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4032" r:id="rId1"/>
  </p:sldMasterIdLst>
  <p:notesMasterIdLst>
    <p:notesMasterId r:id="rId29"/>
  </p:notesMasterIdLst>
  <p:sldIdLst>
    <p:sldId id="256" r:id="rId2"/>
    <p:sldId id="257" r:id="rId3"/>
    <p:sldId id="259" r:id="rId4"/>
    <p:sldId id="266" r:id="rId5"/>
    <p:sldId id="258" r:id="rId6"/>
    <p:sldId id="260" r:id="rId7"/>
    <p:sldId id="261" r:id="rId8"/>
    <p:sldId id="262" r:id="rId9"/>
    <p:sldId id="272" r:id="rId10"/>
    <p:sldId id="273" r:id="rId11"/>
    <p:sldId id="263" r:id="rId12"/>
    <p:sldId id="274" r:id="rId13"/>
    <p:sldId id="283" r:id="rId14"/>
    <p:sldId id="268" r:id="rId15"/>
    <p:sldId id="275" r:id="rId16"/>
    <p:sldId id="269" r:id="rId17"/>
    <p:sldId id="281" r:id="rId18"/>
    <p:sldId id="276" r:id="rId19"/>
    <p:sldId id="282" r:id="rId20"/>
    <p:sldId id="277" r:id="rId21"/>
    <p:sldId id="278" r:id="rId22"/>
    <p:sldId id="279" r:id="rId23"/>
    <p:sldId id="280" r:id="rId24"/>
    <p:sldId id="284" r:id="rId25"/>
    <p:sldId id="265" r:id="rId26"/>
    <p:sldId id="267" r:id="rId27"/>
    <p:sldId id="264" r:id="rId28"/>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0409" autoAdjust="0"/>
  </p:normalViewPr>
  <p:slideViewPr>
    <p:cSldViewPr>
      <p:cViewPr>
        <p:scale>
          <a:sx n="71" d="100"/>
          <a:sy n="71" d="100"/>
        </p:scale>
        <p:origin x="-135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en-US"/>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01CB725F-4A6C-4B3B-977C-7FD465DB0E3A}" type="datetimeFigureOut">
              <a:rPr lang="en-US" smtClean="0"/>
              <a:t>10/15/2018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en-US"/>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B76390CF-1AF2-4362-8DC1-0FA9D3CF6F1C}" type="slidenum">
              <a:rPr lang="en-US" smtClean="0"/>
              <a:t>‹#›</a:t>
            </a:fld>
            <a:endParaRPr lang="en-US"/>
          </a:p>
        </p:txBody>
      </p:sp>
    </p:spTree>
    <p:extLst>
      <p:ext uri="{BB962C8B-B14F-4D97-AF65-F5344CB8AC3E}">
        <p14:creationId xmlns:p14="http://schemas.microsoft.com/office/powerpoint/2010/main" val="638575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eloper.android.com/reference/android/hardware/Sensor.html#getMinDela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err="1" smtClean="0"/>
              <a:t>getDefaultSensor:</a:t>
            </a:r>
            <a:r>
              <a:rPr lang="en-US" sz="1200" b="0" i="0" kern="1200" dirty="0" err="1" smtClean="0">
                <a:solidFill>
                  <a:schemeClr val="tx1"/>
                </a:solidFill>
                <a:effectLst/>
                <a:latin typeface="+mn-lt"/>
                <a:ea typeface="+mn-ea"/>
                <a:cs typeface="+mn-cs"/>
              </a:rPr>
              <a:t>If</a:t>
            </a:r>
            <a:r>
              <a:rPr lang="en-US" sz="1200" b="0" i="0" kern="1200" dirty="0" smtClean="0">
                <a:solidFill>
                  <a:schemeClr val="tx1"/>
                </a:solidFill>
                <a:effectLst/>
                <a:latin typeface="+mn-lt"/>
                <a:ea typeface="+mn-ea"/>
                <a:cs typeface="+mn-cs"/>
              </a:rPr>
              <a:t> a device has more than one sensor of a given type, one of the sensors must be designated as the default sensor. If a default sensor does not exist for a given type of sensor, the method call returns null</a:t>
            </a:r>
            <a:endParaRPr lang="en-US" dirty="0"/>
          </a:p>
        </p:txBody>
      </p:sp>
      <p:sp>
        <p:nvSpPr>
          <p:cNvPr id="4" name="Slide Number Placeholder 3"/>
          <p:cNvSpPr>
            <a:spLocks noGrp="1"/>
          </p:cNvSpPr>
          <p:nvPr>
            <p:ph type="sldNum" sz="quarter" idx="10"/>
          </p:nvPr>
        </p:nvSpPr>
        <p:spPr/>
        <p:txBody>
          <a:bodyPr/>
          <a:lstStyle/>
          <a:p>
            <a:fld id="{B76390CF-1AF2-4362-8DC1-0FA9D3CF6F1C}" type="slidenum">
              <a:rPr lang="en-US" smtClean="0"/>
              <a:t>8</a:t>
            </a:fld>
            <a:endParaRPr lang="en-US"/>
          </a:p>
        </p:txBody>
      </p:sp>
    </p:spTree>
    <p:extLst>
      <p:ext uri="{BB962C8B-B14F-4D97-AF65-F5344CB8AC3E}">
        <p14:creationId xmlns:p14="http://schemas.microsoft.com/office/powerpoint/2010/main" val="3852331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kern="1200" dirty="0" smtClean="0">
                <a:solidFill>
                  <a:schemeClr val="tx1"/>
                </a:solidFill>
                <a:effectLst/>
                <a:latin typeface="+mn-lt"/>
                <a:ea typeface="+mn-ea"/>
                <a:cs typeface="+mn-cs"/>
              </a:rPr>
              <a:t>Another useful method is the </a:t>
            </a:r>
            <a:r>
              <a:rPr lang="en-US" sz="1200" u="none" strike="noStrike" kern="1200" dirty="0" err="1" smtClean="0">
                <a:solidFill>
                  <a:schemeClr val="tx1"/>
                </a:solidFill>
                <a:effectLst/>
                <a:latin typeface="+mn-lt"/>
                <a:ea typeface="+mn-ea"/>
                <a:cs typeface="+mn-cs"/>
                <a:hlinkClick r:id="rId3"/>
              </a:rPr>
              <a:t>getMinDelay</a:t>
            </a:r>
            <a:r>
              <a:rPr lang="en-US" sz="1200" u="none" strike="noStrike" kern="1200" dirty="0" smtClean="0">
                <a:solidFill>
                  <a:schemeClr val="tx1"/>
                </a:solidFill>
                <a:effectLst/>
                <a:latin typeface="+mn-lt"/>
                <a:ea typeface="+mn-ea"/>
                <a:cs typeface="+mn-cs"/>
                <a:hlinkClick r:id="rId3"/>
              </a:rPr>
              <a:t>()</a:t>
            </a:r>
            <a:r>
              <a:rPr lang="en-US" sz="1200" b="0" i="0" kern="1200" dirty="0" smtClean="0">
                <a:solidFill>
                  <a:schemeClr val="tx1"/>
                </a:solidFill>
                <a:effectLst/>
                <a:latin typeface="+mn-lt"/>
                <a:ea typeface="+mn-ea"/>
                <a:cs typeface="+mn-cs"/>
              </a:rPr>
              <a:t> method, which returns the minimum time interval (in microseconds) a sensor can use to sense data. Any sensor that returns a non-zero value for the </a:t>
            </a:r>
            <a:r>
              <a:rPr lang="en-US" sz="1200" u="none" strike="noStrike" kern="1200" dirty="0" err="1" smtClean="0">
                <a:solidFill>
                  <a:schemeClr val="tx1"/>
                </a:solidFill>
                <a:effectLst/>
                <a:latin typeface="+mn-lt"/>
                <a:ea typeface="+mn-ea"/>
                <a:cs typeface="+mn-cs"/>
                <a:hlinkClick r:id="rId3"/>
              </a:rPr>
              <a:t>getMinDelay</a:t>
            </a:r>
            <a:r>
              <a:rPr lang="en-US" sz="1200" u="none" strike="noStrike" kern="1200" dirty="0" smtClean="0">
                <a:solidFill>
                  <a:schemeClr val="tx1"/>
                </a:solidFill>
                <a:effectLst/>
                <a:latin typeface="+mn-lt"/>
                <a:ea typeface="+mn-ea"/>
                <a:cs typeface="+mn-cs"/>
                <a:hlinkClick r:id="rId3"/>
              </a:rPr>
              <a:t>()</a:t>
            </a:r>
            <a:r>
              <a:rPr lang="en-US" sz="1200" b="0" i="0" kern="1200" dirty="0" smtClean="0">
                <a:solidFill>
                  <a:schemeClr val="tx1"/>
                </a:solidFill>
                <a:effectLst/>
                <a:latin typeface="+mn-lt"/>
                <a:ea typeface="+mn-ea"/>
                <a:cs typeface="+mn-cs"/>
              </a:rPr>
              <a:t>method is a streaming sensor. Streaming sensors sense data at regular intervals and were introduced in Android 2.3 (API Level 9). If a sensor returns zero when you call the </a:t>
            </a:r>
            <a:r>
              <a:rPr lang="en-US" sz="1200" u="none" strike="noStrike" kern="1200" dirty="0" err="1" smtClean="0">
                <a:solidFill>
                  <a:schemeClr val="tx1"/>
                </a:solidFill>
                <a:effectLst/>
                <a:latin typeface="+mn-lt"/>
                <a:ea typeface="+mn-ea"/>
                <a:cs typeface="+mn-cs"/>
                <a:hlinkClick r:id="rId3"/>
              </a:rPr>
              <a:t>getMinDelay</a:t>
            </a:r>
            <a:r>
              <a:rPr lang="en-US" sz="1200" u="none" strike="noStrike" kern="1200" dirty="0" smtClean="0">
                <a:solidFill>
                  <a:schemeClr val="tx1"/>
                </a:solidFill>
                <a:effectLst/>
                <a:latin typeface="+mn-lt"/>
                <a:ea typeface="+mn-ea"/>
                <a:cs typeface="+mn-cs"/>
                <a:hlinkClick r:id="rId3"/>
              </a:rPr>
              <a:t>()</a:t>
            </a:r>
            <a:r>
              <a:rPr lang="en-US" sz="1200" b="0" i="0" kern="1200" dirty="0" smtClean="0">
                <a:solidFill>
                  <a:schemeClr val="tx1"/>
                </a:solidFill>
                <a:effectLst/>
                <a:latin typeface="+mn-lt"/>
                <a:ea typeface="+mn-ea"/>
                <a:cs typeface="+mn-cs"/>
              </a:rPr>
              <a:t> method, it means the sensor is not a streaming sensor because it reports data only when there is a change in the parameters it is sensing.</a:t>
            </a:r>
            <a:endParaRPr lang="en-US" dirty="0"/>
          </a:p>
        </p:txBody>
      </p:sp>
      <p:sp>
        <p:nvSpPr>
          <p:cNvPr id="4" name="Slide Number Placeholder 3"/>
          <p:cNvSpPr>
            <a:spLocks noGrp="1"/>
          </p:cNvSpPr>
          <p:nvPr>
            <p:ph type="sldNum" sz="quarter" idx="10"/>
          </p:nvPr>
        </p:nvSpPr>
        <p:spPr/>
        <p:txBody>
          <a:bodyPr/>
          <a:lstStyle/>
          <a:p>
            <a:fld id="{B76390CF-1AF2-4362-8DC1-0FA9D3CF6F1C}" type="slidenum">
              <a:rPr lang="en-US" smtClean="0"/>
              <a:t>10</a:t>
            </a:fld>
            <a:endParaRPr lang="en-US"/>
          </a:p>
        </p:txBody>
      </p:sp>
    </p:spTree>
    <p:extLst>
      <p:ext uri="{BB962C8B-B14F-4D97-AF65-F5344CB8AC3E}">
        <p14:creationId xmlns:p14="http://schemas.microsoft.com/office/powerpoint/2010/main" val="3620230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98940D-2BE4-4B60-B845-F3498E738765}" type="datetimeFigureOut">
              <a:rPr lang="ar-EG" smtClean="0"/>
              <a:t>05/02/1440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2E67A232-C1FC-460F-9413-C43FC68DA9A1}" type="slidenum">
              <a:rPr lang="ar-EG" smtClean="0"/>
              <a:t>‹#›</a:t>
            </a:fld>
            <a:endParaRPr lang="ar-E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98940D-2BE4-4B60-B845-F3498E738765}" type="datetimeFigureOut">
              <a:rPr lang="ar-EG" smtClean="0"/>
              <a:t>05/02/1440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2E67A232-C1FC-460F-9413-C43FC68DA9A1}" type="slidenum">
              <a:rPr lang="ar-EG" smtClean="0"/>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98940D-2BE4-4B60-B845-F3498E738765}" type="datetimeFigureOut">
              <a:rPr lang="ar-EG" smtClean="0"/>
              <a:t>05/02/1440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2E67A232-C1FC-460F-9413-C43FC68DA9A1}" type="slidenum">
              <a:rPr lang="ar-EG" smtClean="0"/>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98940D-2BE4-4B60-B845-F3498E738765}" type="datetimeFigureOut">
              <a:rPr lang="ar-EG" smtClean="0"/>
              <a:t>05/02/1440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2E67A232-C1FC-460F-9413-C43FC68DA9A1}" type="slidenum">
              <a:rPr lang="ar-EG" smtClean="0"/>
              <a:t>‹#›</a:t>
            </a:fld>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98940D-2BE4-4B60-B845-F3498E738765}" type="datetimeFigureOut">
              <a:rPr lang="ar-EG" smtClean="0"/>
              <a:t>05/02/1440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2E67A232-C1FC-460F-9413-C43FC68DA9A1}" type="slidenum">
              <a:rPr lang="ar-EG" smtClean="0"/>
              <a:t>‹#›</a:t>
            </a:fld>
            <a:endParaRPr lang="ar-E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98940D-2BE4-4B60-B845-F3498E738765}" type="datetimeFigureOut">
              <a:rPr lang="ar-EG" smtClean="0"/>
              <a:t>05/02/1440</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2E67A232-C1FC-460F-9413-C43FC68DA9A1}" type="slidenum">
              <a:rPr lang="ar-EG" smtClean="0"/>
              <a:t>‹#›</a:t>
            </a:fld>
            <a:endParaRPr lang="ar-E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98940D-2BE4-4B60-B845-F3498E738765}" type="datetimeFigureOut">
              <a:rPr lang="ar-EG" smtClean="0"/>
              <a:t>05/02/1440</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2E67A232-C1FC-460F-9413-C43FC68DA9A1}" type="slidenum">
              <a:rPr lang="ar-EG" smtClean="0"/>
              <a:t>‹#›</a:t>
            </a:fld>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98940D-2BE4-4B60-B845-F3498E738765}" type="datetimeFigureOut">
              <a:rPr lang="ar-EG" smtClean="0"/>
              <a:t>05/02/1440</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2E67A232-C1FC-460F-9413-C43FC68DA9A1}" type="slidenum">
              <a:rPr lang="ar-EG" smtClean="0"/>
              <a:t>‹#›</a:t>
            </a:fld>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98940D-2BE4-4B60-B845-F3498E738765}" type="datetimeFigureOut">
              <a:rPr lang="ar-EG" smtClean="0"/>
              <a:t>05/02/1440</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2E67A232-C1FC-460F-9413-C43FC68DA9A1}" type="slidenum">
              <a:rPr lang="ar-EG" smtClean="0"/>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98940D-2BE4-4B60-B845-F3498E738765}" type="datetimeFigureOut">
              <a:rPr lang="ar-EG" smtClean="0"/>
              <a:t>05/02/1440</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2E67A232-C1FC-460F-9413-C43FC68DA9A1}" type="slidenum">
              <a:rPr lang="ar-EG" smtClean="0"/>
              <a:t>‹#›</a:t>
            </a:fld>
            <a:endParaRPr lang="ar-EG"/>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F98940D-2BE4-4B60-B845-F3498E738765}" type="datetimeFigureOut">
              <a:rPr lang="ar-EG" smtClean="0"/>
              <a:t>05/02/1440</a:t>
            </a:fld>
            <a:endParaRPr lang="ar-EG"/>
          </a:p>
        </p:txBody>
      </p:sp>
      <p:sp>
        <p:nvSpPr>
          <p:cNvPr id="9" name="Slide Number Placeholder 8"/>
          <p:cNvSpPr>
            <a:spLocks noGrp="1"/>
          </p:cNvSpPr>
          <p:nvPr>
            <p:ph type="sldNum" sz="quarter" idx="11"/>
          </p:nvPr>
        </p:nvSpPr>
        <p:spPr/>
        <p:txBody>
          <a:bodyPr/>
          <a:lstStyle/>
          <a:p>
            <a:fld id="{2E67A232-C1FC-460F-9413-C43FC68DA9A1}" type="slidenum">
              <a:rPr lang="ar-EG" smtClean="0"/>
              <a:t>‹#›</a:t>
            </a:fld>
            <a:endParaRPr lang="ar-EG"/>
          </a:p>
        </p:txBody>
      </p:sp>
      <p:sp>
        <p:nvSpPr>
          <p:cNvPr id="10" name="Footer Placeholder 9"/>
          <p:cNvSpPr>
            <a:spLocks noGrp="1"/>
          </p:cNvSpPr>
          <p:nvPr>
            <p:ph type="ftr" sz="quarter" idx="12"/>
          </p:nvPr>
        </p:nvSpPr>
        <p:spPr/>
        <p:txBody>
          <a:bodyPr/>
          <a:lstStyle/>
          <a:p>
            <a:endParaRPr lang="ar-E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E67A232-C1FC-460F-9413-C43FC68DA9A1}" type="slidenum">
              <a:rPr lang="ar-EG" smtClean="0"/>
              <a:t>‹#›</a:t>
            </a:fld>
            <a:endParaRPr lang="ar-EG"/>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ar-EG"/>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F98940D-2BE4-4B60-B845-F3498E738765}" type="datetimeFigureOut">
              <a:rPr lang="ar-EG" smtClean="0"/>
              <a:t>05/02/1440</a:t>
            </a:fld>
            <a:endParaRPr lang="ar-EG"/>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defTabSz="914400" rtl="1"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eveloper.android.com/reference/android/hardware/Sensor.html#TYPE_MAGNETIC_FIELD" TargetMode="External"/><Relationship Id="rId3" Type="http://schemas.openxmlformats.org/officeDocument/2006/relationships/hyperlink" Target="https://developer.android.com/reference/android/hardware/Sensor.html#TYPE_AMBIENT_TEMPERATURE" TargetMode="External"/><Relationship Id="rId7" Type="http://schemas.openxmlformats.org/officeDocument/2006/relationships/hyperlink" Target="https://developer.android.com/reference/android/hardware/Sensor.html#TYPE_LINEAR_ACCELERATION" TargetMode="External"/><Relationship Id="rId2" Type="http://schemas.openxmlformats.org/officeDocument/2006/relationships/hyperlink" Target="https://developer.android.com/reference/android/hardware/Sensor.html#TYPE_ACCELEROMETER" TargetMode="External"/><Relationship Id="rId1" Type="http://schemas.openxmlformats.org/officeDocument/2006/relationships/slideLayout" Target="../slideLayouts/slideLayout2.xml"/><Relationship Id="rId6" Type="http://schemas.openxmlformats.org/officeDocument/2006/relationships/hyperlink" Target="https://developer.android.com/reference/android/hardware/Sensor.html#TYPE_LIGHT" TargetMode="External"/><Relationship Id="rId5" Type="http://schemas.openxmlformats.org/officeDocument/2006/relationships/hyperlink" Target="https://developer.android.com/reference/android/hardware/Sensor.html#TYPE_GYROSCOPE" TargetMode="External"/><Relationship Id="rId4" Type="http://schemas.openxmlformats.org/officeDocument/2006/relationships/hyperlink" Target="https://developer.android.com/reference/android/hardware/Sensor.html#TYPE_GRAVIT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404664"/>
            <a:ext cx="4464496" cy="3024336"/>
          </a:xfrm>
        </p:spPr>
        <p:txBody>
          <a:bodyPr>
            <a:noAutofit/>
          </a:bodyPr>
          <a:lstStyle/>
          <a:p>
            <a:pPr algn="ctr"/>
            <a:r>
              <a:rPr lang="en-US" sz="4400" dirty="0" smtClean="0"/>
              <a:t>Mobile </a:t>
            </a:r>
            <a:r>
              <a:rPr lang="en-US" sz="4400" dirty="0"/>
              <a:t>Sensors Support in Android </a:t>
            </a:r>
            <a:r>
              <a:rPr lang="en-US" sz="4400" dirty="0" smtClean="0"/>
              <a:t>Platform</a:t>
            </a:r>
            <a:endParaRPr lang="ar-EG" sz="4400" dirty="0"/>
          </a:p>
        </p:txBody>
      </p:sp>
      <p:sp>
        <p:nvSpPr>
          <p:cNvPr id="3" name="Subtitle 2"/>
          <p:cNvSpPr>
            <a:spLocks noGrp="1"/>
          </p:cNvSpPr>
          <p:nvPr>
            <p:ph type="subTitle" idx="1"/>
          </p:nvPr>
        </p:nvSpPr>
        <p:spPr>
          <a:xfrm>
            <a:off x="971600" y="3573016"/>
            <a:ext cx="3962400" cy="2133600"/>
          </a:xfrm>
        </p:spPr>
        <p:txBody>
          <a:bodyPr>
            <a:normAutofit/>
          </a:bodyPr>
          <a:lstStyle/>
          <a:p>
            <a:pPr algn="l" rtl="0"/>
            <a:r>
              <a:rPr lang="en-US" sz="2000" dirty="0" smtClean="0"/>
              <a:t>Presented by: </a:t>
            </a:r>
            <a:r>
              <a:rPr lang="en-US" sz="2000" dirty="0" err="1" smtClean="0"/>
              <a:t>Soha</a:t>
            </a:r>
            <a:r>
              <a:rPr lang="en-US" sz="2000" dirty="0" smtClean="0"/>
              <a:t> Ahmed &amp; </a:t>
            </a:r>
            <a:r>
              <a:rPr lang="en-US" sz="2000" dirty="0" err="1" smtClean="0"/>
              <a:t>Shaimaa</a:t>
            </a:r>
            <a:r>
              <a:rPr lang="en-US" sz="2000" dirty="0" smtClean="0"/>
              <a:t> Saied.</a:t>
            </a:r>
            <a:endParaRPr lang="ar-EG" sz="2000" dirty="0"/>
          </a:p>
        </p:txBody>
      </p:sp>
    </p:spTree>
    <p:extLst>
      <p:ext uri="{BB962C8B-B14F-4D97-AF65-F5344CB8AC3E}">
        <p14:creationId xmlns:p14="http://schemas.microsoft.com/office/powerpoint/2010/main" val="4106564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Android </a:t>
            </a:r>
            <a:r>
              <a:rPr lang="en-US" sz="4000" dirty="0" smtClean="0"/>
              <a:t>Sensor Platform</a:t>
            </a:r>
            <a:br>
              <a:rPr lang="en-US" sz="4000" dirty="0" smtClean="0"/>
            </a:br>
            <a:r>
              <a:rPr lang="en-US" sz="4000" dirty="0" smtClean="0"/>
              <a:t>(Sensor class)</a:t>
            </a:r>
            <a:endParaRPr lang="en-US" sz="4000" dirty="0"/>
          </a:p>
        </p:txBody>
      </p:sp>
      <p:sp>
        <p:nvSpPr>
          <p:cNvPr id="3" name="Content Placeholder 2"/>
          <p:cNvSpPr>
            <a:spLocks noGrp="1"/>
          </p:cNvSpPr>
          <p:nvPr>
            <p:ph idx="1"/>
          </p:nvPr>
        </p:nvSpPr>
        <p:spPr/>
        <p:txBody>
          <a:bodyPr/>
          <a:lstStyle/>
          <a:p>
            <a:pPr algn="l" rtl="0"/>
            <a:r>
              <a:rPr lang="en-US" dirty="0"/>
              <a:t>Another useful method is the </a:t>
            </a:r>
            <a:r>
              <a:rPr lang="en-US" dirty="0" err="1">
                <a:solidFill>
                  <a:schemeClr val="accent1">
                    <a:lumMod val="75000"/>
                  </a:schemeClr>
                </a:solidFill>
              </a:rPr>
              <a:t>getMinDelay</a:t>
            </a:r>
            <a:r>
              <a:rPr lang="en-US" dirty="0">
                <a:solidFill>
                  <a:schemeClr val="accent1">
                    <a:lumMod val="75000"/>
                  </a:schemeClr>
                </a:solidFill>
              </a:rPr>
              <a:t>()</a:t>
            </a:r>
            <a:r>
              <a:rPr lang="en-US" dirty="0"/>
              <a:t> method, which returns the minimum time interval (in microseconds) a sensor can use to sense </a:t>
            </a:r>
            <a:r>
              <a:rPr lang="en-US"/>
              <a:t>data</a:t>
            </a:r>
            <a:r>
              <a:rPr lang="en-US" smtClean="0"/>
              <a:t>.</a:t>
            </a:r>
            <a:endParaRPr lang="en-US" dirty="0" smtClean="0"/>
          </a:p>
        </p:txBody>
      </p:sp>
    </p:spTree>
    <p:extLst>
      <p:ext uri="{BB962C8B-B14F-4D97-AF65-F5344CB8AC3E}">
        <p14:creationId xmlns:p14="http://schemas.microsoft.com/office/powerpoint/2010/main" val="548647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sz="4000" dirty="0"/>
              <a:t>Android Sensor </a:t>
            </a:r>
            <a:r>
              <a:rPr lang="en-US" sz="4000" dirty="0" smtClean="0"/>
              <a:t>Platform</a:t>
            </a:r>
            <a:endParaRPr lang="en-US" sz="4000" dirty="0"/>
          </a:p>
        </p:txBody>
      </p:sp>
      <p:sp>
        <p:nvSpPr>
          <p:cNvPr id="3" name="Content Placeholder 2"/>
          <p:cNvSpPr>
            <a:spLocks noGrp="1"/>
          </p:cNvSpPr>
          <p:nvPr>
            <p:ph idx="1"/>
          </p:nvPr>
        </p:nvSpPr>
        <p:spPr/>
        <p:txBody>
          <a:bodyPr/>
          <a:lstStyle/>
          <a:p>
            <a:pPr marL="114300" indent="0" algn="l" rtl="0">
              <a:buNone/>
            </a:pPr>
            <a:r>
              <a:rPr lang="en-US" b="1" dirty="0" smtClean="0">
                <a:solidFill>
                  <a:schemeClr val="accent1">
                    <a:lumMod val="75000"/>
                  </a:schemeClr>
                </a:solidFill>
              </a:rPr>
              <a:t>3-</a:t>
            </a:r>
            <a:r>
              <a:rPr lang="en-US" b="1" dirty="0" smtClean="0"/>
              <a:t> Sensor Event: </a:t>
            </a:r>
            <a:r>
              <a:rPr lang="en-US" dirty="0"/>
              <a:t>The system uses this class to create a sensor event object, which provides information about a sensor event. This object includes: </a:t>
            </a:r>
            <a:endParaRPr lang="en-US" dirty="0" smtClean="0"/>
          </a:p>
          <a:p>
            <a:pPr lvl="2" algn="l" rtl="0">
              <a:buFont typeface="Wingdings" pitchFamily="2" charset="2"/>
              <a:buChar char="Ø"/>
            </a:pPr>
            <a:r>
              <a:rPr lang="en-US" sz="2200" dirty="0" smtClean="0"/>
              <a:t>raw </a:t>
            </a:r>
            <a:r>
              <a:rPr lang="en-US" sz="2200" dirty="0"/>
              <a:t>sensor </a:t>
            </a:r>
            <a:r>
              <a:rPr lang="en-US" sz="2200" dirty="0" smtClean="0"/>
              <a:t>data.</a:t>
            </a:r>
          </a:p>
          <a:p>
            <a:pPr lvl="2" algn="l" rtl="0">
              <a:buFont typeface="Wingdings" pitchFamily="2" charset="2"/>
              <a:buChar char="Ø"/>
            </a:pPr>
            <a:r>
              <a:rPr lang="en-US" sz="2200" dirty="0" smtClean="0"/>
              <a:t> </a:t>
            </a:r>
            <a:r>
              <a:rPr lang="en-US" sz="2200" dirty="0"/>
              <a:t>the type of sensor that generated the </a:t>
            </a:r>
            <a:r>
              <a:rPr lang="en-US" sz="2200" dirty="0" smtClean="0"/>
              <a:t>event</a:t>
            </a:r>
          </a:p>
          <a:p>
            <a:pPr lvl="2" algn="l" rtl="0">
              <a:buFont typeface="Wingdings" pitchFamily="2" charset="2"/>
              <a:buChar char="Ø"/>
            </a:pPr>
            <a:r>
              <a:rPr lang="en-US" sz="2200" dirty="0" smtClean="0"/>
              <a:t> </a:t>
            </a:r>
            <a:r>
              <a:rPr lang="en-US" sz="2200" dirty="0"/>
              <a:t>the accuracy of the </a:t>
            </a:r>
            <a:r>
              <a:rPr lang="en-US" sz="2200" dirty="0" smtClean="0"/>
              <a:t>data</a:t>
            </a:r>
          </a:p>
          <a:p>
            <a:pPr lvl="2" algn="l" rtl="0">
              <a:buFont typeface="Wingdings" pitchFamily="2" charset="2"/>
              <a:buChar char="Ø"/>
            </a:pPr>
            <a:r>
              <a:rPr lang="en-US" sz="2200" dirty="0" smtClean="0"/>
              <a:t>the </a:t>
            </a:r>
            <a:r>
              <a:rPr lang="en-US" sz="2200" dirty="0"/>
              <a:t>timestamp of the event</a:t>
            </a:r>
            <a:r>
              <a:rPr lang="en-US" sz="2200" dirty="0" smtClean="0"/>
              <a:t>.</a:t>
            </a:r>
          </a:p>
          <a:p>
            <a:pPr marL="114300" indent="0" algn="l" rtl="0">
              <a:buNone/>
            </a:pPr>
            <a:r>
              <a:rPr lang="en-US" b="1" dirty="0">
                <a:solidFill>
                  <a:schemeClr val="accent1">
                    <a:lumMod val="75000"/>
                  </a:schemeClr>
                </a:solidFill>
              </a:rPr>
              <a:t>4- </a:t>
            </a:r>
            <a:r>
              <a:rPr lang="en-US" b="1" dirty="0"/>
              <a:t>Sensor Event Listener:</a:t>
            </a:r>
            <a:r>
              <a:rPr lang="en-US" dirty="0"/>
              <a:t> This interface can be used to create two callback methods that receive notifications (sensor events) when the sensor values change or sensor accuracy changes.</a:t>
            </a:r>
          </a:p>
          <a:p>
            <a:pPr marL="114300" indent="0" algn="l" rtl="0">
              <a:buNone/>
            </a:pPr>
            <a:endParaRPr lang="en-US" sz="2600" dirty="0"/>
          </a:p>
        </p:txBody>
      </p:sp>
    </p:spTree>
    <p:extLst>
      <p:ext uri="{BB962C8B-B14F-4D97-AF65-F5344CB8AC3E}">
        <p14:creationId xmlns:p14="http://schemas.microsoft.com/office/powerpoint/2010/main" val="434537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sz="4000" dirty="0" smtClean="0"/>
              <a:t>Monitoring Sensor Events</a:t>
            </a:r>
            <a:endParaRPr lang="en-US" sz="4000" dirty="0"/>
          </a:p>
        </p:txBody>
      </p:sp>
      <p:sp>
        <p:nvSpPr>
          <p:cNvPr id="3" name="Content Placeholder 2"/>
          <p:cNvSpPr>
            <a:spLocks noGrp="1"/>
          </p:cNvSpPr>
          <p:nvPr>
            <p:ph idx="1"/>
          </p:nvPr>
        </p:nvSpPr>
        <p:spPr/>
        <p:txBody>
          <a:bodyPr>
            <a:normAutofit/>
          </a:bodyPr>
          <a:lstStyle/>
          <a:p>
            <a:pPr algn="l" rtl="0"/>
            <a:r>
              <a:rPr lang="en-US" dirty="0"/>
              <a:t>To monitor raw sensor data you need to implement two callback methods that are exposed through the </a:t>
            </a:r>
            <a:r>
              <a:rPr lang="en-US" dirty="0" err="1"/>
              <a:t>SensorEventListener</a:t>
            </a:r>
            <a:r>
              <a:rPr lang="en-US" dirty="0"/>
              <a:t> </a:t>
            </a:r>
            <a:r>
              <a:rPr lang="en-US" dirty="0" smtClean="0"/>
              <a:t>interface: </a:t>
            </a:r>
            <a:r>
              <a:rPr lang="en-US" dirty="0" err="1" smtClean="0">
                <a:solidFill>
                  <a:schemeClr val="accent1">
                    <a:lumMod val="75000"/>
                  </a:schemeClr>
                </a:solidFill>
              </a:rPr>
              <a:t>onAccuracyChanged</a:t>
            </a:r>
            <a:r>
              <a:rPr lang="en-US" dirty="0">
                <a:solidFill>
                  <a:schemeClr val="accent1">
                    <a:lumMod val="75000"/>
                  </a:schemeClr>
                </a:solidFill>
              </a:rPr>
              <a:t>()</a:t>
            </a:r>
            <a:r>
              <a:rPr lang="en-US" dirty="0"/>
              <a:t> and </a:t>
            </a:r>
            <a:r>
              <a:rPr lang="en-US" dirty="0" err="1">
                <a:solidFill>
                  <a:schemeClr val="accent1">
                    <a:lumMod val="75000"/>
                  </a:schemeClr>
                </a:solidFill>
              </a:rPr>
              <a:t>onSensorChanged</a:t>
            </a:r>
            <a:r>
              <a:rPr lang="en-US" dirty="0" smtClean="0">
                <a:solidFill>
                  <a:schemeClr val="accent1">
                    <a:lumMod val="75000"/>
                  </a:schemeClr>
                </a:solidFill>
              </a:rPr>
              <a:t>(). </a:t>
            </a:r>
            <a:r>
              <a:rPr lang="en-US" dirty="0" smtClean="0"/>
              <a:t>The </a:t>
            </a:r>
            <a:r>
              <a:rPr lang="en-US" dirty="0"/>
              <a:t>Android system calls these methods whenever the following </a:t>
            </a:r>
            <a:r>
              <a:rPr lang="en-US" dirty="0" smtClean="0"/>
              <a:t>occurs:</a:t>
            </a:r>
            <a:endParaRPr lang="en-US" dirty="0"/>
          </a:p>
          <a:p>
            <a:pPr marL="868680" lvl="1" indent="-457200" algn="l" rtl="0">
              <a:buClr>
                <a:schemeClr val="accent1">
                  <a:lumMod val="75000"/>
                </a:schemeClr>
              </a:buClr>
              <a:buFont typeface="+mj-lt"/>
              <a:buAutoNum type="arabicPeriod"/>
            </a:pPr>
            <a:r>
              <a:rPr lang="en-US" b="1" dirty="0"/>
              <a:t>A sensor's accuracy </a:t>
            </a:r>
            <a:r>
              <a:rPr lang="en-US" b="1" dirty="0" err="1"/>
              <a:t>changes.</a:t>
            </a:r>
            <a:r>
              <a:rPr lang="en-US" dirty="0" err="1"/>
              <a:t>In</a:t>
            </a:r>
            <a:r>
              <a:rPr lang="en-US" dirty="0"/>
              <a:t> this case the system invokes the </a:t>
            </a:r>
            <a:r>
              <a:rPr lang="en-US" dirty="0" err="1">
                <a:solidFill>
                  <a:schemeClr val="accent1">
                    <a:lumMod val="75000"/>
                  </a:schemeClr>
                </a:solidFill>
              </a:rPr>
              <a:t>onAccuracyChanged</a:t>
            </a:r>
            <a:r>
              <a:rPr lang="en-US" dirty="0" smtClean="0">
                <a:solidFill>
                  <a:schemeClr val="accent1">
                    <a:lumMod val="75000"/>
                  </a:schemeClr>
                </a:solidFill>
              </a:rPr>
              <a:t>()</a:t>
            </a:r>
            <a:r>
              <a:rPr lang="en-US" dirty="0">
                <a:solidFill>
                  <a:schemeClr val="accent1">
                    <a:lumMod val="75000"/>
                  </a:schemeClr>
                </a:solidFill>
              </a:rPr>
              <a:t> </a:t>
            </a:r>
            <a:r>
              <a:rPr lang="en-US" dirty="0" smtClean="0"/>
              <a:t>method</a:t>
            </a:r>
            <a:r>
              <a:rPr lang="en-US" dirty="0"/>
              <a:t>, providing you with a reference to the </a:t>
            </a:r>
            <a:r>
              <a:rPr lang="en-US" dirty="0" err="1"/>
              <a:t>Sensorobject</a:t>
            </a:r>
            <a:r>
              <a:rPr lang="en-US" dirty="0"/>
              <a:t> that changed and the new accuracy of the sensor. Accuracy is represented by one of four status </a:t>
            </a:r>
            <a:r>
              <a:rPr lang="en-US" dirty="0" err="1" smtClean="0"/>
              <a:t>constants:SENSOR_STATUS_ACCURACY_LOW</a:t>
            </a:r>
            <a:r>
              <a:rPr lang="en-US" dirty="0"/>
              <a:t>, SENSOR_STATUS_ACCURACY_MEDIUM, SENSOR_STATUS_ACCURACY_HIGH, or SENSOR_STATUS_UNRELIABLE</a:t>
            </a:r>
            <a:r>
              <a:rPr lang="en-US" dirty="0" smtClean="0"/>
              <a:t>.</a:t>
            </a:r>
            <a:endParaRPr lang="en-US" dirty="0"/>
          </a:p>
        </p:txBody>
      </p:sp>
    </p:spTree>
    <p:extLst>
      <p:ext uri="{BB962C8B-B14F-4D97-AF65-F5344CB8AC3E}">
        <p14:creationId xmlns:p14="http://schemas.microsoft.com/office/powerpoint/2010/main" val="1779378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Monitoring Sensor Events</a:t>
            </a:r>
          </a:p>
        </p:txBody>
      </p:sp>
      <p:sp>
        <p:nvSpPr>
          <p:cNvPr id="3" name="Content Placeholder 2"/>
          <p:cNvSpPr>
            <a:spLocks noGrp="1"/>
          </p:cNvSpPr>
          <p:nvPr>
            <p:ph idx="1"/>
          </p:nvPr>
        </p:nvSpPr>
        <p:spPr/>
        <p:txBody>
          <a:bodyPr/>
          <a:lstStyle/>
          <a:p>
            <a:pPr marL="868680" lvl="1" indent="-457200" algn="l" rtl="0">
              <a:buClr>
                <a:schemeClr val="accent1">
                  <a:lumMod val="75000"/>
                </a:schemeClr>
              </a:buClr>
              <a:buFont typeface="+mj-lt"/>
              <a:buAutoNum type="arabicPeriod" startAt="2"/>
            </a:pPr>
            <a:r>
              <a:rPr lang="en-US" b="1" dirty="0"/>
              <a:t>A sensor reports a new </a:t>
            </a:r>
            <a:r>
              <a:rPr lang="en-US" b="1" dirty="0" err="1"/>
              <a:t>value.</a:t>
            </a:r>
            <a:r>
              <a:rPr lang="en-US" dirty="0" err="1"/>
              <a:t>In</a:t>
            </a:r>
            <a:r>
              <a:rPr lang="en-US" dirty="0"/>
              <a:t> this case the system invokes the </a:t>
            </a:r>
            <a:r>
              <a:rPr lang="en-US" dirty="0" err="1">
                <a:solidFill>
                  <a:schemeClr val="accent1">
                    <a:lumMod val="75000"/>
                  </a:schemeClr>
                </a:solidFill>
              </a:rPr>
              <a:t>onSensorChanged</a:t>
            </a:r>
            <a:r>
              <a:rPr lang="en-US" dirty="0">
                <a:solidFill>
                  <a:schemeClr val="accent1">
                    <a:lumMod val="75000"/>
                  </a:schemeClr>
                </a:solidFill>
              </a:rPr>
              <a:t>()</a:t>
            </a:r>
            <a:r>
              <a:rPr lang="en-US" dirty="0"/>
              <a:t> method, providing you with a </a:t>
            </a:r>
            <a:r>
              <a:rPr lang="en-US" dirty="0" err="1"/>
              <a:t>SensorEvent</a:t>
            </a:r>
            <a:r>
              <a:rPr lang="en-US" dirty="0"/>
              <a:t> object. A </a:t>
            </a:r>
            <a:r>
              <a:rPr lang="en-US" dirty="0" err="1"/>
              <a:t>SensorEvent</a:t>
            </a:r>
            <a:r>
              <a:rPr lang="en-US" dirty="0"/>
              <a:t> object contains information about the new sensor data, including: the accuracy of the data, the sensor that generated the data, the timestamp at which the data was generated, and the new data that the sensor recorded.</a:t>
            </a:r>
          </a:p>
          <a:p>
            <a:pPr marL="571500" indent="-457200" algn="l" rtl="0">
              <a:buFont typeface="+mj-lt"/>
              <a:buAutoNum type="arabicPeriod" startAt="2"/>
            </a:pPr>
            <a:endParaRPr lang="en-US" dirty="0"/>
          </a:p>
          <a:p>
            <a:pPr marL="571500" indent="-457200" algn="l" rtl="0">
              <a:buFont typeface="+mj-lt"/>
              <a:buAutoNum type="arabicPeriod" startAt="2"/>
            </a:pPr>
            <a:endParaRPr lang="en-US" dirty="0"/>
          </a:p>
        </p:txBody>
      </p:sp>
    </p:spTree>
    <p:extLst>
      <p:ext uri="{BB962C8B-B14F-4D97-AF65-F5344CB8AC3E}">
        <p14:creationId xmlns:p14="http://schemas.microsoft.com/office/powerpoint/2010/main" val="1477072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Android Sensor Platform</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417023"/>
            <a:ext cx="6480720" cy="5180329"/>
          </a:xfrm>
        </p:spPr>
      </p:pic>
    </p:spTree>
    <p:extLst>
      <p:ext uri="{BB962C8B-B14F-4D97-AF65-F5344CB8AC3E}">
        <p14:creationId xmlns:p14="http://schemas.microsoft.com/office/powerpoint/2010/main" val="1001746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7620000" cy="1143000"/>
          </a:xfrm>
        </p:spPr>
        <p:txBody>
          <a:bodyPr/>
          <a:lstStyle/>
          <a:p>
            <a:pPr algn="ctr" rtl="0"/>
            <a:r>
              <a:rPr lang="en-US" sz="4000" dirty="0"/>
              <a:t>Handling Different </a:t>
            </a:r>
            <a:r>
              <a:rPr lang="en-US" sz="4000" dirty="0" smtClean="0"/>
              <a:t>Sensor Configuration</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pPr algn="l" rtl="0"/>
            <a:r>
              <a:rPr lang="en-US" dirty="0" smtClean="0"/>
              <a:t>Android </a:t>
            </a:r>
            <a:r>
              <a:rPr lang="en-US" dirty="0"/>
              <a:t>does not specify a standard sensor configuration for devices, which means device manufacturers can incorporate any sensor configuration that they want in their Android-powered devices</a:t>
            </a:r>
            <a:r>
              <a:rPr lang="en-US" dirty="0" smtClean="0"/>
              <a:t>.</a:t>
            </a:r>
          </a:p>
          <a:p>
            <a:pPr algn="l" rtl="0"/>
            <a:r>
              <a:rPr lang="en-US" dirty="0" smtClean="0"/>
              <a:t> </a:t>
            </a:r>
            <a:r>
              <a:rPr lang="en-US" dirty="0"/>
              <a:t>As a result, devices can include a variety of sensors in a wide range of configurations. If an application relies on a specific type of </a:t>
            </a:r>
            <a:r>
              <a:rPr lang="en-US" dirty="0" smtClean="0"/>
              <a:t>sensor.</a:t>
            </a:r>
          </a:p>
          <a:p>
            <a:pPr algn="l" rtl="0"/>
            <a:r>
              <a:rPr lang="en-US" dirty="0" smtClean="0"/>
              <a:t> </a:t>
            </a:r>
            <a:r>
              <a:rPr lang="en-US" dirty="0"/>
              <a:t>T</a:t>
            </a:r>
            <a:r>
              <a:rPr lang="en-US" dirty="0" smtClean="0"/>
              <a:t>he </a:t>
            </a:r>
            <a:r>
              <a:rPr lang="en-US" dirty="0"/>
              <a:t>owner of the application has to ensure that the sensor is present on a device of it to run </a:t>
            </a:r>
            <a:r>
              <a:rPr lang="en-US" dirty="0" smtClean="0"/>
              <a:t>successfully.</a:t>
            </a:r>
          </a:p>
          <a:p>
            <a:pPr marL="114300" indent="0" algn="l" rtl="0">
              <a:buNone/>
            </a:pPr>
            <a:r>
              <a:rPr lang="en-US" dirty="0" smtClean="0"/>
              <a:t>You </a:t>
            </a:r>
            <a:r>
              <a:rPr lang="en-US" dirty="0"/>
              <a:t>have two options for ensuring that a given sensor is present on a device:</a:t>
            </a:r>
          </a:p>
          <a:p>
            <a:pPr marL="868680" lvl="1" indent="-457200" algn="l" rtl="0">
              <a:buClr>
                <a:schemeClr val="accent1">
                  <a:lumMod val="75000"/>
                </a:schemeClr>
              </a:buClr>
              <a:buFont typeface="+mj-lt"/>
              <a:buAutoNum type="arabicPeriod"/>
            </a:pPr>
            <a:r>
              <a:rPr lang="en-US" dirty="0"/>
              <a:t>Detect sensors at runtime and enable or disable application features as appropriate.</a:t>
            </a:r>
          </a:p>
          <a:p>
            <a:pPr marL="868680" lvl="1" indent="-457200" algn="l" rtl="0">
              <a:buClr>
                <a:schemeClr val="accent1">
                  <a:lumMod val="75000"/>
                </a:schemeClr>
              </a:buClr>
              <a:buFont typeface="+mj-lt"/>
              <a:buAutoNum type="arabicPeriod"/>
            </a:pPr>
            <a:r>
              <a:rPr lang="en-US" dirty="0"/>
              <a:t>Use Google Play filters to target devices with specific sensor configurations.</a:t>
            </a:r>
          </a:p>
          <a:p>
            <a:pPr algn="l" rtl="0"/>
            <a:endParaRPr lang="en-US" b="1" dirty="0"/>
          </a:p>
        </p:txBody>
      </p:sp>
    </p:spTree>
    <p:extLst>
      <p:ext uri="{BB962C8B-B14F-4D97-AF65-F5344CB8AC3E}">
        <p14:creationId xmlns:p14="http://schemas.microsoft.com/office/powerpoint/2010/main" val="4192235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Detecting Sensors at Runtime</a:t>
            </a:r>
            <a:endParaRPr lang="en-US" sz="4000" dirty="0"/>
          </a:p>
        </p:txBody>
      </p:sp>
      <p:sp>
        <p:nvSpPr>
          <p:cNvPr id="3" name="Content Placeholder 2"/>
          <p:cNvSpPr>
            <a:spLocks noGrp="1"/>
          </p:cNvSpPr>
          <p:nvPr>
            <p:ph idx="1"/>
          </p:nvPr>
        </p:nvSpPr>
        <p:spPr/>
        <p:txBody>
          <a:bodyPr>
            <a:normAutofit lnSpcReduction="10000"/>
          </a:bodyPr>
          <a:lstStyle/>
          <a:p>
            <a:pPr algn="l" rtl="0"/>
            <a:r>
              <a:rPr lang="en-US" dirty="0"/>
              <a:t>If your application uses a specific type of sensor, but doesn't rely on it, you can use the sensor framework to detect the sensor at runtime and then disable or enable application features as appropriate. For </a:t>
            </a:r>
            <a:r>
              <a:rPr lang="en-US" dirty="0" smtClean="0"/>
              <a:t>example </a:t>
            </a:r>
            <a:r>
              <a:rPr lang="en-US" dirty="0" smtClean="0">
                <a:solidFill>
                  <a:schemeClr val="tx1">
                    <a:lumMod val="95000"/>
                    <a:lumOff val="5000"/>
                  </a:schemeClr>
                </a:solidFill>
              </a:rPr>
              <a:t>the </a:t>
            </a:r>
            <a:r>
              <a:rPr lang="en-US" dirty="0" err="1" smtClean="0">
                <a:solidFill>
                  <a:schemeClr val="tx1">
                    <a:lumMod val="95000"/>
                    <a:lumOff val="5000"/>
                  </a:schemeClr>
                </a:solidFill>
              </a:rPr>
              <a:t>pokemon</a:t>
            </a:r>
            <a:r>
              <a:rPr lang="en-US" dirty="0" smtClean="0">
                <a:solidFill>
                  <a:schemeClr val="tx1">
                    <a:lumMod val="95000"/>
                    <a:lumOff val="5000"/>
                  </a:schemeClr>
                </a:solidFill>
              </a:rPr>
              <a:t> Go.</a:t>
            </a:r>
          </a:p>
          <a:p>
            <a:pPr marL="114300" indent="0" algn="l" rtl="0">
              <a:buNone/>
            </a:pPr>
            <a:endParaRPr lang="en-US" dirty="0"/>
          </a:p>
          <a:p>
            <a:pPr marL="114300" indent="0" algn="l" rtl="0">
              <a:buNone/>
            </a:pPr>
            <a:r>
              <a:rPr lang="en-US" dirty="0">
                <a:solidFill>
                  <a:schemeClr val="accent1">
                    <a:lumMod val="75000"/>
                  </a:schemeClr>
                </a:solidFill>
              </a:rPr>
              <a:t>private </a:t>
            </a:r>
            <a:r>
              <a:rPr lang="en-US" dirty="0" err="1">
                <a:solidFill>
                  <a:schemeClr val="accent1">
                    <a:lumMod val="75000"/>
                  </a:schemeClr>
                </a:solidFill>
              </a:rPr>
              <a:t>SensorManager</a:t>
            </a:r>
            <a:r>
              <a:rPr lang="en-US" dirty="0">
                <a:solidFill>
                  <a:schemeClr val="accent1">
                    <a:lumMod val="75000"/>
                  </a:schemeClr>
                </a:solidFill>
              </a:rPr>
              <a:t> </a:t>
            </a:r>
            <a:r>
              <a:rPr lang="en-US" dirty="0" err="1">
                <a:solidFill>
                  <a:schemeClr val="accent1">
                    <a:lumMod val="75000"/>
                  </a:schemeClr>
                </a:solidFill>
              </a:rPr>
              <a:t>mSensorManager</a:t>
            </a:r>
            <a:r>
              <a:rPr lang="en-US" dirty="0">
                <a:solidFill>
                  <a:schemeClr val="accent1">
                    <a:lumMod val="75000"/>
                  </a:schemeClr>
                </a:solidFill>
              </a:rPr>
              <a:t>;</a:t>
            </a:r>
            <a:br>
              <a:rPr lang="en-US" dirty="0">
                <a:solidFill>
                  <a:schemeClr val="accent1">
                    <a:lumMod val="75000"/>
                  </a:schemeClr>
                </a:solidFill>
              </a:rPr>
            </a:br>
            <a:r>
              <a:rPr lang="en-US" dirty="0">
                <a:solidFill>
                  <a:schemeClr val="accent1">
                    <a:lumMod val="75000"/>
                  </a:schemeClr>
                </a:solidFill>
              </a:rPr>
              <a:t>...</a:t>
            </a:r>
            <a:br>
              <a:rPr lang="en-US" dirty="0">
                <a:solidFill>
                  <a:schemeClr val="accent1">
                    <a:lumMod val="75000"/>
                  </a:schemeClr>
                </a:solidFill>
              </a:rPr>
            </a:br>
            <a:r>
              <a:rPr lang="en-US" dirty="0" err="1">
                <a:solidFill>
                  <a:schemeClr val="accent1">
                    <a:lumMod val="75000"/>
                  </a:schemeClr>
                </a:solidFill>
              </a:rPr>
              <a:t>mSensorManager</a:t>
            </a:r>
            <a:r>
              <a:rPr lang="en-US" dirty="0">
                <a:solidFill>
                  <a:schemeClr val="accent1">
                    <a:lumMod val="75000"/>
                  </a:schemeClr>
                </a:solidFill>
              </a:rPr>
              <a:t> = (</a:t>
            </a:r>
            <a:r>
              <a:rPr lang="en-US" dirty="0" err="1">
                <a:solidFill>
                  <a:schemeClr val="accent1">
                    <a:lumMod val="75000"/>
                  </a:schemeClr>
                </a:solidFill>
              </a:rPr>
              <a:t>SensorManager</a:t>
            </a:r>
            <a:r>
              <a:rPr lang="en-US" dirty="0">
                <a:solidFill>
                  <a:schemeClr val="accent1">
                    <a:lumMod val="75000"/>
                  </a:schemeClr>
                </a:solidFill>
              </a:rPr>
              <a:t>) </a:t>
            </a:r>
            <a:r>
              <a:rPr lang="en-US" dirty="0" err="1">
                <a:solidFill>
                  <a:schemeClr val="accent1">
                    <a:lumMod val="75000"/>
                  </a:schemeClr>
                </a:solidFill>
              </a:rPr>
              <a:t>getSystemService</a:t>
            </a:r>
            <a:r>
              <a:rPr lang="en-US" dirty="0">
                <a:solidFill>
                  <a:schemeClr val="accent1">
                    <a:lumMod val="75000"/>
                  </a:schemeClr>
                </a:solidFill>
              </a:rPr>
              <a:t>(</a:t>
            </a:r>
            <a:r>
              <a:rPr lang="en-US" dirty="0" err="1">
                <a:solidFill>
                  <a:schemeClr val="accent1">
                    <a:lumMod val="75000"/>
                  </a:schemeClr>
                </a:solidFill>
              </a:rPr>
              <a:t>Context.SENSOR_SERVICE</a:t>
            </a:r>
            <a:r>
              <a:rPr lang="en-US" dirty="0">
                <a:solidFill>
                  <a:schemeClr val="accent1">
                    <a:lumMod val="75000"/>
                  </a:schemeClr>
                </a:solidFill>
              </a:rPr>
              <a:t>);</a:t>
            </a:r>
            <a:br>
              <a:rPr lang="en-US" dirty="0">
                <a:solidFill>
                  <a:schemeClr val="accent1">
                    <a:lumMod val="75000"/>
                  </a:schemeClr>
                </a:solidFill>
              </a:rPr>
            </a:br>
            <a:r>
              <a:rPr lang="en-US" dirty="0">
                <a:solidFill>
                  <a:schemeClr val="accent1">
                    <a:lumMod val="75000"/>
                  </a:schemeClr>
                </a:solidFill>
              </a:rPr>
              <a:t>if (</a:t>
            </a:r>
            <a:r>
              <a:rPr lang="en-US" dirty="0" err="1">
                <a:solidFill>
                  <a:schemeClr val="accent1">
                    <a:lumMod val="75000"/>
                  </a:schemeClr>
                </a:solidFill>
              </a:rPr>
              <a:t>mSensorManager.getDefaultSensor</a:t>
            </a:r>
            <a:r>
              <a:rPr lang="en-US" dirty="0">
                <a:solidFill>
                  <a:schemeClr val="accent1">
                    <a:lumMod val="75000"/>
                  </a:schemeClr>
                </a:solidFill>
              </a:rPr>
              <a:t>(</a:t>
            </a:r>
            <a:r>
              <a:rPr lang="en-US" dirty="0" err="1">
                <a:solidFill>
                  <a:schemeClr val="accent1">
                    <a:lumMod val="75000"/>
                  </a:schemeClr>
                </a:solidFill>
              </a:rPr>
              <a:t>Sensor.TYPE_PRESSURE</a:t>
            </a:r>
            <a:r>
              <a:rPr lang="en-US" dirty="0">
                <a:solidFill>
                  <a:schemeClr val="accent1">
                    <a:lumMod val="75000"/>
                  </a:schemeClr>
                </a:solidFill>
              </a:rPr>
              <a:t>) != null){</a:t>
            </a:r>
            <a:br>
              <a:rPr lang="en-US" dirty="0">
                <a:solidFill>
                  <a:schemeClr val="accent1">
                    <a:lumMod val="75000"/>
                  </a:schemeClr>
                </a:solidFill>
              </a:rPr>
            </a:br>
            <a:r>
              <a:rPr lang="en-US" dirty="0">
                <a:solidFill>
                  <a:schemeClr val="accent1">
                    <a:lumMod val="75000"/>
                  </a:schemeClr>
                </a:solidFill>
              </a:rPr>
              <a:t>    // Success! There's a pressure sensor.</a:t>
            </a:r>
            <a:br>
              <a:rPr lang="en-US" dirty="0">
                <a:solidFill>
                  <a:schemeClr val="accent1">
                    <a:lumMod val="75000"/>
                  </a:schemeClr>
                </a:solidFill>
              </a:rPr>
            </a:br>
            <a:r>
              <a:rPr lang="en-US" dirty="0">
                <a:solidFill>
                  <a:schemeClr val="accent1">
                    <a:lumMod val="75000"/>
                  </a:schemeClr>
                </a:solidFill>
              </a:rPr>
              <a:t>} else {</a:t>
            </a:r>
            <a:br>
              <a:rPr lang="en-US" dirty="0">
                <a:solidFill>
                  <a:schemeClr val="accent1">
                    <a:lumMod val="75000"/>
                  </a:schemeClr>
                </a:solidFill>
              </a:rPr>
            </a:br>
            <a:r>
              <a:rPr lang="en-US" dirty="0">
                <a:solidFill>
                  <a:schemeClr val="accent1">
                    <a:lumMod val="75000"/>
                  </a:schemeClr>
                </a:solidFill>
              </a:rPr>
              <a:t>    // Failure! No pressure sensor.</a:t>
            </a:r>
            <a:br>
              <a:rPr lang="en-US" dirty="0">
                <a:solidFill>
                  <a:schemeClr val="accent1">
                    <a:lumMod val="75000"/>
                  </a:schemeClr>
                </a:solidFill>
              </a:rPr>
            </a:br>
            <a:r>
              <a:rPr lang="en-US" dirty="0">
                <a:solidFill>
                  <a:schemeClr val="accent1">
                    <a:lumMod val="75000"/>
                  </a:schemeClr>
                </a:solidFill>
              </a:rPr>
              <a:t>}</a:t>
            </a:r>
          </a:p>
        </p:txBody>
      </p:sp>
    </p:spTree>
    <p:extLst>
      <p:ext uri="{BB962C8B-B14F-4D97-AF65-F5344CB8AC3E}">
        <p14:creationId xmlns:p14="http://schemas.microsoft.com/office/powerpoint/2010/main" val="4098803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E3B9B-05D2-4443-BE7E-D6F68B06B959}"/>
              </a:ext>
            </a:extLst>
          </p:cNvPr>
          <p:cNvSpPr>
            <a:spLocks noGrp="1"/>
          </p:cNvSpPr>
          <p:nvPr>
            <p:ph type="title"/>
          </p:nvPr>
        </p:nvSpPr>
        <p:spPr/>
        <p:txBody>
          <a:bodyPr/>
          <a:lstStyle/>
          <a:p>
            <a:pPr algn="ctr"/>
            <a:r>
              <a:rPr lang="en-US" dirty="0" err="1">
                <a:ea typeface="Cambria"/>
              </a:rPr>
              <a:t>Pokemon</a:t>
            </a:r>
            <a:r>
              <a:rPr lang="en-US" dirty="0">
                <a:ea typeface="Cambria"/>
              </a:rPr>
              <a:t> Go Example</a:t>
            </a:r>
            <a:endParaRPr lang="en-US" dirty="0"/>
          </a:p>
        </p:txBody>
      </p:sp>
      <p:sp>
        <p:nvSpPr>
          <p:cNvPr id="3" name="Text Placeholder 2">
            <a:extLst>
              <a:ext uri="{FF2B5EF4-FFF2-40B4-BE49-F238E27FC236}">
                <a16:creationId xmlns:a16="http://schemas.microsoft.com/office/drawing/2014/main" xmlns="" id="{5C2A58D3-7270-4559-9344-BB6FB123EA30}"/>
              </a:ext>
            </a:extLst>
          </p:cNvPr>
          <p:cNvSpPr>
            <a:spLocks noGrp="1"/>
          </p:cNvSpPr>
          <p:nvPr>
            <p:ph type="body" idx="1"/>
          </p:nvPr>
        </p:nvSpPr>
        <p:spPr/>
        <p:txBody>
          <a:bodyPr/>
          <a:lstStyle/>
          <a:p>
            <a:r>
              <a:rPr lang="en-US" dirty="0">
                <a:cs typeface="Calibri"/>
              </a:rPr>
              <a:t>Without Gyroscope or accelerometer</a:t>
            </a:r>
            <a:endParaRPr lang="en-US" dirty="0"/>
          </a:p>
        </p:txBody>
      </p:sp>
      <p:pic>
        <p:nvPicPr>
          <p:cNvPr id="7" name="Picture 7" descr="A close up of electronics&#10;&#10;Description generated with high confidence">
            <a:extLst>
              <a:ext uri="{FF2B5EF4-FFF2-40B4-BE49-F238E27FC236}">
                <a16:creationId xmlns:a16="http://schemas.microsoft.com/office/drawing/2014/main" xmlns="" id="{8BDC22F8-2C58-42FF-BE89-7F06821F156E}"/>
              </a:ext>
            </a:extLst>
          </p:cNvPr>
          <p:cNvPicPr>
            <a:picLocks noGrp="1" noChangeAspect="1"/>
          </p:cNvPicPr>
          <p:nvPr>
            <p:ph sz="half" idx="2"/>
          </p:nvPr>
        </p:nvPicPr>
        <p:blipFill>
          <a:blip r:embed="rId2"/>
          <a:stretch>
            <a:fillRect/>
          </a:stretch>
        </p:blipFill>
        <p:spPr>
          <a:xfrm>
            <a:off x="457200" y="2491257"/>
            <a:ext cx="3815750" cy="3045354"/>
          </a:xfrm>
          <a:prstGeom prst="rect">
            <a:avLst/>
          </a:prstGeom>
        </p:spPr>
      </p:pic>
      <p:sp>
        <p:nvSpPr>
          <p:cNvPr id="5" name="Text Placeholder 4">
            <a:extLst>
              <a:ext uri="{FF2B5EF4-FFF2-40B4-BE49-F238E27FC236}">
                <a16:creationId xmlns:a16="http://schemas.microsoft.com/office/drawing/2014/main" xmlns="" id="{9DB522C1-A220-403A-BB17-9A78356EF829}"/>
              </a:ext>
            </a:extLst>
          </p:cNvPr>
          <p:cNvSpPr>
            <a:spLocks noGrp="1"/>
          </p:cNvSpPr>
          <p:nvPr>
            <p:ph type="body" sz="quarter" idx="3"/>
          </p:nvPr>
        </p:nvSpPr>
        <p:spPr/>
        <p:txBody>
          <a:bodyPr/>
          <a:lstStyle/>
          <a:p>
            <a:r>
              <a:rPr lang="en-US" dirty="0">
                <a:cs typeface="Calibri"/>
              </a:rPr>
              <a:t>With all sensors needed</a:t>
            </a:r>
            <a:endParaRPr lang="en-US" dirty="0"/>
          </a:p>
        </p:txBody>
      </p:sp>
      <p:pic>
        <p:nvPicPr>
          <p:cNvPr id="9" name="Picture 9" descr="A hand holding a cellphone&#10;&#10;Description generated with very high confidence">
            <a:extLst>
              <a:ext uri="{FF2B5EF4-FFF2-40B4-BE49-F238E27FC236}">
                <a16:creationId xmlns:a16="http://schemas.microsoft.com/office/drawing/2014/main" xmlns="" id="{61726D73-85FB-4CCA-9B8C-D4A629D79C8F}"/>
              </a:ext>
            </a:extLst>
          </p:cNvPr>
          <p:cNvPicPr>
            <a:picLocks noGrp="1" noChangeAspect="1"/>
          </p:cNvPicPr>
          <p:nvPr>
            <p:ph sz="quarter" idx="4"/>
          </p:nvPr>
        </p:nvPicPr>
        <p:blipFill>
          <a:blip r:embed="rId3"/>
          <a:stretch>
            <a:fillRect/>
          </a:stretch>
        </p:blipFill>
        <p:spPr>
          <a:xfrm>
            <a:off x="4419600" y="2369444"/>
            <a:ext cx="3643223" cy="3648414"/>
          </a:xfrm>
          <a:prstGeom prst="rect">
            <a:avLst/>
          </a:prstGeom>
        </p:spPr>
      </p:pic>
    </p:spTree>
    <p:extLst>
      <p:ext uri="{BB962C8B-B14F-4D97-AF65-F5344CB8AC3E}">
        <p14:creationId xmlns:p14="http://schemas.microsoft.com/office/powerpoint/2010/main" val="2431105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Using Google Play Filters </a:t>
            </a:r>
            <a:endParaRPr lang="en-US" sz="4000" dirty="0"/>
          </a:p>
        </p:txBody>
      </p:sp>
      <p:sp>
        <p:nvSpPr>
          <p:cNvPr id="3" name="Content Placeholder 2"/>
          <p:cNvSpPr>
            <a:spLocks noGrp="1"/>
          </p:cNvSpPr>
          <p:nvPr>
            <p:ph idx="1"/>
          </p:nvPr>
        </p:nvSpPr>
        <p:spPr/>
        <p:txBody>
          <a:bodyPr>
            <a:normAutofit/>
          </a:bodyPr>
          <a:lstStyle/>
          <a:p>
            <a:pPr algn="l" rtl="0"/>
            <a:r>
              <a:rPr lang="en-US" dirty="0" smtClean="0"/>
              <a:t>If </a:t>
            </a:r>
            <a:r>
              <a:rPr lang="en-US" dirty="0"/>
              <a:t>an application gets published on Google Play and it need specific sensors to be able to operate, developers can use the &lt;uses-feature&gt; element in the manifest file to filter the application from the device that do not have the appropriate sensor configuration for the </a:t>
            </a:r>
            <a:r>
              <a:rPr lang="en-US" dirty="0" smtClean="0"/>
              <a:t>application.</a:t>
            </a:r>
          </a:p>
          <a:p>
            <a:pPr algn="l" rtl="0"/>
            <a:r>
              <a:rPr lang="en-US" dirty="0" smtClean="0"/>
              <a:t>The </a:t>
            </a:r>
            <a:r>
              <a:rPr lang="en-US" dirty="0"/>
              <a:t>&lt;uses-feature&gt; element has several hardware descriptors to filter applications based on the presence of specific sensors. Example :-</a:t>
            </a:r>
          </a:p>
          <a:p>
            <a:pPr marL="411480" lvl="1" indent="0" algn="l" rtl="0">
              <a:buNone/>
            </a:pPr>
            <a:r>
              <a:rPr lang="en-US" dirty="0" smtClean="0">
                <a:solidFill>
                  <a:schemeClr val="accent1">
                    <a:lumMod val="75000"/>
                  </a:schemeClr>
                </a:solidFill>
              </a:rPr>
              <a:t>&lt;</a:t>
            </a:r>
            <a:r>
              <a:rPr lang="en-US" dirty="0">
                <a:solidFill>
                  <a:schemeClr val="accent1">
                    <a:lumMod val="75000"/>
                  </a:schemeClr>
                </a:solidFill>
              </a:rPr>
              <a:t>uses-feature </a:t>
            </a:r>
            <a:r>
              <a:rPr lang="en-US" dirty="0" err="1">
                <a:solidFill>
                  <a:schemeClr val="accent1">
                    <a:lumMod val="75000"/>
                  </a:schemeClr>
                </a:solidFill>
              </a:rPr>
              <a:t>android:name</a:t>
            </a:r>
            <a:r>
              <a:rPr lang="en-US" dirty="0">
                <a:solidFill>
                  <a:schemeClr val="accent1">
                    <a:lumMod val="75000"/>
                  </a:schemeClr>
                </a:solidFill>
              </a:rPr>
              <a:t>=”</a:t>
            </a:r>
            <a:r>
              <a:rPr lang="en-US" dirty="0" err="1">
                <a:solidFill>
                  <a:schemeClr val="accent1">
                    <a:lumMod val="75000"/>
                  </a:schemeClr>
                </a:solidFill>
              </a:rPr>
              <a:t>android.hardware.sensor.accelerometer</a:t>
            </a:r>
            <a:r>
              <a:rPr lang="en-US" dirty="0" smtClean="0">
                <a:solidFill>
                  <a:schemeClr val="accent1">
                    <a:lumMod val="75000"/>
                  </a:schemeClr>
                </a:solidFill>
              </a:rPr>
              <a:t>”                       </a:t>
            </a:r>
            <a:r>
              <a:rPr lang="en-US" dirty="0" err="1">
                <a:solidFill>
                  <a:schemeClr val="accent1">
                    <a:lumMod val="75000"/>
                  </a:schemeClr>
                </a:solidFill>
              </a:rPr>
              <a:t>Android:required</a:t>
            </a:r>
            <a:r>
              <a:rPr lang="en-US" dirty="0">
                <a:solidFill>
                  <a:schemeClr val="accent1">
                    <a:lumMod val="75000"/>
                  </a:schemeClr>
                </a:solidFill>
              </a:rPr>
              <a:t>=”true” </a:t>
            </a:r>
            <a:r>
              <a:rPr lang="en-US" dirty="0" smtClean="0">
                <a:solidFill>
                  <a:schemeClr val="accent1">
                    <a:lumMod val="75000"/>
                  </a:schemeClr>
                </a:solidFill>
              </a:rPr>
              <a:t>/&gt;</a:t>
            </a:r>
            <a:endParaRPr lang="en-US" dirty="0">
              <a:solidFill>
                <a:schemeClr val="accent1">
                  <a:lumMod val="75000"/>
                </a:schemeClr>
              </a:solidFill>
            </a:endParaRPr>
          </a:p>
        </p:txBody>
      </p:sp>
    </p:spTree>
    <p:extLst>
      <p:ext uri="{BB962C8B-B14F-4D97-AF65-F5344CB8AC3E}">
        <p14:creationId xmlns:p14="http://schemas.microsoft.com/office/powerpoint/2010/main" val="2754611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sz="4000" dirty="0"/>
              <a:t>Using Google Play Filters </a:t>
            </a:r>
          </a:p>
        </p:txBody>
      </p:sp>
      <p:sp>
        <p:nvSpPr>
          <p:cNvPr id="3" name="Content Placeholder 2"/>
          <p:cNvSpPr>
            <a:spLocks noGrp="1"/>
          </p:cNvSpPr>
          <p:nvPr>
            <p:ph idx="1"/>
          </p:nvPr>
        </p:nvSpPr>
        <p:spPr/>
        <p:txBody>
          <a:bodyPr/>
          <a:lstStyle/>
          <a:p>
            <a:pPr algn="l" rtl="0"/>
            <a:r>
              <a:rPr lang="en-US" dirty="0"/>
              <a:t>If this element and descriptor is added to the application’s manifest, users will see the application on Google Play only if their device has an accelerometer.</a:t>
            </a:r>
          </a:p>
          <a:p>
            <a:pPr algn="l" rtl="0"/>
            <a:r>
              <a:rPr lang="en-US" dirty="0"/>
              <a:t>The descriptor should be set to </a:t>
            </a:r>
            <a:r>
              <a:rPr lang="en-US" dirty="0" err="1"/>
              <a:t>Android:required</a:t>
            </a:r>
            <a:r>
              <a:rPr lang="en-US" dirty="0"/>
              <a:t>=”true” only if the application relies entirely on a specific sensor. If the application uses a sensor for some functionality but still operates without the sensor, then the sensor should be listed in the &lt;uses-feature&gt; </a:t>
            </a:r>
            <a:r>
              <a:rPr lang="en-US" dirty="0" smtClean="0"/>
              <a:t>element.</a:t>
            </a:r>
            <a:endParaRPr lang="en-US" dirty="0"/>
          </a:p>
          <a:p>
            <a:pPr algn="l" rtl="0"/>
            <a:r>
              <a:rPr lang="en-US" dirty="0" smtClean="0"/>
              <a:t> </a:t>
            </a:r>
            <a:r>
              <a:rPr lang="en-US" dirty="0"/>
              <a:t>the descriptor should be set to </a:t>
            </a:r>
            <a:r>
              <a:rPr lang="en-US" dirty="0" err="1"/>
              <a:t>android:required</a:t>
            </a:r>
            <a:r>
              <a:rPr lang="en-US" dirty="0"/>
              <a:t>=”false”. This helps ensure that the device can install the application even if they don’t have that particular sensor.</a:t>
            </a:r>
          </a:p>
          <a:p>
            <a:pPr algn="l" rtl="0"/>
            <a:endParaRPr lang="en-US" dirty="0"/>
          </a:p>
        </p:txBody>
      </p:sp>
    </p:spTree>
    <p:extLst>
      <p:ext uri="{BB962C8B-B14F-4D97-AF65-F5344CB8AC3E}">
        <p14:creationId xmlns:p14="http://schemas.microsoft.com/office/powerpoint/2010/main" val="2444376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Agenda</a:t>
            </a:r>
            <a:endParaRPr lang="ar-EG" sz="4000" dirty="0"/>
          </a:p>
        </p:txBody>
      </p:sp>
      <p:sp>
        <p:nvSpPr>
          <p:cNvPr id="3" name="Content Placeholder 2"/>
          <p:cNvSpPr>
            <a:spLocks noGrp="1"/>
          </p:cNvSpPr>
          <p:nvPr>
            <p:ph idx="1"/>
          </p:nvPr>
        </p:nvSpPr>
        <p:spPr/>
        <p:txBody>
          <a:bodyPr>
            <a:normAutofit/>
          </a:bodyPr>
          <a:lstStyle/>
          <a:p>
            <a:pPr algn="l" rtl="0"/>
            <a:r>
              <a:rPr lang="en-US" sz="3200" dirty="0" smtClean="0"/>
              <a:t>What are </a:t>
            </a:r>
            <a:r>
              <a:rPr lang="en-US" sz="3200" dirty="0"/>
              <a:t>s</a:t>
            </a:r>
            <a:r>
              <a:rPr lang="en-US" sz="3200" dirty="0" smtClean="0"/>
              <a:t>ensors?</a:t>
            </a:r>
          </a:p>
          <a:p>
            <a:pPr algn="l" rtl="0"/>
            <a:r>
              <a:rPr lang="en-US" sz="3200" dirty="0" smtClean="0"/>
              <a:t>Sensor types.</a:t>
            </a:r>
          </a:p>
          <a:p>
            <a:pPr algn="l" rtl="0"/>
            <a:r>
              <a:rPr lang="en-US" sz="3200" dirty="0" smtClean="0"/>
              <a:t>Sensor categories.</a:t>
            </a:r>
          </a:p>
          <a:p>
            <a:pPr algn="l" rtl="0"/>
            <a:r>
              <a:rPr lang="en-US" sz="3200" dirty="0" smtClean="0"/>
              <a:t>Sensor accessibility.</a:t>
            </a:r>
          </a:p>
          <a:p>
            <a:pPr algn="l" rtl="0"/>
            <a:r>
              <a:rPr lang="en-US" sz="3200" dirty="0" smtClean="0"/>
              <a:t>Android sensor framework.</a:t>
            </a:r>
          </a:p>
          <a:p>
            <a:pPr algn="l" rtl="0"/>
            <a:r>
              <a:rPr lang="en-US" sz="3200" dirty="0" smtClean="0"/>
              <a:t>Handling different sensor configuration.</a:t>
            </a:r>
          </a:p>
          <a:p>
            <a:pPr algn="l" rtl="0"/>
            <a:r>
              <a:rPr lang="en-US" sz="3200" dirty="0"/>
              <a:t>Best Practices </a:t>
            </a:r>
            <a:r>
              <a:rPr lang="en-US" sz="3200" dirty="0" smtClean="0"/>
              <a:t>for </a:t>
            </a:r>
            <a:r>
              <a:rPr lang="en-US" sz="3200" dirty="0"/>
              <a:t>Accessing &amp; using </a:t>
            </a:r>
            <a:r>
              <a:rPr lang="en-US" sz="3200" dirty="0" smtClean="0"/>
              <a:t>sensors.</a:t>
            </a:r>
            <a:endParaRPr lang="ar-EG" sz="3200" dirty="0"/>
          </a:p>
        </p:txBody>
      </p:sp>
    </p:spTree>
    <p:extLst>
      <p:ext uri="{BB962C8B-B14F-4D97-AF65-F5344CB8AC3E}">
        <p14:creationId xmlns:p14="http://schemas.microsoft.com/office/powerpoint/2010/main" val="1746033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7620000" cy="1143000"/>
          </a:xfrm>
        </p:spPr>
        <p:txBody>
          <a:bodyPr/>
          <a:lstStyle/>
          <a:p>
            <a:pPr algn="ctr" rtl="0"/>
            <a:r>
              <a:rPr lang="en-US" sz="4000" dirty="0"/>
              <a:t>Best Practices for Accessing &amp; using </a:t>
            </a:r>
            <a:r>
              <a:rPr lang="en-US" sz="4000" dirty="0" smtClean="0"/>
              <a:t>sensors</a:t>
            </a:r>
            <a:endParaRPr lang="en-US" sz="4000" dirty="0"/>
          </a:p>
        </p:txBody>
      </p:sp>
      <p:sp>
        <p:nvSpPr>
          <p:cNvPr id="3" name="Content Placeholder 2"/>
          <p:cNvSpPr>
            <a:spLocks noGrp="1"/>
          </p:cNvSpPr>
          <p:nvPr>
            <p:ph idx="1"/>
          </p:nvPr>
        </p:nvSpPr>
        <p:spPr/>
        <p:txBody>
          <a:bodyPr/>
          <a:lstStyle/>
          <a:p>
            <a:pPr marL="571500" lvl="0" indent="-457200" algn="l" rtl="0">
              <a:buFont typeface="+mj-lt"/>
              <a:buAutoNum type="arabicPeriod"/>
            </a:pPr>
            <a:r>
              <a:rPr lang="en-US" b="1" dirty="0"/>
              <a:t> Only gather sensor data in the </a:t>
            </a:r>
            <a:r>
              <a:rPr lang="en-US" b="1" dirty="0" smtClean="0"/>
              <a:t>foreground.</a:t>
            </a:r>
            <a:endParaRPr lang="en-US" dirty="0"/>
          </a:p>
          <a:p>
            <a:pPr marL="114300" lvl="0" indent="0" algn="l" rtl="0">
              <a:buNone/>
            </a:pPr>
            <a:r>
              <a:rPr lang="en-US" dirty="0" smtClean="0"/>
              <a:t>On </a:t>
            </a:r>
            <a:r>
              <a:rPr lang="en-US" dirty="0"/>
              <a:t>devices running android 9 (codename is “pie”) or higher, apps running in  the background have the following restrictions:</a:t>
            </a:r>
          </a:p>
          <a:p>
            <a:pPr lvl="1" algn="l" rtl="0">
              <a:buClr>
                <a:schemeClr val="accent1">
                  <a:lumMod val="75000"/>
                </a:schemeClr>
              </a:buClr>
            </a:pPr>
            <a:r>
              <a:rPr lang="en-US" dirty="0"/>
              <a:t>Sensors that use continuous reporting mode, such as accelerometer and gyroscopes, don’t receive events, so it will be useless to try to gather sensor data when it’s in the background</a:t>
            </a:r>
            <a:r>
              <a:rPr lang="en-US" dirty="0" smtClean="0"/>
              <a:t>.</a:t>
            </a:r>
            <a:endParaRPr lang="en-US" dirty="0"/>
          </a:p>
        </p:txBody>
      </p:sp>
    </p:spTree>
    <p:extLst>
      <p:ext uri="{BB962C8B-B14F-4D97-AF65-F5344CB8AC3E}">
        <p14:creationId xmlns:p14="http://schemas.microsoft.com/office/powerpoint/2010/main" val="1640135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7620000" cy="1143000"/>
          </a:xfrm>
        </p:spPr>
        <p:txBody>
          <a:bodyPr/>
          <a:lstStyle/>
          <a:p>
            <a:pPr algn="ctr" rtl="0"/>
            <a:r>
              <a:rPr lang="en-US" sz="4000" dirty="0"/>
              <a:t>Best Practices for Accessing &amp; using </a:t>
            </a:r>
            <a:r>
              <a:rPr lang="en-US" sz="4000" dirty="0" smtClean="0"/>
              <a:t>sensors</a:t>
            </a:r>
            <a:endParaRPr lang="en-US" sz="4000" dirty="0"/>
          </a:p>
        </p:txBody>
      </p:sp>
      <p:sp>
        <p:nvSpPr>
          <p:cNvPr id="3" name="Content Placeholder 2"/>
          <p:cNvSpPr>
            <a:spLocks noGrp="1"/>
          </p:cNvSpPr>
          <p:nvPr>
            <p:ph idx="1"/>
          </p:nvPr>
        </p:nvSpPr>
        <p:spPr/>
        <p:txBody>
          <a:bodyPr>
            <a:normAutofit/>
          </a:bodyPr>
          <a:lstStyle/>
          <a:p>
            <a:pPr marL="571500" lvl="0" indent="-457200" algn="l" rtl="0">
              <a:buFont typeface="+mj-lt"/>
              <a:buAutoNum type="arabicPeriod" startAt="2"/>
            </a:pPr>
            <a:r>
              <a:rPr lang="en-US" b="1" dirty="0"/>
              <a:t>Unregister sensor listeners</a:t>
            </a:r>
            <a:endParaRPr lang="en-US" dirty="0"/>
          </a:p>
          <a:p>
            <a:pPr marL="114300" indent="0" algn="l" rtl="0">
              <a:buNone/>
            </a:pPr>
            <a:r>
              <a:rPr lang="en-US" dirty="0"/>
              <a:t>Be sure to unregister a sensor’s listener when you are done using the sensor or when the sensor activity pauses. If a sensor listener is registered and it’s activity is paused, the sensor will continue to acquire data and use battery resources unless you unregister the sensor. The following code shows how to use the </a:t>
            </a:r>
            <a:r>
              <a:rPr lang="en-US" dirty="0" err="1">
                <a:solidFill>
                  <a:schemeClr val="accent1">
                    <a:lumMod val="75000"/>
                  </a:schemeClr>
                </a:solidFill>
              </a:rPr>
              <a:t>onPause</a:t>
            </a:r>
            <a:r>
              <a:rPr lang="en-US" dirty="0">
                <a:solidFill>
                  <a:schemeClr val="accent1">
                    <a:lumMod val="75000"/>
                  </a:schemeClr>
                </a:solidFill>
              </a:rPr>
              <a:t>() </a:t>
            </a:r>
            <a:r>
              <a:rPr lang="en-US" dirty="0"/>
              <a:t>method to unregister a listener:- </a:t>
            </a:r>
          </a:p>
          <a:p>
            <a:pPr marL="411480" lvl="1" indent="0" algn="l" rtl="0">
              <a:buNone/>
            </a:pPr>
            <a:r>
              <a:rPr lang="en-US" dirty="0" smtClean="0">
                <a:solidFill>
                  <a:schemeClr val="accent1">
                    <a:lumMod val="75000"/>
                  </a:schemeClr>
                </a:solidFill>
              </a:rPr>
              <a:t>Private </a:t>
            </a:r>
            <a:r>
              <a:rPr lang="en-US" dirty="0" err="1">
                <a:solidFill>
                  <a:schemeClr val="accent1">
                    <a:lumMod val="75000"/>
                  </a:schemeClr>
                </a:solidFill>
              </a:rPr>
              <a:t>SensorManager</a:t>
            </a:r>
            <a:r>
              <a:rPr lang="en-US" dirty="0">
                <a:solidFill>
                  <a:schemeClr val="accent1">
                    <a:lumMod val="75000"/>
                  </a:schemeClr>
                </a:solidFill>
              </a:rPr>
              <a:t> </a:t>
            </a:r>
            <a:r>
              <a:rPr lang="en-US" dirty="0" err="1">
                <a:solidFill>
                  <a:schemeClr val="accent1">
                    <a:lumMod val="75000"/>
                  </a:schemeClr>
                </a:solidFill>
              </a:rPr>
              <a:t>mSensorManager</a:t>
            </a:r>
            <a:r>
              <a:rPr lang="en-US" dirty="0">
                <a:solidFill>
                  <a:schemeClr val="accent1">
                    <a:lumMod val="75000"/>
                  </a:schemeClr>
                </a:solidFill>
              </a:rPr>
              <a:t>;</a:t>
            </a:r>
          </a:p>
          <a:p>
            <a:pPr marL="411480" lvl="1" indent="0" algn="l" rtl="0">
              <a:buNone/>
            </a:pPr>
            <a:r>
              <a:rPr lang="en-US" dirty="0">
                <a:solidFill>
                  <a:schemeClr val="accent1">
                    <a:lumMod val="75000"/>
                  </a:schemeClr>
                </a:solidFill>
              </a:rPr>
              <a:t>@Override</a:t>
            </a:r>
          </a:p>
          <a:p>
            <a:pPr marL="411480" lvl="1" indent="0" algn="l" rtl="0">
              <a:buNone/>
            </a:pPr>
            <a:r>
              <a:rPr lang="en-US" dirty="0">
                <a:solidFill>
                  <a:schemeClr val="accent1">
                    <a:lumMod val="75000"/>
                  </a:schemeClr>
                </a:solidFill>
              </a:rPr>
              <a:t>Protected void </a:t>
            </a:r>
            <a:r>
              <a:rPr lang="en-US" dirty="0" err="1">
                <a:solidFill>
                  <a:schemeClr val="accent1">
                    <a:lumMod val="75000"/>
                  </a:schemeClr>
                </a:solidFill>
              </a:rPr>
              <a:t>onPause</a:t>
            </a:r>
            <a:r>
              <a:rPr lang="en-US" dirty="0">
                <a:solidFill>
                  <a:schemeClr val="accent1">
                    <a:lumMod val="75000"/>
                  </a:schemeClr>
                </a:solidFill>
              </a:rPr>
              <a:t>() {</a:t>
            </a:r>
          </a:p>
          <a:p>
            <a:pPr marL="411480" lvl="1" indent="0" algn="l" rtl="0">
              <a:buNone/>
            </a:pPr>
            <a:r>
              <a:rPr lang="en-US" dirty="0" err="1">
                <a:solidFill>
                  <a:schemeClr val="accent1">
                    <a:lumMod val="75000"/>
                  </a:schemeClr>
                </a:solidFill>
              </a:rPr>
              <a:t>Super.onPause</a:t>
            </a:r>
            <a:r>
              <a:rPr lang="en-US" dirty="0">
                <a:solidFill>
                  <a:schemeClr val="accent1">
                    <a:lumMod val="75000"/>
                  </a:schemeClr>
                </a:solidFill>
              </a:rPr>
              <a:t>();</a:t>
            </a:r>
          </a:p>
          <a:p>
            <a:pPr marL="411480" lvl="1" indent="0" algn="l" rtl="0">
              <a:buNone/>
            </a:pPr>
            <a:r>
              <a:rPr lang="en-US" dirty="0" err="1">
                <a:solidFill>
                  <a:schemeClr val="accent1">
                    <a:lumMod val="75000"/>
                  </a:schemeClr>
                </a:solidFill>
              </a:rPr>
              <a:t>MSensorManager.unregisterListener</a:t>
            </a:r>
            <a:r>
              <a:rPr lang="en-US" dirty="0">
                <a:solidFill>
                  <a:schemeClr val="accent1">
                    <a:lumMod val="75000"/>
                  </a:schemeClr>
                </a:solidFill>
              </a:rPr>
              <a:t>(this);</a:t>
            </a:r>
          </a:p>
          <a:p>
            <a:pPr marL="411480" lvl="1" indent="0" algn="l" rtl="0">
              <a:buNone/>
            </a:pPr>
            <a:r>
              <a:rPr lang="en-US" dirty="0">
                <a:solidFill>
                  <a:schemeClr val="accent1">
                    <a:lumMod val="75000"/>
                  </a:schemeClr>
                </a:solidFill>
              </a:rPr>
              <a:t>}</a:t>
            </a:r>
          </a:p>
          <a:p>
            <a:pPr algn="l" rtl="0"/>
            <a:endParaRPr lang="en-US" dirty="0"/>
          </a:p>
        </p:txBody>
      </p:sp>
    </p:spTree>
    <p:extLst>
      <p:ext uri="{BB962C8B-B14F-4D97-AF65-F5344CB8AC3E}">
        <p14:creationId xmlns:p14="http://schemas.microsoft.com/office/powerpoint/2010/main" val="1500652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sz="4000" dirty="0"/>
              <a:t>Best Practices for Accessing &amp; using sensors</a:t>
            </a:r>
          </a:p>
        </p:txBody>
      </p:sp>
      <p:sp>
        <p:nvSpPr>
          <p:cNvPr id="3" name="Content Placeholder 2"/>
          <p:cNvSpPr>
            <a:spLocks noGrp="1"/>
          </p:cNvSpPr>
          <p:nvPr>
            <p:ph idx="1"/>
          </p:nvPr>
        </p:nvSpPr>
        <p:spPr/>
        <p:txBody>
          <a:bodyPr/>
          <a:lstStyle/>
          <a:p>
            <a:pPr marL="571500" lvl="0" indent="-457200" algn="l" rtl="0">
              <a:buFont typeface="+mj-lt"/>
              <a:buAutoNum type="arabicPeriod" startAt="3"/>
            </a:pPr>
            <a:r>
              <a:rPr lang="en-US" b="1" dirty="0"/>
              <a:t>Test with the Android Emulator</a:t>
            </a:r>
            <a:endParaRPr lang="en-US" dirty="0"/>
          </a:p>
          <a:p>
            <a:pPr algn="l" rtl="0"/>
            <a:r>
              <a:rPr lang="en-US" dirty="0"/>
              <a:t>The Android Emulator includes a set of virtual sensor controls that allow you to test sensors such as accelerometer, ambient temperature, proximity, light and others.</a:t>
            </a:r>
          </a:p>
          <a:p>
            <a:pPr algn="l" rtl="0"/>
            <a:r>
              <a:rPr lang="en-US" dirty="0"/>
              <a:t>The emulator uses a connection with an Android device, it monitors changes in the sensors on the device and transmits them to the emulator. The emulator is then transformed based on the new values that it receives from the sensors on your device.</a:t>
            </a:r>
          </a:p>
          <a:p>
            <a:pPr marL="114300" indent="0" algn="l" rtl="0">
              <a:buNone/>
            </a:pPr>
            <a:endParaRPr lang="en-US" dirty="0"/>
          </a:p>
        </p:txBody>
      </p:sp>
    </p:spTree>
    <p:extLst>
      <p:ext uri="{BB962C8B-B14F-4D97-AF65-F5344CB8AC3E}">
        <p14:creationId xmlns:p14="http://schemas.microsoft.com/office/powerpoint/2010/main" val="382004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sz="4000" dirty="0"/>
              <a:t>Best Practices for Accessing &amp; using sensors</a:t>
            </a:r>
          </a:p>
        </p:txBody>
      </p:sp>
      <p:sp>
        <p:nvSpPr>
          <p:cNvPr id="3" name="Content Placeholder 2"/>
          <p:cNvSpPr>
            <a:spLocks noGrp="1"/>
          </p:cNvSpPr>
          <p:nvPr>
            <p:ph idx="1"/>
          </p:nvPr>
        </p:nvSpPr>
        <p:spPr/>
        <p:txBody>
          <a:bodyPr/>
          <a:lstStyle/>
          <a:p>
            <a:pPr marL="571500" indent="-457200" algn="l" rtl="0">
              <a:buFont typeface="+mj-lt"/>
              <a:buAutoNum type="arabicPeriod" startAt="4"/>
            </a:pPr>
            <a:r>
              <a:rPr lang="en-US" b="1" dirty="0" smtClean="0"/>
              <a:t>Verify </a:t>
            </a:r>
            <a:r>
              <a:rPr lang="en-US" b="1" dirty="0"/>
              <a:t>sensors before you use them</a:t>
            </a:r>
            <a:endParaRPr lang="en-US" dirty="0"/>
          </a:p>
          <a:p>
            <a:pPr marL="114300" indent="0" algn="l" rtl="0">
              <a:buNone/>
            </a:pPr>
            <a:r>
              <a:rPr lang="en-US" dirty="0"/>
              <a:t>Always verify that a sensor exists on a device before you attempt to acquire data from it. Don't assume that a sensor exists simply because it's a frequently-used sensor. Device manufacturers are not required to provide any particular sensors in their </a:t>
            </a:r>
            <a:r>
              <a:rPr lang="en-US" dirty="0" smtClean="0"/>
              <a:t>devices.</a:t>
            </a:r>
            <a:endParaRPr lang="en-US" b="1" dirty="0" smtClean="0"/>
          </a:p>
        </p:txBody>
      </p:sp>
    </p:spTree>
    <p:extLst>
      <p:ext uri="{BB962C8B-B14F-4D97-AF65-F5344CB8AC3E}">
        <p14:creationId xmlns:p14="http://schemas.microsoft.com/office/powerpoint/2010/main" val="941466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sz="4000" dirty="0"/>
              <a:t>Best Practices for Accessing &amp; using sensors</a:t>
            </a:r>
          </a:p>
        </p:txBody>
      </p:sp>
      <p:sp>
        <p:nvSpPr>
          <p:cNvPr id="3" name="Content Placeholder 2"/>
          <p:cNvSpPr>
            <a:spLocks noGrp="1"/>
          </p:cNvSpPr>
          <p:nvPr>
            <p:ph idx="1"/>
          </p:nvPr>
        </p:nvSpPr>
        <p:spPr/>
        <p:txBody>
          <a:bodyPr/>
          <a:lstStyle/>
          <a:p>
            <a:pPr marL="571500" indent="-457200" algn="l" rtl="0">
              <a:buFont typeface="+mj-lt"/>
              <a:buAutoNum type="arabicPeriod" startAt="5"/>
            </a:pPr>
            <a:r>
              <a:rPr lang="en-US" b="1" dirty="0"/>
              <a:t>Choose sensor delays carefully</a:t>
            </a:r>
            <a:endParaRPr lang="en-US" dirty="0"/>
          </a:p>
          <a:p>
            <a:pPr marL="114300" indent="0" algn="l" rtl="0">
              <a:buNone/>
            </a:pPr>
            <a:r>
              <a:rPr lang="en-US" dirty="0"/>
              <a:t>When you register a sensor with the </a:t>
            </a:r>
            <a:r>
              <a:rPr lang="en-US" u="sng" dirty="0" err="1">
                <a:solidFill>
                  <a:schemeClr val="accent1">
                    <a:lumMod val="75000"/>
                  </a:schemeClr>
                </a:solidFill>
              </a:rPr>
              <a:t>registerListener</a:t>
            </a:r>
            <a:r>
              <a:rPr lang="en-US" u="sng" dirty="0">
                <a:solidFill>
                  <a:schemeClr val="accent1">
                    <a:lumMod val="75000"/>
                  </a:schemeClr>
                </a:solidFill>
              </a:rPr>
              <a:t>()</a:t>
            </a:r>
            <a:r>
              <a:rPr lang="en-US" dirty="0">
                <a:solidFill>
                  <a:schemeClr val="accent1">
                    <a:lumMod val="75000"/>
                  </a:schemeClr>
                </a:solidFill>
              </a:rPr>
              <a:t> </a:t>
            </a:r>
            <a:r>
              <a:rPr lang="en-US" dirty="0"/>
              <a:t>method, be sure you choose a delivery rate that is suitable for your application or use-case. Sensors can provide data at very high rates. Allowing the system to send extra data that you don't need wastes system resources and uses battery power.</a:t>
            </a:r>
          </a:p>
          <a:p>
            <a:pPr algn="l" rtl="0"/>
            <a:endParaRPr lang="en-US" dirty="0"/>
          </a:p>
        </p:txBody>
      </p:sp>
    </p:spTree>
    <p:extLst>
      <p:ext uri="{BB962C8B-B14F-4D97-AF65-F5344CB8AC3E}">
        <p14:creationId xmlns:p14="http://schemas.microsoft.com/office/powerpoint/2010/main" val="714108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Refrences</a:t>
            </a:r>
            <a:r>
              <a:rPr lang="en-US" dirty="0" smtClean="0"/>
              <a:t>:</a:t>
            </a:r>
            <a:endParaRPr lang="en-US" dirty="0"/>
          </a:p>
        </p:txBody>
      </p:sp>
      <p:sp>
        <p:nvSpPr>
          <p:cNvPr id="3" name="Content Placeholder 2"/>
          <p:cNvSpPr>
            <a:spLocks noGrp="1"/>
          </p:cNvSpPr>
          <p:nvPr>
            <p:ph idx="1"/>
          </p:nvPr>
        </p:nvSpPr>
        <p:spPr/>
        <p:txBody>
          <a:bodyPr/>
          <a:lstStyle/>
          <a:p>
            <a:pPr algn="l" rtl="0"/>
            <a:r>
              <a:rPr lang="en-US" dirty="0"/>
              <a:t>https://</a:t>
            </a:r>
            <a:r>
              <a:rPr lang="en-US" dirty="0" smtClean="0"/>
              <a:t>developer.android.com/guide/topics/sensors</a:t>
            </a:r>
          </a:p>
          <a:p>
            <a:pPr algn="l" rtl="0"/>
            <a:r>
              <a:rPr lang="en-US" dirty="0"/>
              <a:t>http://www.futuretechnology500.com/index.php/augmented-reality/pokemon-go-ar-game-could-start-social-environmental-revolution/</a:t>
            </a:r>
            <a:endParaRPr lang="en-US" dirty="0" smtClean="0"/>
          </a:p>
          <a:p>
            <a:pPr algn="l" rtl="0"/>
            <a:endParaRPr lang="en-US" dirty="0"/>
          </a:p>
        </p:txBody>
      </p:sp>
    </p:spTree>
    <p:extLst>
      <p:ext uri="{BB962C8B-B14F-4D97-AF65-F5344CB8AC3E}">
        <p14:creationId xmlns:p14="http://schemas.microsoft.com/office/powerpoint/2010/main" val="2989871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708920"/>
            <a:ext cx="7620000" cy="1143000"/>
          </a:xfrm>
        </p:spPr>
        <p:txBody>
          <a:bodyPr/>
          <a:lstStyle/>
          <a:p>
            <a:pPr algn="ctr"/>
            <a:r>
              <a:rPr lang="en-US" sz="7200" dirty="0" smtClean="0"/>
              <a:t>Any questions?</a:t>
            </a:r>
            <a:endParaRPr lang="en-US" sz="7200" dirty="0"/>
          </a:p>
        </p:txBody>
      </p:sp>
    </p:spTree>
    <p:extLst>
      <p:ext uri="{BB962C8B-B14F-4D97-AF65-F5344CB8AC3E}">
        <p14:creationId xmlns:p14="http://schemas.microsoft.com/office/powerpoint/2010/main" val="1159241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780928"/>
            <a:ext cx="7620000" cy="1143000"/>
          </a:xfrm>
        </p:spPr>
        <p:txBody>
          <a:bodyPr/>
          <a:lstStyle/>
          <a:p>
            <a:pPr algn="ctr" rtl="0"/>
            <a:r>
              <a:rPr lang="en-US" sz="7200" dirty="0" smtClean="0"/>
              <a:t>Thank you</a:t>
            </a:r>
            <a:endParaRPr lang="en-US" sz="7200" dirty="0"/>
          </a:p>
        </p:txBody>
      </p:sp>
    </p:spTree>
    <p:extLst>
      <p:ext uri="{BB962C8B-B14F-4D97-AF65-F5344CB8AC3E}">
        <p14:creationId xmlns:p14="http://schemas.microsoft.com/office/powerpoint/2010/main" val="332983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Sensors</a:t>
            </a:r>
            <a:endParaRPr lang="en-US" sz="4000" dirty="0"/>
          </a:p>
        </p:txBody>
      </p:sp>
      <p:sp>
        <p:nvSpPr>
          <p:cNvPr id="3" name="Content Placeholder 2"/>
          <p:cNvSpPr>
            <a:spLocks noGrp="1"/>
          </p:cNvSpPr>
          <p:nvPr>
            <p:ph idx="1"/>
          </p:nvPr>
        </p:nvSpPr>
        <p:spPr/>
        <p:txBody>
          <a:bodyPr/>
          <a:lstStyle/>
          <a:p>
            <a:pPr algn="l" rtl="0"/>
            <a:r>
              <a:rPr lang="en-US" sz="2400" dirty="0"/>
              <a:t>capable of providing raw data with high precision and </a:t>
            </a:r>
            <a:r>
              <a:rPr lang="en-US" sz="2400" dirty="0" smtClean="0"/>
              <a:t>accuracy.</a:t>
            </a:r>
          </a:p>
          <a:p>
            <a:pPr algn="l" rtl="0"/>
            <a:r>
              <a:rPr lang="en-US" sz="2400" dirty="0" smtClean="0"/>
              <a:t>Hardware/software.</a:t>
            </a:r>
          </a:p>
          <a:p>
            <a:pPr algn="l" rtl="0"/>
            <a:r>
              <a:rPr lang="en-US" sz="2400" dirty="0" smtClean="0"/>
              <a:t>Accessible by </a:t>
            </a:r>
            <a:r>
              <a:rPr lang="en-US" sz="2400" dirty="0"/>
              <a:t>using the Android sensor </a:t>
            </a:r>
            <a:r>
              <a:rPr lang="en-US" sz="2400" dirty="0" smtClean="0"/>
              <a:t>framework</a:t>
            </a:r>
            <a:r>
              <a:rPr lang="en-US" dirty="0" smtClean="0"/>
              <a:t>.</a:t>
            </a:r>
          </a:p>
          <a:p>
            <a:pPr algn="l" rtl="0"/>
            <a:endParaRPr lang="en-US" dirty="0" smtClean="0"/>
          </a:p>
          <a:p>
            <a:pPr marL="114300" indent="0" algn="l" rtl="0">
              <a:buNone/>
            </a:pPr>
            <a:endParaRPr lang="en-US" dirty="0"/>
          </a:p>
        </p:txBody>
      </p:sp>
    </p:spTree>
    <p:extLst>
      <p:ext uri="{BB962C8B-B14F-4D97-AF65-F5344CB8AC3E}">
        <p14:creationId xmlns:p14="http://schemas.microsoft.com/office/powerpoint/2010/main" val="1488679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Sensor Types</a:t>
            </a:r>
            <a:endParaRPr lang="en-US" sz="4000" dirty="0"/>
          </a:p>
        </p:txBody>
      </p:sp>
      <p:sp>
        <p:nvSpPr>
          <p:cNvPr id="3" name="Content Placeholder 2"/>
          <p:cNvSpPr>
            <a:spLocks noGrp="1"/>
          </p:cNvSpPr>
          <p:nvPr>
            <p:ph idx="1"/>
          </p:nvPr>
        </p:nvSpPr>
        <p:spPr/>
        <p:txBody>
          <a:bodyPr/>
          <a:lstStyle/>
          <a:p>
            <a:pPr algn="l" rtl="0"/>
            <a:r>
              <a:rPr lang="en-US" sz="3000" dirty="0" smtClean="0"/>
              <a:t>Hardware sensors:</a:t>
            </a:r>
            <a:r>
              <a:rPr lang="en-US" sz="3600" dirty="0" smtClean="0"/>
              <a:t> </a:t>
            </a:r>
            <a:r>
              <a:rPr lang="en-US" dirty="0" smtClean="0"/>
              <a:t>They are </a:t>
            </a:r>
            <a:r>
              <a:rPr lang="en-US" dirty="0"/>
              <a:t>physical components </a:t>
            </a:r>
            <a:r>
              <a:rPr lang="en-US" dirty="0" smtClean="0"/>
              <a:t>That </a:t>
            </a:r>
            <a:r>
              <a:rPr lang="en-US" dirty="0"/>
              <a:t>derive their data by directly measuring specific environmental properties, such as acceleration, geomagnetic field strength, or angular </a:t>
            </a:r>
            <a:r>
              <a:rPr lang="en-US" dirty="0" smtClean="0"/>
              <a:t>change. Examples: Gyroscope sensor, acceleration sensor.</a:t>
            </a:r>
          </a:p>
          <a:p>
            <a:pPr algn="l" rtl="0"/>
            <a:r>
              <a:rPr lang="en-US" sz="3000" dirty="0" smtClean="0"/>
              <a:t>Software </a:t>
            </a:r>
            <a:r>
              <a:rPr lang="en-US" sz="3000" dirty="0"/>
              <a:t>sensors</a:t>
            </a:r>
            <a:r>
              <a:rPr lang="en-US" sz="3000" dirty="0" smtClean="0"/>
              <a:t>:</a:t>
            </a:r>
            <a:r>
              <a:rPr lang="en-US" dirty="0"/>
              <a:t> </a:t>
            </a:r>
            <a:r>
              <a:rPr lang="en-US" dirty="0" smtClean="0"/>
              <a:t>They derive </a:t>
            </a:r>
            <a:r>
              <a:rPr lang="en-US" dirty="0"/>
              <a:t>their data from one or more of the hardware-based </a:t>
            </a:r>
            <a:r>
              <a:rPr lang="en-US" dirty="0" smtClean="0"/>
              <a:t>sensors. Examples: </a:t>
            </a:r>
            <a:r>
              <a:rPr lang="en-US" dirty="0"/>
              <a:t>L</a:t>
            </a:r>
            <a:r>
              <a:rPr lang="en-US" dirty="0" smtClean="0"/>
              <a:t>inear </a:t>
            </a:r>
            <a:r>
              <a:rPr lang="en-US" dirty="0"/>
              <a:t>acceleration </a:t>
            </a:r>
            <a:r>
              <a:rPr lang="en-US" dirty="0" smtClean="0"/>
              <a:t>sensor, </a:t>
            </a:r>
            <a:r>
              <a:rPr lang="en-US" dirty="0"/>
              <a:t>the gravity </a:t>
            </a:r>
            <a:r>
              <a:rPr lang="en-US" dirty="0" smtClean="0"/>
              <a:t>sensor.</a:t>
            </a:r>
          </a:p>
        </p:txBody>
      </p:sp>
    </p:spTree>
    <p:extLst>
      <p:ext uri="{BB962C8B-B14F-4D97-AF65-F5344CB8AC3E}">
        <p14:creationId xmlns:p14="http://schemas.microsoft.com/office/powerpoint/2010/main" val="322487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Sensor Categories</a:t>
            </a:r>
            <a:endParaRPr lang="en-US" sz="4000" dirty="0"/>
          </a:p>
        </p:txBody>
      </p:sp>
      <p:sp>
        <p:nvSpPr>
          <p:cNvPr id="3" name="Content Placeholder 2"/>
          <p:cNvSpPr>
            <a:spLocks noGrp="1"/>
          </p:cNvSpPr>
          <p:nvPr>
            <p:ph idx="1"/>
          </p:nvPr>
        </p:nvSpPr>
        <p:spPr/>
        <p:txBody>
          <a:bodyPr>
            <a:normAutofit/>
          </a:bodyPr>
          <a:lstStyle/>
          <a:p>
            <a:pPr algn="l" rtl="0"/>
            <a:r>
              <a:rPr lang="fr-FR" sz="3000" dirty="0" smtClean="0"/>
              <a:t>Motion </a:t>
            </a:r>
            <a:r>
              <a:rPr lang="en-US" sz="3000" dirty="0" smtClean="0"/>
              <a:t>sensors</a:t>
            </a:r>
            <a:r>
              <a:rPr lang="fr-FR" sz="3000" dirty="0" smtClean="0"/>
              <a:t>: </a:t>
            </a:r>
            <a:r>
              <a:rPr lang="en-US" sz="2000" dirty="0" smtClean="0"/>
              <a:t>These </a:t>
            </a:r>
            <a:r>
              <a:rPr lang="en-US" sz="2000" dirty="0"/>
              <a:t>sensors measure acceleration forces and rotational forces along three axes. This category includes accelerometers, gravity sensors, gyroscopes, and rotational vector sensors.</a:t>
            </a:r>
            <a:endParaRPr lang="fr-FR" sz="3600" dirty="0"/>
          </a:p>
          <a:p>
            <a:pPr algn="l" rtl="0"/>
            <a:r>
              <a:rPr lang="en-US" sz="3000" dirty="0" smtClean="0"/>
              <a:t>Environmental sensors : </a:t>
            </a:r>
            <a:r>
              <a:rPr lang="en-US" sz="2000" dirty="0" smtClean="0"/>
              <a:t>These </a:t>
            </a:r>
            <a:r>
              <a:rPr lang="en-US" sz="2000" dirty="0"/>
              <a:t>sensors measure various environmental parameters, such as ambient air temperature and pressure, illumination, and humidity. This category includes barometers, photometers, and thermometers.</a:t>
            </a:r>
            <a:endParaRPr lang="en-US" sz="2000" dirty="0" smtClean="0"/>
          </a:p>
          <a:p>
            <a:pPr algn="l" rtl="0"/>
            <a:r>
              <a:rPr lang="en-US" sz="3000" dirty="0" smtClean="0"/>
              <a:t>Position sensors:</a:t>
            </a:r>
            <a:r>
              <a:rPr lang="en-US" sz="3600" dirty="0" smtClean="0"/>
              <a:t> </a:t>
            </a:r>
            <a:r>
              <a:rPr lang="en-US" sz="2000" dirty="0" smtClean="0"/>
              <a:t>These </a:t>
            </a:r>
            <a:r>
              <a:rPr lang="en-US" sz="2000" dirty="0"/>
              <a:t>sensors measure the physical position of a device. This category includes orientation sensors and magnetometers.</a:t>
            </a:r>
            <a:endParaRPr lang="en-US" sz="2000" dirty="0" smtClean="0"/>
          </a:p>
        </p:txBody>
      </p:sp>
    </p:spTree>
    <p:extLst>
      <p:ext uri="{BB962C8B-B14F-4D97-AF65-F5344CB8AC3E}">
        <p14:creationId xmlns:p14="http://schemas.microsoft.com/office/powerpoint/2010/main" val="359131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Sensor Types</a:t>
            </a:r>
            <a:endParaRPr lang="en-US" sz="40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23377407"/>
              </p:ext>
            </p:extLst>
          </p:nvPr>
        </p:nvGraphicFramePr>
        <p:xfrm>
          <a:off x="971600" y="1484784"/>
          <a:ext cx="6660919" cy="5191515"/>
        </p:xfrm>
        <a:graphic>
          <a:graphicData uri="http://schemas.openxmlformats.org/drawingml/2006/table">
            <a:tbl>
              <a:tblPr/>
              <a:tblGrid>
                <a:gridCol w="1188615"/>
                <a:gridCol w="1040038"/>
                <a:gridCol w="2109964"/>
                <a:gridCol w="2322302"/>
              </a:tblGrid>
              <a:tr h="214829">
                <a:tc>
                  <a:txBody>
                    <a:bodyPr/>
                    <a:lstStyle/>
                    <a:p>
                      <a:pPr algn="l" fontAlgn="ctr"/>
                      <a:r>
                        <a:rPr lang="en-US" sz="1200" b="0" dirty="0">
                          <a:solidFill>
                            <a:srgbClr val="FFFFFF"/>
                          </a:solidFill>
                          <a:effectLst/>
                          <a:latin typeface="Roboto"/>
                        </a:rPr>
                        <a:t>Sensor</a:t>
                      </a:r>
                    </a:p>
                  </a:txBody>
                  <a:tcPr marL="25988" marR="25988" marT="25988" marB="25988" anchor="ctr">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200" b="0">
                          <a:solidFill>
                            <a:srgbClr val="FFFFFF"/>
                          </a:solidFill>
                          <a:effectLst/>
                          <a:latin typeface="Roboto"/>
                        </a:rPr>
                        <a:t>Type</a:t>
                      </a:r>
                    </a:p>
                  </a:txBody>
                  <a:tcPr marL="25988" marR="25988" marT="25988" marB="25988" anchor="ctr">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200" b="0">
                          <a:solidFill>
                            <a:srgbClr val="FFFFFF"/>
                          </a:solidFill>
                          <a:effectLst/>
                          <a:latin typeface="Roboto"/>
                        </a:rPr>
                        <a:t>Description</a:t>
                      </a:r>
                    </a:p>
                  </a:txBody>
                  <a:tcPr marL="25988" marR="25988" marT="25988" marB="25988" anchor="ctr">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ctr"/>
                      <a:r>
                        <a:rPr lang="en-US" sz="1200" b="0">
                          <a:solidFill>
                            <a:srgbClr val="FFFFFF"/>
                          </a:solidFill>
                          <a:effectLst/>
                          <a:latin typeface="Roboto"/>
                        </a:rPr>
                        <a:t>Common Uses</a:t>
                      </a:r>
                    </a:p>
                  </a:txBody>
                  <a:tcPr marL="25988" marR="25988" marT="25988" marB="25988" anchor="ctr">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r>
              <a:tr h="880999">
                <a:tc>
                  <a:txBody>
                    <a:bodyPr/>
                    <a:lstStyle/>
                    <a:p>
                      <a:pPr algn="l" fontAlgn="t"/>
                      <a:r>
                        <a:rPr lang="en-US" sz="1200" u="none" strike="noStrike" dirty="0">
                          <a:solidFill>
                            <a:srgbClr val="039BE5"/>
                          </a:solidFill>
                          <a:effectLst/>
                          <a:hlinkClick r:id="rId2"/>
                        </a:rPr>
                        <a:t>TYPE_ACCELEROMETER</a:t>
                      </a:r>
                      <a:endParaRPr lang="en-US" sz="1200" dirty="0">
                        <a:solidFill>
                          <a:srgbClr val="212121"/>
                        </a:solidFill>
                        <a:effectLst/>
                      </a:endParaRPr>
                    </a:p>
                  </a:txBody>
                  <a:tcPr marL="25988" marR="25988" marT="22739" marB="25988">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200" dirty="0">
                          <a:solidFill>
                            <a:srgbClr val="212121"/>
                          </a:solidFill>
                          <a:effectLst/>
                        </a:rPr>
                        <a:t>Hardware</a:t>
                      </a:r>
                    </a:p>
                  </a:txBody>
                  <a:tcPr marL="25988" marR="25988" marT="22739" marB="25988">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200" dirty="0">
                          <a:solidFill>
                            <a:srgbClr val="212121"/>
                          </a:solidFill>
                          <a:effectLst/>
                        </a:rPr>
                        <a:t>Measures the acceleration force in m/s</a:t>
                      </a:r>
                      <a:r>
                        <a:rPr lang="en-US" sz="1200" baseline="30000" dirty="0">
                          <a:solidFill>
                            <a:srgbClr val="212121"/>
                          </a:solidFill>
                          <a:effectLst/>
                        </a:rPr>
                        <a:t>2</a:t>
                      </a:r>
                      <a:r>
                        <a:rPr lang="en-US" sz="1200" dirty="0">
                          <a:solidFill>
                            <a:srgbClr val="212121"/>
                          </a:solidFill>
                          <a:effectLst/>
                        </a:rPr>
                        <a:t> that is applied to a device on all three physical axes (x, y, and z), including the force of gravity.</a:t>
                      </a:r>
                    </a:p>
                  </a:txBody>
                  <a:tcPr marL="25988" marR="25988" marT="22739" marB="25988">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200">
                          <a:solidFill>
                            <a:srgbClr val="212121"/>
                          </a:solidFill>
                          <a:effectLst/>
                        </a:rPr>
                        <a:t>Motion detection (shake, tilt, etc.).</a:t>
                      </a:r>
                    </a:p>
                  </a:txBody>
                  <a:tcPr marL="25988" marR="25988" marT="22739" marB="25988">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r>
              <a:tr h="555716">
                <a:tc>
                  <a:txBody>
                    <a:bodyPr/>
                    <a:lstStyle/>
                    <a:p>
                      <a:pPr algn="l" fontAlgn="t"/>
                      <a:r>
                        <a:rPr lang="en-US" sz="1200" u="none" strike="noStrike">
                          <a:solidFill>
                            <a:srgbClr val="039BE5"/>
                          </a:solidFill>
                          <a:effectLst/>
                          <a:hlinkClick r:id="rId3"/>
                        </a:rPr>
                        <a:t>TYPE_AMBIENT_TEMPERATURE</a:t>
                      </a:r>
                      <a:endParaRPr lang="en-US" sz="1200">
                        <a:solidFill>
                          <a:srgbClr val="212121"/>
                        </a:solidFill>
                        <a:effectLst/>
                      </a:endParaRPr>
                    </a:p>
                  </a:txBody>
                  <a:tcPr marL="25988" marR="25988" marT="22739" marB="25988">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200" dirty="0">
                          <a:solidFill>
                            <a:srgbClr val="212121"/>
                          </a:solidFill>
                          <a:effectLst/>
                        </a:rPr>
                        <a:t>Hardware</a:t>
                      </a:r>
                    </a:p>
                  </a:txBody>
                  <a:tcPr marL="25988" marR="25988" marT="22739" marB="25988">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200" dirty="0">
                          <a:solidFill>
                            <a:srgbClr val="212121"/>
                          </a:solidFill>
                          <a:effectLst/>
                        </a:rPr>
                        <a:t>Measures the ambient room temperature in degrees Celsius (°C). See note below.</a:t>
                      </a:r>
                    </a:p>
                  </a:txBody>
                  <a:tcPr marL="25988" marR="25988" marT="22739" marB="25988">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200">
                          <a:solidFill>
                            <a:srgbClr val="212121"/>
                          </a:solidFill>
                          <a:effectLst/>
                        </a:rPr>
                        <a:t>Monitoring air temperatures.</a:t>
                      </a:r>
                    </a:p>
                  </a:txBody>
                  <a:tcPr marL="25988" marR="25988" marT="22739" marB="25988">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r>
              <a:tr h="640937">
                <a:tc>
                  <a:txBody>
                    <a:bodyPr/>
                    <a:lstStyle/>
                    <a:p>
                      <a:pPr algn="l" fontAlgn="t"/>
                      <a:r>
                        <a:rPr lang="en-US" sz="1200" u="none" strike="noStrike">
                          <a:solidFill>
                            <a:srgbClr val="039BE5"/>
                          </a:solidFill>
                          <a:effectLst/>
                          <a:hlinkClick r:id="rId4"/>
                        </a:rPr>
                        <a:t>TYPE_GRAVITY</a:t>
                      </a:r>
                      <a:endParaRPr lang="en-US" sz="1200">
                        <a:solidFill>
                          <a:srgbClr val="212121"/>
                        </a:solidFill>
                        <a:effectLst/>
                      </a:endParaRPr>
                    </a:p>
                  </a:txBody>
                  <a:tcPr marL="25988" marR="25988" marT="22739" marB="25988">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200">
                          <a:solidFill>
                            <a:srgbClr val="212121"/>
                          </a:solidFill>
                          <a:effectLst/>
                        </a:rPr>
                        <a:t>Software or Hardware</a:t>
                      </a:r>
                    </a:p>
                  </a:txBody>
                  <a:tcPr marL="25988" marR="25988" marT="22739" marB="25988">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200" dirty="0">
                          <a:solidFill>
                            <a:srgbClr val="212121"/>
                          </a:solidFill>
                          <a:effectLst/>
                        </a:rPr>
                        <a:t>Measures the force of gravity in m/s</a:t>
                      </a:r>
                      <a:r>
                        <a:rPr lang="en-US" sz="1200" baseline="30000" dirty="0">
                          <a:solidFill>
                            <a:srgbClr val="212121"/>
                          </a:solidFill>
                          <a:effectLst/>
                        </a:rPr>
                        <a:t>2</a:t>
                      </a:r>
                      <a:r>
                        <a:rPr lang="en-US" sz="1200" dirty="0">
                          <a:solidFill>
                            <a:srgbClr val="212121"/>
                          </a:solidFill>
                          <a:effectLst/>
                        </a:rPr>
                        <a:t> that is applied to a device on all three physical axes (x, y, z).</a:t>
                      </a:r>
                    </a:p>
                  </a:txBody>
                  <a:tcPr marL="25988" marR="25988" marT="22739" marB="25988">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200">
                          <a:solidFill>
                            <a:srgbClr val="212121"/>
                          </a:solidFill>
                          <a:effectLst/>
                        </a:rPr>
                        <a:t>Motion detection (shake, tilt, etc.).</a:t>
                      </a:r>
                    </a:p>
                  </a:txBody>
                  <a:tcPr marL="25988" marR="25988" marT="22739" marB="25988">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r>
              <a:tr h="713714">
                <a:tc>
                  <a:txBody>
                    <a:bodyPr/>
                    <a:lstStyle/>
                    <a:p>
                      <a:pPr algn="l" fontAlgn="t"/>
                      <a:r>
                        <a:rPr lang="en-US" sz="1200" u="none" strike="noStrike">
                          <a:solidFill>
                            <a:srgbClr val="039BE5"/>
                          </a:solidFill>
                          <a:effectLst/>
                          <a:hlinkClick r:id="rId5"/>
                        </a:rPr>
                        <a:t>TYPE_GYROSCOPE</a:t>
                      </a:r>
                      <a:endParaRPr lang="en-US" sz="1200">
                        <a:solidFill>
                          <a:srgbClr val="212121"/>
                        </a:solidFill>
                        <a:effectLst/>
                      </a:endParaRPr>
                    </a:p>
                  </a:txBody>
                  <a:tcPr marL="25988" marR="25988" marT="22739" marB="25988">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200">
                          <a:solidFill>
                            <a:srgbClr val="212121"/>
                          </a:solidFill>
                          <a:effectLst/>
                        </a:rPr>
                        <a:t>Hardware</a:t>
                      </a:r>
                    </a:p>
                  </a:txBody>
                  <a:tcPr marL="25988" marR="25988" marT="22739" marB="25988">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200" dirty="0">
                          <a:solidFill>
                            <a:srgbClr val="212121"/>
                          </a:solidFill>
                          <a:effectLst/>
                        </a:rPr>
                        <a:t>Measures a device's rate of rotation in rad/s around each of the three physical axes (x, y, and z).</a:t>
                      </a:r>
                    </a:p>
                  </a:txBody>
                  <a:tcPr marL="25988" marR="25988" marT="22739" marB="25988">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200">
                          <a:solidFill>
                            <a:srgbClr val="212121"/>
                          </a:solidFill>
                          <a:effectLst/>
                        </a:rPr>
                        <a:t>Rotation detection (spin, turn, etc.).</a:t>
                      </a:r>
                    </a:p>
                  </a:txBody>
                  <a:tcPr marL="25988" marR="25988" marT="22739" marB="25988">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r>
              <a:tr h="379143">
                <a:tc>
                  <a:txBody>
                    <a:bodyPr/>
                    <a:lstStyle/>
                    <a:p>
                      <a:pPr algn="l" fontAlgn="t"/>
                      <a:r>
                        <a:rPr lang="en-US" sz="1200" u="none" strike="noStrike">
                          <a:solidFill>
                            <a:srgbClr val="039BE5"/>
                          </a:solidFill>
                          <a:effectLst/>
                          <a:hlinkClick r:id="rId6"/>
                        </a:rPr>
                        <a:t>TYPE_LIGHT</a:t>
                      </a:r>
                      <a:endParaRPr lang="en-US" sz="1200">
                        <a:solidFill>
                          <a:srgbClr val="212121"/>
                        </a:solidFill>
                        <a:effectLst/>
                      </a:endParaRPr>
                    </a:p>
                  </a:txBody>
                  <a:tcPr marL="25988" marR="25988" marT="22739" marB="25988">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200">
                          <a:solidFill>
                            <a:srgbClr val="212121"/>
                          </a:solidFill>
                          <a:effectLst/>
                        </a:rPr>
                        <a:t>Hardware</a:t>
                      </a:r>
                    </a:p>
                  </a:txBody>
                  <a:tcPr marL="25988" marR="25988" marT="22739" marB="25988">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200" dirty="0">
                          <a:solidFill>
                            <a:srgbClr val="212121"/>
                          </a:solidFill>
                          <a:effectLst/>
                        </a:rPr>
                        <a:t>Measures the ambient light level (illumination) in lx.</a:t>
                      </a:r>
                    </a:p>
                  </a:txBody>
                  <a:tcPr marL="25988" marR="25988" marT="22739" marB="25988">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200">
                          <a:solidFill>
                            <a:srgbClr val="212121"/>
                          </a:solidFill>
                          <a:effectLst/>
                        </a:rPr>
                        <a:t>Controlling screen brightness.</a:t>
                      </a:r>
                    </a:p>
                  </a:txBody>
                  <a:tcPr marL="25988" marR="25988" marT="22739" marB="25988">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r>
              <a:tr h="880999">
                <a:tc>
                  <a:txBody>
                    <a:bodyPr/>
                    <a:lstStyle/>
                    <a:p>
                      <a:pPr algn="l" fontAlgn="t"/>
                      <a:r>
                        <a:rPr lang="en-US" sz="1200" u="none" strike="noStrike">
                          <a:solidFill>
                            <a:srgbClr val="039BE5"/>
                          </a:solidFill>
                          <a:effectLst/>
                          <a:hlinkClick r:id="rId7"/>
                        </a:rPr>
                        <a:t>TYPE_LINEAR_ACCELERATION</a:t>
                      </a:r>
                      <a:endParaRPr lang="en-US" sz="1200">
                        <a:solidFill>
                          <a:srgbClr val="212121"/>
                        </a:solidFill>
                        <a:effectLst/>
                      </a:endParaRPr>
                    </a:p>
                  </a:txBody>
                  <a:tcPr marL="25988" marR="25988" marT="22739" marB="25988">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200">
                          <a:solidFill>
                            <a:srgbClr val="212121"/>
                          </a:solidFill>
                          <a:effectLst/>
                        </a:rPr>
                        <a:t>Software or Hardware</a:t>
                      </a:r>
                    </a:p>
                  </a:txBody>
                  <a:tcPr marL="25988" marR="25988" marT="22739" marB="25988">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200" dirty="0">
                          <a:solidFill>
                            <a:srgbClr val="212121"/>
                          </a:solidFill>
                          <a:effectLst/>
                        </a:rPr>
                        <a:t>Measures the acceleration force in m/s</a:t>
                      </a:r>
                      <a:r>
                        <a:rPr lang="en-US" sz="1200" baseline="30000" dirty="0">
                          <a:solidFill>
                            <a:srgbClr val="212121"/>
                          </a:solidFill>
                          <a:effectLst/>
                        </a:rPr>
                        <a:t>2</a:t>
                      </a:r>
                      <a:r>
                        <a:rPr lang="en-US" sz="1200" dirty="0">
                          <a:solidFill>
                            <a:srgbClr val="212121"/>
                          </a:solidFill>
                          <a:effectLst/>
                        </a:rPr>
                        <a:t> that is applied to a device on all three physical axes (x, y, and z), excluding the force of gravity.</a:t>
                      </a:r>
                    </a:p>
                  </a:txBody>
                  <a:tcPr marL="25988" marR="25988" marT="22739" marB="25988">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c>
                  <a:txBody>
                    <a:bodyPr/>
                    <a:lstStyle/>
                    <a:p>
                      <a:pPr algn="l" fontAlgn="t"/>
                      <a:r>
                        <a:rPr lang="en-US" sz="1200" dirty="0">
                          <a:solidFill>
                            <a:srgbClr val="212121"/>
                          </a:solidFill>
                          <a:effectLst/>
                        </a:rPr>
                        <a:t>Monitoring acceleration along a single axis.</a:t>
                      </a:r>
                    </a:p>
                  </a:txBody>
                  <a:tcPr marL="25988" marR="25988" marT="22739" marB="25988">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rgbClr val="78909C"/>
                    </a:solidFill>
                  </a:tcPr>
                </a:tc>
              </a:tr>
              <a:tr h="546428">
                <a:tc>
                  <a:txBody>
                    <a:bodyPr/>
                    <a:lstStyle/>
                    <a:p>
                      <a:pPr algn="l" fontAlgn="t"/>
                      <a:r>
                        <a:rPr lang="en-US" sz="1200" u="none" strike="noStrike">
                          <a:solidFill>
                            <a:srgbClr val="039BE5"/>
                          </a:solidFill>
                          <a:effectLst/>
                          <a:hlinkClick r:id="rId8"/>
                        </a:rPr>
                        <a:t>TYPE_MAGNETIC_FIELD</a:t>
                      </a:r>
                      <a:endParaRPr lang="en-US" sz="1200">
                        <a:solidFill>
                          <a:srgbClr val="212121"/>
                        </a:solidFill>
                        <a:effectLst/>
                      </a:endParaRPr>
                    </a:p>
                  </a:txBody>
                  <a:tcPr marL="25988" marR="25988" marT="22739" marB="25988">
                    <a:lnL>
                      <a:noFill/>
                    </a:lnL>
                    <a:lnR>
                      <a:noFill/>
                    </a:lnR>
                    <a:lnT w="9525"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r>
                        <a:rPr lang="en-US" sz="1200">
                          <a:solidFill>
                            <a:srgbClr val="212121"/>
                          </a:solidFill>
                          <a:effectLst/>
                        </a:rPr>
                        <a:t>Hardware</a:t>
                      </a:r>
                    </a:p>
                  </a:txBody>
                  <a:tcPr marL="25988" marR="25988" marT="22739" marB="25988">
                    <a:lnL>
                      <a:noFill/>
                    </a:lnL>
                    <a:lnR>
                      <a:noFill/>
                    </a:lnR>
                    <a:lnT w="9525"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r>
                        <a:rPr lang="en-US" sz="1200" dirty="0">
                          <a:solidFill>
                            <a:srgbClr val="212121"/>
                          </a:solidFill>
                          <a:effectLst/>
                        </a:rPr>
                        <a:t>Measures the ambient geomagnetic field for all three physical axes (x, y, z) in </a:t>
                      </a:r>
                      <a:r>
                        <a:rPr lang="en-US" sz="1200" dirty="0" err="1">
                          <a:solidFill>
                            <a:srgbClr val="212121"/>
                          </a:solidFill>
                          <a:effectLst/>
                        </a:rPr>
                        <a:t>μT</a:t>
                      </a:r>
                      <a:r>
                        <a:rPr lang="en-US" sz="1200" dirty="0">
                          <a:solidFill>
                            <a:srgbClr val="212121"/>
                          </a:solidFill>
                          <a:effectLst/>
                        </a:rPr>
                        <a:t>.</a:t>
                      </a:r>
                    </a:p>
                  </a:txBody>
                  <a:tcPr marL="25988" marR="25988" marT="22739" marB="25988">
                    <a:lnL>
                      <a:noFill/>
                    </a:lnL>
                    <a:lnR>
                      <a:noFill/>
                    </a:lnR>
                    <a:lnT w="9525" cap="flat" cmpd="sng" algn="ctr">
                      <a:solidFill>
                        <a:srgbClr val="CFD8DC"/>
                      </a:solidFill>
                      <a:prstDash val="solid"/>
                      <a:round/>
                      <a:headEnd type="none" w="med" len="med"/>
                      <a:tailEnd type="none" w="med" len="med"/>
                    </a:lnT>
                    <a:lnB>
                      <a:noFill/>
                    </a:lnB>
                    <a:solidFill>
                      <a:srgbClr val="78909C"/>
                    </a:solidFill>
                  </a:tcPr>
                </a:tc>
                <a:tc>
                  <a:txBody>
                    <a:bodyPr/>
                    <a:lstStyle/>
                    <a:p>
                      <a:pPr algn="l" fontAlgn="t"/>
                      <a:r>
                        <a:rPr lang="en-US" sz="1200" dirty="0">
                          <a:solidFill>
                            <a:srgbClr val="212121"/>
                          </a:solidFill>
                          <a:effectLst/>
                        </a:rPr>
                        <a:t>Creating a compass.</a:t>
                      </a:r>
                    </a:p>
                  </a:txBody>
                  <a:tcPr marL="25988" marR="25988" marT="22739" marB="25988">
                    <a:lnL>
                      <a:noFill/>
                    </a:lnL>
                    <a:lnR>
                      <a:noFill/>
                    </a:lnR>
                    <a:lnT w="9525" cap="flat" cmpd="sng" algn="ctr">
                      <a:solidFill>
                        <a:srgbClr val="CFD8DC"/>
                      </a:solidFill>
                      <a:prstDash val="solid"/>
                      <a:round/>
                      <a:headEnd type="none" w="med" len="med"/>
                      <a:tailEnd type="none" w="med" len="med"/>
                    </a:lnT>
                    <a:lnB>
                      <a:noFill/>
                    </a:lnB>
                    <a:solidFill>
                      <a:srgbClr val="78909C"/>
                    </a:solidFill>
                  </a:tcPr>
                </a:tc>
              </a:tr>
            </a:tbl>
          </a:graphicData>
        </a:graphic>
      </p:graphicFrame>
      <p:sp>
        <p:nvSpPr>
          <p:cNvPr id="7" name="Rectangle 1"/>
          <p:cNvSpPr>
            <a:spLocks noChangeArrowheads="1"/>
          </p:cNvSpPr>
          <p:nvPr/>
        </p:nvSpPr>
        <p:spPr bwMode="auto">
          <a:xfrm>
            <a:off x="295910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ar-EG" sz="1800" b="0" i="0" u="none" strike="noStrike" cap="none" normalizeH="0" baseline="0" smtClean="0">
                <a:ln>
                  <a:noFill/>
                </a:ln>
                <a:solidFill>
                  <a:schemeClr val="tx1"/>
                </a:solidFill>
                <a:effectLst/>
                <a:latin typeface="Arial" pitchFamily="34" charset="0"/>
                <a:cs typeface="Arial" pitchFamily="34" charset="0"/>
              </a:rPr>
              <a:t/>
            </a:r>
            <a:br>
              <a:rPr kumimoji="0" lang="ar-EG" sz="1800" b="0" i="0" u="none" strike="noStrike" cap="none" normalizeH="0" baseline="0" smtClean="0">
                <a:ln>
                  <a:noFill/>
                </a:ln>
                <a:solidFill>
                  <a:schemeClr val="tx1"/>
                </a:solidFill>
                <a:effectLst/>
                <a:latin typeface="Arial" pitchFamily="34" charset="0"/>
                <a:cs typeface="Arial" pitchFamily="34" charset="0"/>
              </a:rPr>
            </a:br>
            <a:endParaRPr kumimoji="0" lang="ar-EG"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29905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Sensor Accessibility</a:t>
            </a:r>
            <a:endParaRPr lang="en-US" sz="4000" dirty="0"/>
          </a:p>
        </p:txBody>
      </p:sp>
      <p:sp>
        <p:nvSpPr>
          <p:cNvPr id="3" name="Content Placeholder 2"/>
          <p:cNvSpPr>
            <a:spLocks noGrp="1"/>
          </p:cNvSpPr>
          <p:nvPr>
            <p:ph idx="1"/>
          </p:nvPr>
        </p:nvSpPr>
        <p:spPr/>
        <p:txBody>
          <a:bodyPr>
            <a:normAutofit/>
          </a:bodyPr>
          <a:lstStyle/>
          <a:p>
            <a:pPr algn="l" rtl="0"/>
            <a:r>
              <a:rPr lang="en-US" sz="2000" dirty="0"/>
              <a:t>Sensors can be accessed on the device and raw sensor data can be acquired using the Android sensor framework</a:t>
            </a:r>
            <a:r>
              <a:rPr lang="en-US" sz="2000" dirty="0" smtClean="0"/>
              <a:t>.</a:t>
            </a:r>
          </a:p>
          <a:p>
            <a:pPr algn="l" rtl="0"/>
            <a:r>
              <a:rPr lang="en-US" sz="2000" dirty="0" smtClean="0"/>
              <a:t> </a:t>
            </a:r>
            <a:r>
              <a:rPr lang="en-US" sz="2000" dirty="0"/>
              <a:t>The sensor framework provides several classes and interfaces that help you perform a wide variety of sensor-related tasks. </a:t>
            </a:r>
            <a:r>
              <a:rPr lang="en-US" sz="2000" dirty="0" smtClean="0"/>
              <a:t>For example, you can use the sensor framework to do the following:</a:t>
            </a:r>
          </a:p>
          <a:p>
            <a:pPr marL="1725930" lvl="4" indent="-400050" algn="l" rtl="0">
              <a:buClr>
                <a:schemeClr val="accent1">
                  <a:lumMod val="75000"/>
                </a:schemeClr>
              </a:buClr>
              <a:buFont typeface="+mj-lt"/>
              <a:buAutoNum type="arabicPeriod"/>
            </a:pPr>
            <a:r>
              <a:rPr lang="en-US" sz="2000" dirty="0"/>
              <a:t>Determine which sensors are available on a device.</a:t>
            </a:r>
          </a:p>
          <a:p>
            <a:pPr marL="1725930" lvl="4" indent="-400050" algn="l" rtl="0">
              <a:buClr>
                <a:schemeClr val="accent1">
                  <a:lumMod val="75000"/>
                </a:schemeClr>
              </a:buClr>
              <a:buFont typeface="+mj-lt"/>
              <a:buAutoNum type="arabicPeriod"/>
            </a:pPr>
            <a:r>
              <a:rPr lang="en-US" sz="2000" dirty="0"/>
              <a:t>Determine an individual sensor's capabilities, such as its maximum range, manufacturer, power requirements, and resolution.</a:t>
            </a:r>
          </a:p>
          <a:p>
            <a:pPr marL="1725930" lvl="4" indent="-400050" algn="l" rtl="0">
              <a:buClr>
                <a:schemeClr val="accent1">
                  <a:lumMod val="75000"/>
                </a:schemeClr>
              </a:buClr>
              <a:buFont typeface="+mj-lt"/>
              <a:buAutoNum type="arabicPeriod"/>
            </a:pPr>
            <a:r>
              <a:rPr lang="en-US" sz="2000" dirty="0"/>
              <a:t>Acquire raw sensor data and define the minimum rate at which you acquire sensor data.</a:t>
            </a:r>
          </a:p>
          <a:p>
            <a:pPr marL="1725930" lvl="4" indent="-400050" algn="l" rtl="0">
              <a:buClr>
                <a:schemeClr val="accent1">
                  <a:lumMod val="75000"/>
                </a:schemeClr>
              </a:buClr>
              <a:buFont typeface="+mj-lt"/>
              <a:buAutoNum type="arabicPeriod"/>
            </a:pPr>
            <a:r>
              <a:rPr lang="en-US" sz="2000" dirty="0"/>
              <a:t>Register and unregister sensor event listeners that monitor sensor changes.</a:t>
            </a:r>
          </a:p>
          <a:p>
            <a:pPr marL="1725930" lvl="4" indent="-400050" algn="l" rtl="0">
              <a:buFont typeface="+mj-lt"/>
              <a:buAutoNum type="arabicPeriod"/>
            </a:pPr>
            <a:endParaRPr lang="en-US" sz="1800" dirty="0" smtClean="0"/>
          </a:p>
          <a:p>
            <a:pPr algn="l" rtl="0"/>
            <a:endParaRPr lang="en-US" sz="2800" dirty="0" smtClean="0"/>
          </a:p>
          <a:p>
            <a:pPr algn="l" rtl="0"/>
            <a:endParaRPr lang="en-US" dirty="0"/>
          </a:p>
        </p:txBody>
      </p:sp>
    </p:spTree>
    <p:extLst>
      <p:ext uri="{BB962C8B-B14F-4D97-AF65-F5344CB8AC3E}">
        <p14:creationId xmlns:p14="http://schemas.microsoft.com/office/powerpoint/2010/main" val="2832358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sz="4000" dirty="0" smtClean="0"/>
              <a:t>Android Sensor Platform</a:t>
            </a:r>
            <a:endParaRPr lang="en-US" sz="4000" dirty="0"/>
          </a:p>
        </p:txBody>
      </p:sp>
      <p:sp>
        <p:nvSpPr>
          <p:cNvPr id="3" name="Content Placeholder 2"/>
          <p:cNvSpPr>
            <a:spLocks noGrp="1"/>
          </p:cNvSpPr>
          <p:nvPr>
            <p:ph idx="1"/>
          </p:nvPr>
        </p:nvSpPr>
        <p:spPr>
          <a:solidFill>
            <a:schemeClr val="bg1"/>
          </a:solidFill>
          <a:ln>
            <a:solidFill>
              <a:schemeClr val="bg1"/>
            </a:solidFill>
          </a:ln>
        </p:spPr>
        <p:txBody>
          <a:bodyPr>
            <a:normAutofit lnSpcReduction="10000"/>
          </a:bodyPr>
          <a:lstStyle/>
          <a:p>
            <a:pPr algn="l" rtl="0"/>
            <a:r>
              <a:rPr lang="en-US" dirty="0" smtClean="0"/>
              <a:t>is </a:t>
            </a:r>
            <a:r>
              <a:rPr lang="en-US" dirty="0"/>
              <a:t>part of the </a:t>
            </a:r>
            <a:r>
              <a:rPr lang="en-US" dirty="0" err="1" smtClean="0"/>
              <a:t>android.hardware</a:t>
            </a:r>
            <a:r>
              <a:rPr lang="en-US" dirty="0"/>
              <a:t> package and includes the following classes and </a:t>
            </a:r>
            <a:r>
              <a:rPr lang="en-US" dirty="0" smtClean="0"/>
              <a:t>interfaces:</a:t>
            </a:r>
          </a:p>
          <a:p>
            <a:pPr marL="777240" lvl="2" indent="0" algn="l" rtl="0">
              <a:buNone/>
            </a:pPr>
            <a:r>
              <a:rPr lang="en-US" sz="2200" b="1" dirty="0" smtClean="0">
                <a:solidFill>
                  <a:schemeClr val="accent1">
                    <a:lumMod val="75000"/>
                  </a:schemeClr>
                </a:solidFill>
              </a:rPr>
              <a:t>1-</a:t>
            </a:r>
            <a:r>
              <a:rPr lang="en-US" sz="2200" b="1" dirty="0" smtClean="0"/>
              <a:t> Sensor Manager :</a:t>
            </a:r>
            <a:r>
              <a:rPr lang="en-US" dirty="0" smtClean="0"/>
              <a:t> </a:t>
            </a:r>
            <a:r>
              <a:rPr lang="en-US" sz="2000" dirty="0" smtClean="0"/>
              <a:t>To create an instance of the sensor service. This class provides various methods for accessing and listing sensors, registering and unregistering sensor event listeners, and acquire orientation information.</a:t>
            </a:r>
          </a:p>
          <a:p>
            <a:pPr marL="777240" lvl="2" indent="0" algn="l" rtl="0">
              <a:buNone/>
            </a:pPr>
            <a:r>
              <a:rPr lang="en-US" sz="2000" dirty="0" smtClean="0"/>
              <a:t>-Java example:</a:t>
            </a:r>
            <a:endParaRPr lang="en-US" sz="2000" dirty="0"/>
          </a:p>
          <a:p>
            <a:pPr marL="777240" lvl="2" indent="0" algn="l" rtl="0">
              <a:buNone/>
            </a:pPr>
            <a:r>
              <a:rPr lang="en-US" dirty="0" smtClean="0">
                <a:solidFill>
                  <a:schemeClr val="accent1">
                    <a:lumMod val="75000"/>
                  </a:schemeClr>
                </a:solidFill>
              </a:rPr>
              <a:t>1.  private </a:t>
            </a:r>
            <a:r>
              <a:rPr lang="en-US" dirty="0" err="1">
                <a:solidFill>
                  <a:schemeClr val="accent1">
                    <a:lumMod val="75000"/>
                  </a:schemeClr>
                </a:solidFill>
              </a:rPr>
              <a:t>SensorManager</a:t>
            </a:r>
            <a:r>
              <a:rPr lang="en-US" dirty="0">
                <a:solidFill>
                  <a:schemeClr val="accent1">
                    <a:lumMod val="75000"/>
                  </a:schemeClr>
                </a:solidFill>
              </a:rPr>
              <a:t> </a:t>
            </a:r>
            <a:r>
              <a:rPr lang="en-US" dirty="0" err="1">
                <a:solidFill>
                  <a:schemeClr val="accent1">
                    <a:lumMod val="75000"/>
                  </a:schemeClr>
                </a:solidFill>
              </a:rPr>
              <a:t>mSensorManager</a:t>
            </a:r>
            <a:r>
              <a:rPr lang="en-US" dirty="0" smtClean="0">
                <a:solidFill>
                  <a:schemeClr val="accent1">
                    <a:lumMod val="75000"/>
                  </a:schemeClr>
                </a:solidFill>
              </a:rPr>
              <a:t>;</a:t>
            </a:r>
            <a:r>
              <a:rPr lang="en-US" dirty="0">
                <a:solidFill>
                  <a:schemeClr val="accent1">
                    <a:lumMod val="75000"/>
                  </a:schemeClr>
                </a:solidFill>
              </a:rPr>
              <a:t/>
            </a:r>
            <a:br>
              <a:rPr lang="en-US" dirty="0">
                <a:solidFill>
                  <a:schemeClr val="accent1">
                    <a:lumMod val="75000"/>
                  </a:schemeClr>
                </a:solidFill>
              </a:rPr>
            </a:br>
            <a:r>
              <a:rPr lang="en-US" dirty="0" smtClean="0">
                <a:solidFill>
                  <a:schemeClr val="accent1">
                    <a:lumMod val="75000"/>
                  </a:schemeClr>
                </a:solidFill>
              </a:rPr>
              <a:t>2.  </a:t>
            </a:r>
            <a:r>
              <a:rPr lang="en-US" dirty="0" err="1" smtClean="0">
                <a:solidFill>
                  <a:schemeClr val="accent1">
                    <a:lumMod val="75000"/>
                  </a:schemeClr>
                </a:solidFill>
              </a:rPr>
              <a:t>mSensorManager</a:t>
            </a:r>
            <a:r>
              <a:rPr lang="en-US" dirty="0" smtClean="0">
                <a:solidFill>
                  <a:schemeClr val="accent1">
                    <a:lumMod val="75000"/>
                  </a:schemeClr>
                </a:solidFill>
              </a:rPr>
              <a:t> =(</a:t>
            </a:r>
            <a:r>
              <a:rPr lang="en-US" dirty="0" err="1" smtClean="0">
                <a:solidFill>
                  <a:schemeClr val="accent1">
                    <a:lumMod val="75000"/>
                  </a:schemeClr>
                </a:solidFill>
              </a:rPr>
              <a:t>SensorManager</a:t>
            </a:r>
            <a:r>
              <a:rPr lang="en-US" dirty="0" smtClean="0">
                <a:solidFill>
                  <a:schemeClr val="accent1">
                    <a:lumMod val="75000"/>
                  </a:schemeClr>
                </a:solidFill>
              </a:rPr>
              <a:t>)</a:t>
            </a:r>
            <a:r>
              <a:rPr lang="en-US" dirty="0" err="1" smtClean="0">
                <a:solidFill>
                  <a:schemeClr val="accent1">
                    <a:lumMod val="75000"/>
                  </a:schemeClr>
                </a:solidFill>
              </a:rPr>
              <a:t>getSystemService</a:t>
            </a:r>
            <a:r>
              <a:rPr lang="en-US" dirty="0" smtClean="0">
                <a:solidFill>
                  <a:schemeClr val="accent1">
                    <a:lumMod val="75000"/>
                  </a:schemeClr>
                </a:solidFill>
              </a:rPr>
              <a:t>(</a:t>
            </a:r>
            <a:r>
              <a:rPr lang="en-US" dirty="0" err="1" smtClean="0">
                <a:solidFill>
                  <a:schemeClr val="accent1">
                    <a:lumMod val="75000"/>
                  </a:schemeClr>
                </a:solidFill>
              </a:rPr>
              <a:t>Context.SENSOR_SERVICE</a:t>
            </a:r>
            <a:r>
              <a:rPr lang="en-US" dirty="0" smtClean="0">
                <a:solidFill>
                  <a:schemeClr val="accent1">
                    <a:lumMod val="75000"/>
                  </a:schemeClr>
                </a:solidFill>
              </a:rPr>
              <a:t>);</a:t>
            </a:r>
          </a:p>
          <a:p>
            <a:pPr marL="777240" lvl="2" indent="0" algn="l" rtl="0">
              <a:buNone/>
            </a:pPr>
            <a:r>
              <a:rPr lang="en-US" dirty="0" smtClean="0">
                <a:solidFill>
                  <a:schemeClr val="accent1">
                    <a:lumMod val="75000"/>
                  </a:schemeClr>
                </a:solidFill>
              </a:rPr>
              <a:t>3.  List&lt;Sensor</a:t>
            </a:r>
            <a:r>
              <a:rPr lang="en-US" dirty="0">
                <a:solidFill>
                  <a:schemeClr val="accent1">
                    <a:lumMod val="75000"/>
                  </a:schemeClr>
                </a:solidFill>
              </a:rPr>
              <a:t>&gt; </a:t>
            </a:r>
            <a:r>
              <a:rPr lang="en-US" dirty="0" err="1">
                <a:solidFill>
                  <a:schemeClr val="accent1">
                    <a:lumMod val="75000"/>
                  </a:schemeClr>
                </a:solidFill>
              </a:rPr>
              <a:t>deviceSensors</a:t>
            </a:r>
            <a:r>
              <a:rPr lang="en-US" dirty="0">
                <a:solidFill>
                  <a:schemeClr val="accent1">
                    <a:lumMod val="75000"/>
                  </a:schemeClr>
                </a:solidFill>
              </a:rPr>
              <a:t> = </a:t>
            </a:r>
            <a:r>
              <a:rPr lang="en-US" dirty="0" err="1">
                <a:solidFill>
                  <a:schemeClr val="accent1">
                    <a:lumMod val="75000"/>
                  </a:schemeClr>
                </a:solidFill>
              </a:rPr>
              <a:t>mSensorManager.getSensorList</a:t>
            </a:r>
            <a:r>
              <a:rPr lang="en-US" dirty="0">
                <a:solidFill>
                  <a:schemeClr val="accent1">
                    <a:lumMod val="75000"/>
                  </a:schemeClr>
                </a:solidFill>
              </a:rPr>
              <a:t>(</a:t>
            </a:r>
            <a:r>
              <a:rPr lang="en-US" dirty="0" err="1">
                <a:solidFill>
                  <a:schemeClr val="accent1">
                    <a:lumMod val="75000"/>
                  </a:schemeClr>
                </a:solidFill>
              </a:rPr>
              <a:t>Sensor.TYPE_ALL</a:t>
            </a:r>
            <a:r>
              <a:rPr lang="en-US" dirty="0" smtClean="0">
                <a:solidFill>
                  <a:schemeClr val="accent1">
                    <a:lumMod val="75000"/>
                  </a:schemeClr>
                </a:solidFill>
              </a:rPr>
              <a:t>);</a:t>
            </a:r>
          </a:p>
          <a:p>
            <a:pPr marL="777240" lvl="2" indent="0" algn="l" rtl="0">
              <a:buNone/>
            </a:pPr>
            <a:r>
              <a:rPr lang="en-US" dirty="0" smtClean="0">
                <a:solidFill>
                  <a:schemeClr val="accent1">
                    <a:lumMod val="75000"/>
                  </a:schemeClr>
                </a:solidFill>
              </a:rPr>
              <a:t>3. </a:t>
            </a:r>
            <a:r>
              <a:rPr lang="en-US" dirty="0">
                <a:solidFill>
                  <a:schemeClr val="accent1">
                    <a:lumMod val="75000"/>
                  </a:schemeClr>
                </a:solidFill>
              </a:rPr>
              <a:t>List&lt;Sensor&gt; </a:t>
            </a:r>
            <a:r>
              <a:rPr lang="en-US" dirty="0" err="1">
                <a:solidFill>
                  <a:schemeClr val="accent1">
                    <a:lumMod val="75000"/>
                  </a:schemeClr>
                </a:solidFill>
              </a:rPr>
              <a:t>deviceSensors</a:t>
            </a:r>
            <a:r>
              <a:rPr lang="en-US" dirty="0">
                <a:solidFill>
                  <a:schemeClr val="accent1">
                    <a:lumMod val="75000"/>
                  </a:schemeClr>
                </a:solidFill>
              </a:rPr>
              <a:t> = </a:t>
            </a:r>
            <a:r>
              <a:rPr lang="en-US" dirty="0" err="1" smtClean="0">
                <a:solidFill>
                  <a:schemeClr val="accent1">
                    <a:lumMod val="75000"/>
                  </a:schemeClr>
                </a:solidFill>
              </a:rPr>
              <a:t>mSensorManager.getSensorList</a:t>
            </a:r>
            <a:r>
              <a:rPr lang="en-US" dirty="0" smtClean="0">
                <a:solidFill>
                  <a:schemeClr val="accent1">
                    <a:lumMod val="75000"/>
                  </a:schemeClr>
                </a:solidFill>
              </a:rPr>
              <a:t>(</a:t>
            </a:r>
            <a:r>
              <a:rPr lang="en-US" dirty="0" err="1" smtClean="0">
                <a:solidFill>
                  <a:schemeClr val="accent1">
                    <a:lumMod val="75000"/>
                  </a:schemeClr>
                </a:solidFill>
              </a:rPr>
              <a:t>Sensor.TYPE_Gravity</a:t>
            </a:r>
            <a:r>
              <a:rPr lang="en-US" dirty="0" smtClean="0">
                <a:solidFill>
                  <a:schemeClr val="accent1">
                    <a:lumMod val="75000"/>
                  </a:schemeClr>
                </a:solidFill>
              </a:rPr>
              <a:t>);</a:t>
            </a:r>
          </a:p>
          <a:p>
            <a:pPr marL="777240" lvl="2" indent="0" algn="l" rtl="0">
              <a:buNone/>
            </a:pPr>
            <a:r>
              <a:rPr lang="en-US" dirty="0" smtClean="0">
                <a:solidFill>
                  <a:schemeClr val="accent1">
                    <a:lumMod val="75000"/>
                  </a:schemeClr>
                </a:solidFill>
              </a:rPr>
              <a:t>4.  </a:t>
            </a:r>
            <a:r>
              <a:rPr lang="en-US" dirty="0" err="1" smtClean="0">
                <a:solidFill>
                  <a:schemeClr val="accent1">
                    <a:lumMod val="75000"/>
                  </a:schemeClr>
                </a:solidFill>
              </a:rPr>
              <a:t>mSensorManager.getDefaultSensor</a:t>
            </a:r>
            <a:r>
              <a:rPr lang="en-US" dirty="0" smtClean="0">
                <a:solidFill>
                  <a:schemeClr val="accent1">
                    <a:lumMod val="75000"/>
                  </a:schemeClr>
                </a:solidFill>
              </a:rPr>
              <a:t>(</a:t>
            </a:r>
            <a:r>
              <a:rPr lang="en-US" dirty="0" err="1" smtClean="0">
                <a:solidFill>
                  <a:schemeClr val="accent1">
                    <a:lumMod val="75000"/>
                  </a:schemeClr>
                </a:solidFill>
              </a:rPr>
              <a:t>Sensor.TYPE_MAGNETIC_FIELD</a:t>
            </a:r>
            <a:r>
              <a:rPr lang="en-US" dirty="0"/>
              <a:t>)</a:t>
            </a:r>
          </a:p>
        </p:txBody>
      </p:sp>
    </p:spTree>
    <p:extLst>
      <p:ext uri="{BB962C8B-B14F-4D97-AF65-F5344CB8AC3E}">
        <p14:creationId xmlns:p14="http://schemas.microsoft.com/office/powerpoint/2010/main" val="2617405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620000" cy="1143000"/>
          </a:xfrm>
        </p:spPr>
        <p:txBody>
          <a:bodyPr/>
          <a:lstStyle/>
          <a:p>
            <a:pPr algn="ctr"/>
            <a:r>
              <a:rPr lang="en-US" sz="4000" dirty="0" smtClean="0"/>
              <a:t>Android Sensor Platform</a:t>
            </a:r>
            <a:endParaRPr lang="en-US" sz="4000" dirty="0"/>
          </a:p>
        </p:txBody>
      </p:sp>
      <p:sp>
        <p:nvSpPr>
          <p:cNvPr id="3" name="Content Placeholder 2"/>
          <p:cNvSpPr>
            <a:spLocks noGrp="1"/>
          </p:cNvSpPr>
          <p:nvPr>
            <p:ph idx="1"/>
          </p:nvPr>
        </p:nvSpPr>
        <p:spPr>
          <a:xfrm>
            <a:off x="467544" y="1556792"/>
            <a:ext cx="7620000" cy="4800600"/>
          </a:xfrm>
        </p:spPr>
        <p:txBody>
          <a:bodyPr>
            <a:normAutofit fontScale="92500" lnSpcReduction="20000"/>
          </a:bodyPr>
          <a:lstStyle/>
          <a:p>
            <a:pPr marL="114300" indent="0" algn="l" rtl="0">
              <a:buNone/>
            </a:pPr>
            <a:r>
              <a:rPr lang="en-US" b="1" dirty="0" smtClean="0">
                <a:solidFill>
                  <a:schemeClr val="accent1">
                    <a:lumMod val="75000"/>
                  </a:schemeClr>
                </a:solidFill>
              </a:rPr>
              <a:t>2- </a:t>
            </a:r>
            <a:r>
              <a:rPr lang="en-US" sz="2400" b="1" dirty="0" smtClean="0"/>
              <a:t>Sensor</a:t>
            </a:r>
            <a:r>
              <a:rPr lang="en-US" b="1" dirty="0" smtClean="0"/>
              <a:t>: </a:t>
            </a:r>
            <a:r>
              <a:rPr lang="en-US" sz="2400" dirty="0" smtClean="0"/>
              <a:t>Use this class to create an instance of a specific sensor. This class also provides methods that lets you determine a sensor’s capabilities.</a:t>
            </a:r>
          </a:p>
          <a:p>
            <a:pPr marL="114300" indent="0" algn="l" rtl="0">
              <a:buNone/>
            </a:pPr>
            <a:r>
              <a:rPr lang="en-US" sz="2400" dirty="0" smtClean="0"/>
              <a:t>-Java example:</a:t>
            </a:r>
          </a:p>
          <a:p>
            <a:pPr marL="114300" indent="0" algn="l" rtl="0">
              <a:buNone/>
            </a:pPr>
            <a:r>
              <a:rPr lang="en-US" dirty="0" smtClean="0">
                <a:solidFill>
                  <a:schemeClr val="accent1">
                    <a:lumMod val="75000"/>
                  </a:schemeClr>
                </a:solidFill>
              </a:rPr>
              <a:t>1.  private </a:t>
            </a:r>
            <a:r>
              <a:rPr lang="en-US" dirty="0" err="1">
                <a:solidFill>
                  <a:schemeClr val="accent1">
                    <a:lumMod val="75000"/>
                  </a:schemeClr>
                </a:solidFill>
              </a:rPr>
              <a:t>SensorManager</a:t>
            </a:r>
            <a:r>
              <a:rPr lang="en-US" dirty="0">
                <a:solidFill>
                  <a:schemeClr val="accent1">
                    <a:lumMod val="75000"/>
                  </a:schemeClr>
                </a:solidFill>
              </a:rPr>
              <a:t> </a:t>
            </a:r>
            <a:r>
              <a:rPr lang="en-US" dirty="0" err="1" smtClean="0">
                <a:solidFill>
                  <a:schemeClr val="accent1">
                    <a:lumMod val="75000"/>
                  </a:schemeClr>
                </a:solidFill>
              </a:rPr>
              <a:t>mSensorManager</a:t>
            </a:r>
            <a:r>
              <a:rPr lang="en-US" dirty="0" smtClean="0">
                <a:solidFill>
                  <a:schemeClr val="accent1">
                    <a:lumMod val="75000"/>
                  </a:schemeClr>
                </a:solidFill>
              </a:rPr>
              <a:t>;     </a:t>
            </a:r>
          </a:p>
          <a:p>
            <a:pPr marL="114300" indent="0" algn="l" rtl="0">
              <a:buNone/>
            </a:pPr>
            <a:r>
              <a:rPr lang="en-US" sz="2000" dirty="0" smtClean="0">
                <a:solidFill>
                  <a:schemeClr val="accent1">
                    <a:lumMod val="75000"/>
                  </a:schemeClr>
                </a:solidFill>
              </a:rPr>
              <a:t>2.  private </a:t>
            </a:r>
            <a:r>
              <a:rPr lang="en-US" sz="2000" dirty="0">
                <a:solidFill>
                  <a:schemeClr val="accent1">
                    <a:lumMod val="75000"/>
                  </a:schemeClr>
                </a:solidFill>
              </a:rPr>
              <a:t>Sensor </a:t>
            </a:r>
            <a:r>
              <a:rPr lang="en-US" sz="2000" dirty="0" err="1" smtClean="0">
                <a:solidFill>
                  <a:schemeClr val="accent1">
                    <a:lumMod val="75000"/>
                  </a:schemeClr>
                </a:solidFill>
              </a:rPr>
              <a:t>mSensor</a:t>
            </a:r>
            <a:r>
              <a:rPr lang="en-US" sz="2000" dirty="0" smtClean="0">
                <a:solidFill>
                  <a:schemeClr val="accent1">
                    <a:lumMod val="75000"/>
                  </a:schemeClr>
                </a:solidFill>
              </a:rPr>
              <a:t>;         </a:t>
            </a:r>
            <a:r>
              <a:rPr lang="en-US" sz="2000" dirty="0" err="1" smtClean="0">
                <a:solidFill>
                  <a:schemeClr val="accent1">
                    <a:lumMod val="75000"/>
                  </a:schemeClr>
                </a:solidFill>
              </a:rPr>
              <a:t>mSensor</a:t>
            </a:r>
            <a:r>
              <a:rPr lang="en-US" sz="2000" dirty="0" smtClean="0">
                <a:solidFill>
                  <a:schemeClr val="accent1">
                    <a:lumMod val="75000"/>
                  </a:schemeClr>
                </a:solidFill>
              </a:rPr>
              <a:t> </a:t>
            </a:r>
            <a:r>
              <a:rPr lang="en-US" sz="2000" dirty="0">
                <a:solidFill>
                  <a:schemeClr val="accent1">
                    <a:lumMod val="75000"/>
                  </a:schemeClr>
                </a:solidFill>
              </a:rPr>
              <a:t>= null</a:t>
            </a:r>
            <a:r>
              <a:rPr lang="en-US" sz="2000" dirty="0" smtClean="0">
                <a:solidFill>
                  <a:schemeClr val="accent1">
                    <a:lumMod val="75000"/>
                  </a:schemeClr>
                </a:solidFill>
              </a:rPr>
              <a:t>;</a:t>
            </a:r>
            <a:endParaRPr lang="en-US" dirty="0" smtClean="0">
              <a:solidFill>
                <a:schemeClr val="accent1">
                  <a:lumMod val="75000"/>
                </a:schemeClr>
              </a:solidFill>
            </a:endParaRPr>
          </a:p>
          <a:p>
            <a:pPr marL="114300" indent="0" algn="l" rtl="0">
              <a:buNone/>
            </a:pPr>
            <a:r>
              <a:rPr lang="en-US" dirty="0" smtClean="0">
                <a:solidFill>
                  <a:schemeClr val="accent1">
                    <a:lumMod val="75000"/>
                  </a:schemeClr>
                </a:solidFill>
              </a:rPr>
              <a:t>3.  </a:t>
            </a:r>
            <a:r>
              <a:rPr lang="en-US" dirty="0" err="1">
                <a:solidFill>
                  <a:schemeClr val="accent1">
                    <a:lumMod val="75000"/>
                  </a:schemeClr>
                </a:solidFill>
              </a:rPr>
              <a:t>mSensorManager</a:t>
            </a:r>
            <a:r>
              <a:rPr lang="en-US" dirty="0">
                <a:solidFill>
                  <a:schemeClr val="accent1">
                    <a:lumMod val="75000"/>
                  </a:schemeClr>
                </a:solidFill>
              </a:rPr>
              <a:t> </a:t>
            </a:r>
            <a:r>
              <a:rPr lang="en-US" dirty="0" smtClean="0">
                <a:solidFill>
                  <a:schemeClr val="accent1">
                    <a:lumMod val="75000"/>
                  </a:schemeClr>
                </a:solidFill>
              </a:rPr>
              <a:t>=(</a:t>
            </a:r>
            <a:r>
              <a:rPr lang="en-US" dirty="0" err="1">
                <a:solidFill>
                  <a:schemeClr val="accent1">
                    <a:lumMod val="75000"/>
                  </a:schemeClr>
                </a:solidFill>
              </a:rPr>
              <a:t>SensorManager</a:t>
            </a:r>
            <a:r>
              <a:rPr lang="en-US" dirty="0">
                <a:solidFill>
                  <a:schemeClr val="accent1">
                    <a:lumMod val="75000"/>
                  </a:schemeClr>
                </a:solidFill>
              </a:rPr>
              <a:t>)</a:t>
            </a:r>
            <a:r>
              <a:rPr lang="en-US" dirty="0" err="1">
                <a:solidFill>
                  <a:schemeClr val="accent1">
                    <a:lumMod val="75000"/>
                  </a:schemeClr>
                </a:solidFill>
              </a:rPr>
              <a:t>getSystemService</a:t>
            </a:r>
            <a:r>
              <a:rPr lang="en-US" dirty="0">
                <a:solidFill>
                  <a:schemeClr val="accent1">
                    <a:lumMod val="75000"/>
                  </a:schemeClr>
                </a:solidFill>
              </a:rPr>
              <a:t>(</a:t>
            </a:r>
            <a:r>
              <a:rPr lang="en-US" dirty="0" err="1">
                <a:solidFill>
                  <a:schemeClr val="accent1">
                    <a:lumMod val="75000"/>
                  </a:schemeClr>
                </a:solidFill>
              </a:rPr>
              <a:t>Context.SENSOR_SERVICE</a:t>
            </a:r>
            <a:r>
              <a:rPr lang="en-US" dirty="0" smtClean="0">
                <a:solidFill>
                  <a:schemeClr val="accent1">
                    <a:lumMod val="75000"/>
                  </a:schemeClr>
                </a:solidFill>
              </a:rPr>
              <a:t>);</a:t>
            </a:r>
          </a:p>
          <a:p>
            <a:pPr marL="114300" indent="0" algn="l" rtl="0">
              <a:buNone/>
            </a:pPr>
            <a:r>
              <a:rPr lang="en-US" sz="2000" dirty="0" smtClean="0">
                <a:solidFill>
                  <a:schemeClr val="accent1">
                    <a:lumMod val="75000"/>
                  </a:schemeClr>
                </a:solidFill>
              </a:rPr>
              <a:t>4.  if </a:t>
            </a:r>
            <a:r>
              <a:rPr lang="en-US" sz="2000" dirty="0">
                <a:solidFill>
                  <a:schemeClr val="accent1">
                    <a:lumMod val="75000"/>
                  </a:schemeClr>
                </a:solidFill>
              </a:rPr>
              <a:t>(</a:t>
            </a:r>
            <a:r>
              <a:rPr lang="en-US" sz="2000" dirty="0" err="1">
                <a:solidFill>
                  <a:schemeClr val="accent1">
                    <a:lumMod val="75000"/>
                  </a:schemeClr>
                </a:solidFill>
              </a:rPr>
              <a:t>mSensorManager.getDefaultSensor</a:t>
            </a:r>
            <a:r>
              <a:rPr lang="en-US" sz="2000" dirty="0">
                <a:solidFill>
                  <a:schemeClr val="accent1">
                    <a:lumMod val="75000"/>
                  </a:schemeClr>
                </a:solidFill>
              </a:rPr>
              <a:t>(</a:t>
            </a:r>
            <a:r>
              <a:rPr lang="en-US" sz="2000" dirty="0" err="1">
                <a:solidFill>
                  <a:schemeClr val="accent1">
                    <a:lumMod val="75000"/>
                  </a:schemeClr>
                </a:solidFill>
              </a:rPr>
              <a:t>Sensor.TYPE_GRAVITY</a:t>
            </a:r>
            <a:r>
              <a:rPr lang="en-US" sz="2000" dirty="0">
                <a:solidFill>
                  <a:schemeClr val="accent1">
                    <a:lumMod val="75000"/>
                  </a:schemeClr>
                </a:solidFill>
              </a:rPr>
              <a:t>) != </a:t>
            </a:r>
            <a:r>
              <a:rPr lang="en-US" sz="2000" dirty="0" smtClean="0">
                <a:solidFill>
                  <a:schemeClr val="accent1">
                    <a:lumMod val="75000"/>
                  </a:schemeClr>
                </a:solidFill>
              </a:rPr>
              <a:t>null){</a:t>
            </a:r>
          </a:p>
          <a:p>
            <a:pPr marL="114300" indent="0" algn="l" rtl="0">
              <a:buNone/>
            </a:pPr>
            <a:r>
              <a:rPr lang="en-US" sz="2000" dirty="0" smtClean="0">
                <a:solidFill>
                  <a:schemeClr val="accent1">
                    <a:lumMod val="75000"/>
                  </a:schemeClr>
                </a:solidFill>
              </a:rPr>
              <a:t>List&lt;Sensor</a:t>
            </a:r>
            <a:r>
              <a:rPr lang="en-US" sz="2000" dirty="0">
                <a:solidFill>
                  <a:schemeClr val="accent1">
                    <a:lumMod val="75000"/>
                  </a:schemeClr>
                </a:solidFill>
              </a:rPr>
              <a:t>&gt; </a:t>
            </a:r>
            <a:r>
              <a:rPr lang="en-US" sz="2000" dirty="0" err="1">
                <a:solidFill>
                  <a:schemeClr val="accent1">
                    <a:lumMod val="75000"/>
                  </a:schemeClr>
                </a:solidFill>
              </a:rPr>
              <a:t>gravSensors</a:t>
            </a:r>
            <a:r>
              <a:rPr lang="en-US" sz="2000" dirty="0">
                <a:solidFill>
                  <a:schemeClr val="accent1">
                    <a:lumMod val="75000"/>
                  </a:schemeClr>
                </a:solidFill>
              </a:rPr>
              <a:t> </a:t>
            </a:r>
            <a:r>
              <a:rPr lang="en-US" sz="2000" dirty="0" smtClean="0">
                <a:solidFill>
                  <a:schemeClr val="accent1">
                    <a:lumMod val="75000"/>
                  </a:schemeClr>
                </a:solidFill>
              </a:rPr>
              <a:t>=   </a:t>
            </a:r>
            <a:r>
              <a:rPr lang="en-US" sz="2000" dirty="0" err="1" smtClean="0">
                <a:solidFill>
                  <a:schemeClr val="accent1">
                    <a:lumMod val="75000"/>
                  </a:schemeClr>
                </a:solidFill>
              </a:rPr>
              <a:t>mSensorManager.getSensorList</a:t>
            </a:r>
            <a:r>
              <a:rPr lang="en-US" sz="2000" dirty="0" smtClean="0">
                <a:solidFill>
                  <a:schemeClr val="accent1">
                    <a:lumMod val="75000"/>
                  </a:schemeClr>
                </a:solidFill>
              </a:rPr>
              <a:t>(</a:t>
            </a:r>
            <a:r>
              <a:rPr lang="en-US" sz="2000" dirty="0" err="1" smtClean="0">
                <a:solidFill>
                  <a:schemeClr val="accent1">
                    <a:lumMod val="75000"/>
                  </a:schemeClr>
                </a:solidFill>
              </a:rPr>
              <a:t>Sensor.TYPE_GRAVITY</a:t>
            </a:r>
            <a:r>
              <a:rPr lang="en-US" sz="2000" dirty="0">
                <a:solidFill>
                  <a:schemeClr val="accent1">
                    <a:lumMod val="75000"/>
                  </a:schemeClr>
                </a:solidFill>
              </a:rPr>
              <a:t>);</a:t>
            </a:r>
            <a:br>
              <a:rPr lang="en-US" sz="2000" dirty="0">
                <a:solidFill>
                  <a:schemeClr val="accent1">
                    <a:lumMod val="75000"/>
                  </a:schemeClr>
                </a:solidFill>
              </a:rPr>
            </a:br>
            <a:r>
              <a:rPr lang="en-US" sz="2000" dirty="0" smtClean="0">
                <a:solidFill>
                  <a:schemeClr val="accent1">
                    <a:lumMod val="75000"/>
                  </a:schemeClr>
                </a:solidFill>
              </a:rPr>
              <a:t>6.  for(</a:t>
            </a:r>
            <a:r>
              <a:rPr lang="en-US" sz="2000" dirty="0" err="1" smtClean="0">
                <a:solidFill>
                  <a:schemeClr val="accent1">
                    <a:lumMod val="75000"/>
                  </a:schemeClr>
                </a:solidFill>
              </a:rPr>
              <a:t>int</a:t>
            </a:r>
            <a:r>
              <a:rPr lang="en-US" sz="2000" dirty="0" smtClean="0">
                <a:solidFill>
                  <a:schemeClr val="accent1">
                    <a:lumMod val="75000"/>
                  </a:schemeClr>
                </a:solidFill>
              </a:rPr>
              <a:t> </a:t>
            </a:r>
            <a:r>
              <a:rPr lang="en-US" sz="2000" dirty="0">
                <a:solidFill>
                  <a:schemeClr val="accent1">
                    <a:lumMod val="75000"/>
                  </a:schemeClr>
                </a:solidFill>
              </a:rPr>
              <a:t>i=0; i&lt;</a:t>
            </a:r>
            <a:r>
              <a:rPr lang="en-US" sz="2000" dirty="0" err="1">
                <a:solidFill>
                  <a:schemeClr val="accent1">
                    <a:lumMod val="75000"/>
                  </a:schemeClr>
                </a:solidFill>
              </a:rPr>
              <a:t>gravSensors.size</a:t>
            </a:r>
            <a:r>
              <a:rPr lang="en-US" sz="2000" dirty="0">
                <a:solidFill>
                  <a:schemeClr val="accent1">
                    <a:lumMod val="75000"/>
                  </a:schemeClr>
                </a:solidFill>
              </a:rPr>
              <a:t>(); i++) {</a:t>
            </a:r>
            <a:br>
              <a:rPr lang="en-US" sz="2000" dirty="0">
                <a:solidFill>
                  <a:schemeClr val="accent1">
                    <a:lumMod val="75000"/>
                  </a:schemeClr>
                </a:solidFill>
              </a:rPr>
            </a:br>
            <a:r>
              <a:rPr lang="en-US" sz="2000" dirty="0" smtClean="0">
                <a:solidFill>
                  <a:schemeClr val="accent1">
                    <a:lumMod val="75000"/>
                  </a:schemeClr>
                </a:solidFill>
              </a:rPr>
              <a:t>7.</a:t>
            </a:r>
            <a:r>
              <a:rPr lang="en-US" sz="2000" dirty="0">
                <a:solidFill>
                  <a:schemeClr val="accent1">
                    <a:lumMod val="75000"/>
                  </a:schemeClr>
                </a:solidFill>
              </a:rPr>
              <a:t>    </a:t>
            </a:r>
            <a:r>
              <a:rPr lang="en-US" sz="2000" dirty="0" smtClean="0">
                <a:solidFill>
                  <a:schemeClr val="accent1">
                    <a:lumMod val="75000"/>
                  </a:schemeClr>
                </a:solidFill>
              </a:rPr>
              <a:t>  </a:t>
            </a:r>
            <a:r>
              <a:rPr lang="en-US" sz="2000" dirty="0">
                <a:solidFill>
                  <a:schemeClr val="accent1">
                    <a:lumMod val="75000"/>
                  </a:schemeClr>
                </a:solidFill>
              </a:rPr>
              <a:t>  if ((</a:t>
            </a:r>
            <a:r>
              <a:rPr lang="en-US" sz="2000" dirty="0" err="1">
                <a:solidFill>
                  <a:schemeClr val="accent1">
                    <a:lumMod val="75000"/>
                  </a:schemeClr>
                </a:solidFill>
              </a:rPr>
              <a:t>gravSensors.get</a:t>
            </a:r>
            <a:r>
              <a:rPr lang="en-US" sz="2000" dirty="0">
                <a:solidFill>
                  <a:schemeClr val="accent1">
                    <a:lumMod val="75000"/>
                  </a:schemeClr>
                </a:solidFill>
              </a:rPr>
              <a:t>(i).</a:t>
            </a:r>
            <a:r>
              <a:rPr lang="en-US" sz="2000" dirty="0" err="1">
                <a:solidFill>
                  <a:schemeClr val="accent1">
                    <a:lumMod val="75000"/>
                  </a:schemeClr>
                </a:solidFill>
              </a:rPr>
              <a:t>getVendor</a:t>
            </a:r>
            <a:r>
              <a:rPr lang="en-US" sz="2000" dirty="0">
                <a:solidFill>
                  <a:schemeClr val="accent1">
                    <a:lumMod val="75000"/>
                  </a:schemeClr>
                </a:solidFill>
              </a:rPr>
              <a:t>().contains("Google LLC")) &amp;&amp;</a:t>
            </a:r>
            <a:br>
              <a:rPr lang="en-US" sz="2000" dirty="0">
                <a:solidFill>
                  <a:schemeClr val="accent1">
                    <a:lumMod val="75000"/>
                  </a:schemeClr>
                </a:solidFill>
              </a:rPr>
            </a:br>
            <a:r>
              <a:rPr lang="en-US" sz="2000" dirty="0" smtClean="0">
                <a:solidFill>
                  <a:schemeClr val="accent1">
                    <a:lumMod val="75000"/>
                  </a:schemeClr>
                </a:solidFill>
              </a:rPr>
              <a:t>8. </a:t>
            </a:r>
            <a:r>
              <a:rPr lang="en-US" sz="2000" dirty="0">
                <a:solidFill>
                  <a:schemeClr val="accent1">
                    <a:lumMod val="75000"/>
                  </a:schemeClr>
                </a:solidFill>
              </a:rPr>
              <a:t>         (</a:t>
            </a:r>
            <a:r>
              <a:rPr lang="en-US" sz="2000" dirty="0" err="1">
                <a:solidFill>
                  <a:schemeClr val="accent1">
                    <a:lumMod val="75000"/>
                  </a:schemeClr>
                </a:solidFill>
              </a:rPr>
              <a:t>gravSensors.get</a:t>
            </a:r>
            <a:r>
              <a:rPr lang="en-US" sz="2000" dirty="0">
                <a:solidFill>
                  <a:schemeClr val="accent1">
                    <a:lumMod val="75000"/>
                  </a:schemeClr>
                </a:solidFill>
              </a:rPr>
              <a:t>(i).</a:t>
            </a:r>
            <a:r>
              <a:rPr lang="en-US" sz="2000" dirty="0" err="1">
                <a:solidFill>
                  <a:schemeClr val="accent1">
                    <a:lumMod val="75000"/>
                  </a:schemeClr>
                </a:solidFill>
              </a:rPr>
              <a:t>getVersion</a:t>
            </a:r>
            <a:r>
              <a:rPr lang="en-US" sz="2000" dirty="0">
                <a:solidFill>
                  <a:schemeClr val="accent1">
                    <a:lumMod val="75000"/>
                  </a:schemeClr>
                </a:solidFill>
              </a:rPr>
              <a:t>() == 3)){</a:t>
            </a:r>
            <a:br>
              <a:rPr lang="en-US" sz="2000" dirty="0">
                <a:solidFill>
                  <a:schemeClr val="accent1">
                    <a:lumMod val="75000"/>
                  </a:schemeClr>
                </a:solidFill>
              </a:rPr>
            </a:br>
            <a:r>
              <a:rPr lang="en-US" sz="2000" dirty="0">
                <a:solidFill>
                  <a:schemeClr val="accent1">
                    <a:lumMod val="75000"/>
                  </a:schemeClr>
                </a:solidFill>
              </a:rPr>
              <a:t>            // Use the version 3 gravity sensor.</a:t>
            </a:r>
            <a:br>
              <a:rPr lang="en-US" sz="2000" dirty="0">
                <a:solidFill>
                  <a:schemeClr val="accent1">
                    <a:lumMod val="75000"/>
                  </a:schemeClr>
                </a:solidFill>
              </a:rPr>
            </a:br>
            <a:r>
              <a:rPr lang="en-US" sz="2000" dirty="0" smtClean="0">
                <a:solidFill>
                  <a:schemeClr val="accent1">
                    <a:lumMod val="75000"/>
                  </a:schemeClr>
                </a:solidFill>
              </a:rPr>
              <a:t>9.</a:t>
            </a:r>
            <a:r>
              <a:rPr lang="en-US" sz="2000" dirty="0">
                <a:solidFill>
                  <a:schemeClr val="accent1">
                    <a:lumMod val="75000"/>
                  </a:schemeClr>
                </a:solidFill>
              </a:rPr>
              <a:t>          </a:t>
            </a:r>
            <a:r>
              <a:rPr lang="en-US" sz="2000" dirty="0" err="1">
                <a:solidFill>
                  <a:schemeClr val="accent1">
                    <a:lumMod val="75000"/>
                  </a:schemeClr>
                </a:solidFill>
              </a:rPr>
              <a:t>mSensor</a:t>
            </a:r>
            <a:r>
              <a:rPr lang="en-US" sz="2000" dirty="0">
                <a:solidFill>
                  <a:schemeClr val="accent1">
                    <a:lumMod val="75000"/>
                  </a:schemeClr>
                </a:solidFill>
              </a:rPr>
              <a:t> = </a:t>
            </a:r>
            <a:r>
              <a:rPr lang="en-US" sz="2000" dirty="0" err="1">
                <a:solidFill>
                  <a:schemeClr val="accent1">
                    <a:lumMod val="75000"/>
                  </a:schemeClr>
                </a:solidFill>
              </a:rPr>
              <a:t>gravSensors.get</a:t>
            </a:r>
            <a:r>
              <a:rPr lang="en-US" sz="2000" dirty="0">
                <a:solidFill>
                  <a:schemeClr val="accent1">
                    <a:lumMod val="75000"/>
                  </a:schemeClr>
                </a:solidFill>
              </a:rPr>
              <a:t>(i</a:t>
            </a:r>
            <a:r>
              <a:rPr lang="en-US" sz="2000" dirty="0" smtClean="0">
                <a:solidFill>
                  <a:schemeClr val="accent1">
                    <a:lumMod val="75000"/>
                  </a:schemeClr>
                </a:solidFill>
              </a:rPr>
              <a:t>);</a:t>
            </a:r>
          </a:p>
          <a:p>
            <a:pPr marL="114300" indent="0" algn="l" rtl="0">
              <a:buNone/>
            </a:pPr>
            <a:r>
              <a:rPr lang="en-US" sz="2000" dirty="0" smtClean="0">
                <a:solidFill>
                  <a:schemeClr val="accent1">
                    <a:lumMod val="75000"/>
                  </a:schemeClr>
                </a:solidFill>
              </a:rPr>
              <a:t>10.  	break;}}</a:t>
            </a:r>
            <a:endParaRPr lang="en-US" sz="2000" dirty="0">
              <a:solidFill>
                <a:schemeClr val="accent1">
                  <a:lumMod val="75000"/>
                </a:schemeClr>
              </a:solidFill>
            </a:endParaRPr>
          </a:p>
        </p:txBody>
      </p:sp>
    </p:spTree>
    <p:extLst>
      <p:ext uri="{BB962C8B-B14F-4D97-AF65-F5344CB8AC3E}">
        <p14:creationId xmlns:p14="http://schemas.microsoft.com/office/powerpoint/2010/main" val="2464115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7540</TotalTime>
  <Words>1534</Words>
  <Application>Microsoft Office PowerPoint</Application>
  <PresentationFormat>On-screen Show (4:3)</PresentationFormat>
  <Paragraphs>149</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Adjacency</vt:lpstr>
      <vt:lpstr>Mobile Sensors Support in Android Platform</vt:lpstr>
      <vt:lpstr>Agenda</vt:lpstr>
      <vt:lpstr>Sensors</vt:lpstr>
      <vt:lpstr>Sensor Types</vt:lpstr>
      <vt:lpstr>Sensor Categories</vt:lpstr>
      <vt:lpstr>Sensor Types</vt:lpstr>
      <vt:lpstr>Sensor Accessibility</vt:lpstr>
      <vt:lpstr>Android Sensor Platform</vt:lpstr>
      <vt:lpstr>Android Sensor Platform</vt:lpstr>
      <vt:lpstr>Android Sensor Platform (Sensor class)</vt:lpstr>
      <vt:lpstr>Android Sensor Platform</vt:lpstr>
      <vt:lpstr>Monitoring Sensor Events</vt:lpstr>
      <vt:lpstr>Monitoring Sensor Events</vt:lpstr>
      <vt:lpstr>Android Sensor Platform</vt:lpstr>
      <vt:lpstr>Handling Different Sensor Configuration </vt:lpstr>
      <vt:lpstr>Detecting Sensors at Runtime</vt:lpstr>
      <vt:lpstr>Pokemon Go Example</vt:lpstr>
      <vt:lpstr>Using Google Play Filters </vt:lpstr>
      <vt:lpstr>Using Google Play Filters </vt:lpstr>
      <vt:lpstr>Best Practices for Accessing &amp; using sensors</vt:lpstr>
      <vt:lpstr>Best Practices for Accessing &amp; using sensors</vt:lpstr>
      <vt:lpstr>Best Practices for Accessing &amp; using sensors</vt:lpstr>
      <vt:lpstr>Best Practices for Accessing &amp; using sensors</vt:lpstr>
      <vt:lpstr>Best Practices for Accessing &amp; using sensors</vt:lpstr>
      <vt:lpstr>Refrences:</vt:lpstr>
      <vt:lpstr>Any questions?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Sensors Support in Android Platform</dc:title>
  <dc:creator>Osama</dc:creator>
  <cp:lastModifiedBy>Osama</cp:lastModifiedBy>
  <cp:revision>57</cp:revision>
  <dcterms:created xsi:type="dcterms:W3CDTF">2018-10-03T21:48:56Z</dcterms:created>
  <dcterms:modified xsi:type="dcterms:W3CDTF">2018-10-15T18:37:17Z</dcterms:modified>
</cp:coreProperties>
</file>