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2" d="100"/>
          <a:sy n="82" d="100"/>
        </p:scale>
        <p:origin x="-26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8B3E7-41B2-4F87-A9FC-A4D75B79A389}"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914A55ED-A842-4578-A94B-D2A50B5BA35B}">
      <dgm:prSet/>
      <dgm:spPr/>
      <dgm:t>
        <a:bodyPr/>
        <a:lstStyle/>
        <a:p>
          <a:pPr>
            <a:lnSpc>
              <a:spcPct val="100000"/>
            </a:lnSpc>
          </a:pPr>
          <a:r>
            <a:rPr lang="en-US"/>
            <a:t>Energy Efficiency and the User Experience</a:t>
          </a:r>
        </a:p>
      </dgm:t>
    </dgm:pt>
    <dgm:pt modelId="{9A08DCF3-0375-4236-B3CF-F1CB5FEB449A}" type="parTrans" cxnId="{F0808978-930A-4C76-AD1B-89E72324C26D}">
      <dgm:prSet/>
      <dgm:spPr/>
      <dgm:t>
        <a:bodyPr/>
        <a:lstStyle/>
        <a:p>
          <a:endParaRPr lang="en-US"/>
        </a:p>
      </dgm:t>
    </dgm:pt>
    <dgm:pt modelId="{92CD6B5D-E102-40AF-B17F-C69B1E1D796F}" type="sibTrans" cxnId="{F0808978-930A-4C76-AD1B-89E72324C26D}">
      <dgm:prSet/>
      <dgm:spPr/>
      <dgm:t>
        <a:bodyPr/>
        <a:lstStyle/>
        <a:p>
          <a:pPr>
            <a:lnSpc>
              <a:spcPct val="100000"/>
            </a:lnSpc>
          </a:pPr>
          <a:endParaRPr lang="en-US"/>
        </a:p>
      </dgm:t>
    </dgm:pt>
    <dgm:pt modelId="{149103AE-B812-48F4-BBF7-3E52CD9B9A2E}">
      <dgm:prSet/>
      <dgm:spPr/>
      <dgm:t>
        <a:bodyPr/>
        <a:lstStyle/>
        <a:p>
          <a:pPr>
            <a:lnSpc>
              <a:spcPct val="100000"/>
            </a:lnSpc>
          </a:pPr>
          <a:r>
            <a:rPr lang="en-US"/>
            <a:t>IOS ENERGY SAVING TECHNOLOGIES</a:t>
          </a:r>
        </a:p>
      </dgm:t>
    </dgm:pt>
    <dgm:pt modelId="{77F906C0-3BA1-488B-A7F3-B676BDEE6709}" type="parTrans" cxnId="{F2A9BC55-63C1-4FA4-BB40-1704B36A75A9}">
      <dgm:prSet/>
      <dgm:spPr/>
      <dgm:t>
        <a:bodyPr/>
        <a:lstStyle/>
        <a:p>
          <a:endParaRPr lang="en-US"/>
        </a:p>
      </dgm:t>
    </dgm:pt>
    <dgm:pt modelId="{C0C2857A-41FD-45E2-9FD7-ED1E578788B3}" type="sibTrans" cxnId="{F2A9BC55-63C1-4FA4-BB40-1704B36A75A9}">
      <dgm:prSet/>
      <dgm:spPr/>
      <dgm:t>
        <a:bodyPr/>
        <a:lstStyle/>
        <a:p>
          <a:pPr>
            <a:lnSpc>
              <a:spcPct val="100000"/>
            </a:lnSpc>
          </a:pPr>
          <a:endParaRPr lang="en-US"/>
        </a:p>
      </dgm:t>
    </dgm:pt>
    <dgm:pt modelId="{4C10363B-3993-4627-9904-7524B6B5A861}">
      <dgm:prSet/>
      <dgm:spPr/>
      <dgm:t>
        <a:bodyPr/>
        <a:lstStyle/>
        <a:p>
          <a:pPr>
            <a:lnSpc>
              <a:spcPct val="100000"/>
            </a:lnSpc>
          </a:pPr>
          <a:r>
            <a:rPr lang="en-US"/>
            <a:t>POWER CONSUMERS</a:t>
          </a:r>
        </a:p>
      </dgm:t>
    </dgm:pt>
    <dgm:pt modelId="{4DC9AFD4-6E22-4FC0-BFFA-B4080139B3A2}" type="parTrans" cxnId="{3F488414-5BB0-4A2C-B3B4-DCE7BE975927}">
      <dgm:prSet/>
      <dgm:spPr/>
      <dgm:t>
        <a:bodyPr/>
        <a:lstStyle/>
        <a:p>
          <a:endParaRPr lang="en-US"/>
        </a:p>
      </dgm:t>
    </dgm:pt>
    <dgm:pt modelId="{8C11814A-E1CA-4609-B198-C9080C941ACB}" type="sibTrans" cxnId="{3F488414-5BB0-4A2C-B3B4-DCE7BE975927}">
      <dgm:prSet/>
      <dgm:spPr/>
      <dgm:t>
        <a:bodyPr/>
        <a:lstStyle/>
        <a:p>
          <a:pPr>
            <a:lnSpc>
              <a:spcPct val="100000"/>
            </a:lnSpc>
          </a:pPr>
          <a:endParaRPr lang="en-US"/>
        </a:p>
      </dgm:t>
    </dgm:pt>
    <dgm:pt modelId="{5D34296A-AF34-42CF-B634-6B6A706DDCBB}">
      <dgm:prSet/>
      <dgm:spPr/>
      <dgm:t>
        <a:bodyPr/>
        <a:lstStyle/>
        <a:p>
          <a:pPr>
            <a:lnSpc>
              <a:spcPct val="100000"/>
            </a:lnSpc>
          </a:pPr>
          <a:r>
            <a:rPr lang="en-US" b="0" i="0"/>
            <a:t>Fixed VS. DYNAMIC POWER COST</a:t>
          </a:r>
          <a:endParaRPr lang="en-US"/>
        </a:p>
      </dgm:t>
    </dgm:pt>
    <dgm:pt modelId="{5A5E4795-1205-4B5B-AA98-2AF14CDE87CC}" type="parTrans" cxnId="{78DDB0A7-93B8-4DE3-9B99-6A3070CD1878}">
      <dgm:prSet/>
      <dgm:spPr/>
      <dgm:t>
        <a:bodyPr/>
        <a:lstStyle/>
        <a:p>
          <a:endParaRPr lang="en-US"/>
        </a:p>
      </dgm:t>
    </dgm:pt>
    <dgm:pt modelId="{C398F56C-F396-4488-BE27-D26EE68973B0}" type="sibTrans" cxnId="{78DDB0A7-93B8-4DE3-9B99-6A3070CD1878}">
      <dgm:prSet/>
      <dgm:spPr/>
      <dgm:t>
        <a:bodyPr/>
        <a:lstStyle/>
        <a:p>
          <a:pPr>
            <a:lnSpc>
              <a:spcPct val="100000"/>
            </a:lnSpc>
          </a:pPr>
          <a:endParaRPr lang="en-US"/>
        </a:p>
      </dgm:t>
    </dgm:pt>
    <dgm:pt modelId="{F10EC059-9AA6-4A7F-800B-4061612F0D24}">
      <dgm:prSet/>
      <dgm:spPr/>
      <dgm:t>
        <a:bodyPr/>
        <a:lstStyle/>
        <a:p>
          <a:pPr>
            <a:lnSpc>
              <a:spcPct val="100000"/>
            </a:lnSpc>
          </a:pPr>
          <a:r>
            <a:rPr lang="en-US" dirty="0"/>
            <a:t>GUIDELINES FOR POWER MANAGEMENT</a:t>
          </a:r>
        </a:p>
      </dgm:t>
    </dgm:pt>
    <dgm:pt modelId="{A79DC9B9-C965-47DA-871F-BA83DA1B07BF}" type="parTrans" cxnId="{1C8EAAC9-6E88-436F-8DE1-B06C9A49E9DB}">
      <dgm:prSet/>
      <dgm:spPr/>
      <dgm:t>
        <a:bodyPr/>
        <a:lstStyle/>
        <a:p>
          <a:endParaRPr lang="en-US"/>
        </a:p>
      </dgm:t>
    </dgm:pt>
    <dgm:pt modelId="{B4892E0A-C9C3-4222-9DE6-AECF63580CA4}" type="sibTrans" cxnId="{1C8EAAC9-6E88-436F-8DE1-B06C9A49E9DB}">
      <dgm:prSet/>
      <dgm:spPr/>
      <dgm:t>
        <a:bodyPr/>
        <a:lstStyle/>
        <a:p>
          <a:pPr>
            <a:lnSpc>
              <a:spcPct val="100000"/>
            </a:lnSpc>
          </a:pPr>
          <a:endParaRPr lang="en-US"/>
        </a:p>
      </dgm:t>
    </dgm:pt>
    <dgm:pt modelId="{BB3ABAE2-382D-4CA3-9184-788C17227D24}">
      <dgm:prSet/>
      <dgm:spPr/>
      <dgm:t>
        <a:bodyPr/>
        <a:lstStyle/>
        <a:p>
          <a:pPr>
            <a:lnSpc>
              <a:spcPct val="100000"/>
            </a:lnSpc>
          </a:pPr>
          <a:r>
            <a:rPr lang="en-US" dirty="0"/>
            <a:t>TIPS FOR DEVELOPERS</a:t>
          </a:r>
        </a:p>
      </dgm:t>
    </dgm:pt>
    <dgm:pt modelId="{6AA74A0B-14D2-40AE-8869-5849C1F7B923}" type="parTrans" cxnId="{7EAF6426-D2B5-45E5-BFF6-D7C7BCA966AF}">
      <dgm:prSet/>
      <dgm:spPr/>
      <dgm:t>
        <a:bodyPr/>
        <a:lstStyle/>
        <a:p>
          <a:endParaRPr lang="en-US"/>
        </a:p>
      </dgm:t>
    </dgm:pt>
    <dgm:pt modelId="{A82DF101-52F6-42DD-A107-9FED1EE8801D}" type="sibTrans" cxnId="{7EAF6426-D2B5-45E5-BFF6-D7C7BCA966AF}">
      <dgm:prSet/>
      <dgm:spPr/>
      <dgm:t>
        <a:bodyPr/>
        <a:lstStyle/>
        <a:p>
          <a:endParaRPr lang="en-US"/>
        </a:p>
      </dgm:t>
    </dgm:pt>
    <dgm:pt modelId="{297695C8-7FEB-4339-9CB6-6D7DF1AAD076}" type="pres">
      <dgm:prSet presAssocID="{3748B3E7-41B2-4F87-A9FC-A4D75B79A389}" presName="root" presStyleCnt="0">
        <dgm:presLayoutVars>
          <dgm:dir/>
          <dgm:resizeHandles val="exact"/>
        </dgm:presLayoutVars>
      </dgm:prSet>
      <dgm:spPr/>
      <dgm:t>
        <a:bodyPr/>
        <a:lstStyle/>
        <a:p>
          <a:endParaRPr lang="en-US"/>
        </a:p>
      </dgm:t>
    </dgm:pt>
    <dgm:pt modelId="{1F2ADEB0-5850-479D-9BE1-E3BE997A84C6}" type="pres">
      <dgm:prSet presAssocID="{3748B3E7-41B2-4F87-A9FC-A4D75B79A389}" presName="container" presStyleCnt="0">
        <dgm:presLayoutVars>
          <dgm:dir/>
          <dgm:resizeHandles val="exact"/>
        </dgm:presLayoutVars>
      </dgm:prSet>
      <dgm:spPr/>
    </dgm:pt>
    <dgm:pt modelId="{2A55954E-1907-429A-83B8-477A43AB1A9B}" type="pres">
      <dgm:prSet presAssocID="{914A55ED-A842-4578-A94B-D2A50B5BA35B}" presName="compNode" presStyleCnt="0"/>
      <dgm:spPr/>
    </dgm:pt>
    <dgm:pt modelId="{DFD92DE0-9EA1-4A72-91C1-755E7F7007C3}" type="pres">
      <dgm:prSet presAssocID="{914A55ED-A842-4578-A94B-D2A50B5BA35B}" presName="iconBgRect" presStyleLbl="bgShp" presStyleIdx="0" presStyleCnt="6"/>
      <dgm:spPr/>
    </dgm:pt>
    <dgm:pt modelId="{13675670-2632-4B13-896A-CA7EDD92FD56}" type="pres">
      <dgm:prSet presAssocID="{914A55ED-A842-4578-A94B-D2A50B5BA35B}"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ser"/>
        </a:ext>
      </dgm:extLst>
    </dgm:pt>
    <dgm:pt modelId="{AD3E3E52-3AC4-447C-82D0-4B1D95F61F48}" type="pres">
      <dgm:prSet presAssocID="{914A55ED-A842-4578-A94B-D2A50B5BA35B}" presName="spaceRect" presStyleCnt="0"/>
      <dgm:spPr/>
    </dgm:pt>
    <dgm:pt modelId="{E9C93B61-A3F2-46BC-9A20-47AE9CEB08FA}" type="pres">
      <dgm:prSet presAssocID="{914A55ED-A842-4578-A94B-D2A50B5BA35B}" presName="textRect" presStyleLbl="revTx" presStyleIdx="0" presStyleCnt="6">
        <dgm:presLayoutVars>
          <dgm:chMax val="1"/>
          <dgm:chPref val="1"/>
        </dgm:presLayoutVars>
      </dgm:prSet>
      <dgm:spPr/>
      <dgm:t>
        <a:bodyPr/>
        <a:lstStyle/>
        <a:p>
          <a:endParaRPr lang="en-US"/>
        </a:p>
      </dgm:t>
    </dgm:pt>
    <dgm:pt modelId="{9175E7B5-94BD-4823-954F-8A0A244EA473}" type="pres">
      <dgm:prSet presAssocID="{92CD6B5D-E102-40AF-B17F-C69B1E1D796F}" presName="sibTrans" presStyleLbl="sibTrans2D1" presStyleIdx="0" presStyleCnt="0"/>
      <dgm:spPr/>
      <dgm:t>
        <a:bodyPr/>
        <a:lstStyle/>
        <a:p>
          <a:endParaRPr lang="en-US"/>
        </a:p>
      </dgm:t>
    </dgm:pt>
    <dgm:pt modelId="{738389FC-6F1F-41C6-8DFE-C156119F7EC2}" type="pres">
      <dgm:prSet presAssocID="{149103AE-B812-48F4-BBF7-3E52CD9B9A2E}" presName="compNode" presStyleCnt="0"/>
      <dgm:spPr/>
    </dgm:pt>
    <dgm:pt modelId="{A5CFC196-C3D5-470C-AB23-D0D63DB83AED}" type="pres">
      <dgm:prSet presAssocID="{149103AE-B812-48F4-BBF7-3E52CD9B9A2E}" presName="iconBgRect" presStyleLbl="bgShp" presStyleIdx="1" presStyleCnt="6"/>
      <dgm:spPr/>
    </dgm:pt>
    <dgm:pt modelId="{61CADC70-772D-470E-813C-E63FBFC6EB07}" type="pres">
      <dgm:prSet presAssocID="{149103AE-B812-48F4-BBF7-3E52CD9B9A2E}"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Lightbulb"/>
        </a:ext>
      </dgm:extLst>
    </dgm:pt>
    <dgm:pt modelId="{585AA006-EDA6-49FB-8F1F-3861C51ACA00}" type="pres">
      <dgm:prSet presAssocID="{149103AE-B812-48F4-BBF7-3E52CD9B9A2E}" presName="spaceRect" presStyleCnt="0"/>
      <dgm:spPr/>
    </dgm:pt>
    <dgm:pt modelId="{F6939F62-CFD6-4514-896C-93F38D0286AC}" type="pres">
      <dgm:prSet presAssocID="{149103AE-B812-48F4-BBF7-3E52CD9B9A2E}" presName="textRect" presStyleLbl="revTx" presStyleIdx="1" presStyleCnt="6">
        <dgm:presLayoutVars>
          <dgm:chMax val="1"/>
          <dgm:chPref val="1"/>
        </dgm:presLayoutVars>
      </dgm:prSet>
      <dgm:spPr/>
      <dgm:t>
        <a:bodyPr/>
        <a:lstStyle/>
        <a:p>
          <a:endParaRPr lang="en-US"/>
        </a:p>
      </dgm:t>
    </dgm:pt>
    <dgm:pt modelId="{ADBBC4F2-3D0A-46CF-AACD-4AD82D25F79B}" type="pres">
      <dgm:prSet presAssocID="{C0C2857A-41FD-45E2-9FD7-ED1E578788B3}" presName="sibTrans" presStyleLbl="sibTrans2D1" presStyleIdx="0" presStyleCnt="0"/>
      <dgm:spPr/>
      <dgm:t>
        <a:bodyPr/>
        <a:lstStyle/>
        <a:p>
          <a:endParaRPr lang="en-US"/>
        </a:p>
      </dgm:t>
    </dgm:pt>
    <dgm:pt modelId="{4A45E1B2-91FE-4D80-8422-C7060FF1B5FB}" type="pres">
      <dgm:prSet presAssocID="{4C10363B-3993-4627-9904-7524B6B5A861}" presName="compNode" presStyleCnt="0"/>
      <dgm:spPr/>
    </dgm:pt>
    <dgm:pt modelId="{2FAEAAB1-71D2-4BEF-A25D-69E44411D3FA}" type="pres">
      <dgm:prSet presAssocID="{4C10363B-3993-4627-9904-7524B6B5A861}" presName="iconBgRect" presStyleLbl="bgShp" presStyleIdx="2" presStyleCnt="6"/>
      <dgm:spPr/>
    </dgm:pt>
    <dgm:pt modelId="{F47C46DC-2E0C-4A92-AEE3-0EC5804FFC03}" type="pres">
      <dgm:prSet presAssocID="{4C10363B-3993-4627-9904-7524B6B5A861}"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ullseye"/>
        </a:ext>
      </dgm:extLst>
    </dgm:pt>
    <dgm:pt modelId="{B8EC3D9C-A6F0-4776-AAC9-70799DAFDB74}" type="pres">
      <dgm:prSet presAssocID="{4C10363B-3993-4627-9904-7524B6B5A861}" presName="spaceRect" presStyleCnt="0"/>
      <dgm:spPr/>
    </dgm:pt>
    <dgm:pt modelId="{5F002ECC-1FCC-4C18-A961-78BBCB1C5DE9}" type="pres">
      <dgm:prSet presAssocID="{4C10363B-3993-4627-9904-7524B6B5A861}" presName="textRect" presStyleLbl="revTx" presStyleIdx="2" presStyleCnt="6">
        <dgm:presLayoutVars>
          <dgm:chMax val="1"/>
          <dgm:chPref val="1"/>
        </dgm:presLayoutVars>
      </dgm:prSet>
      <dgm:spPr/>
      <dgm:t>
        <a:bodyPr/>
        <a:lstStyle/>
        <a:p>
          <a:endParaRPr lang="en-US"/>
        </a:p>
      </dgm:t>
    </dgm:pt>
    <dgm:pt modelId="{2F3BF931-1018-4D76-8459-464CD8B1DC3A}" type="pres">
      <dgm:prSet presAssocID="{8C11814A-E1CA-4609-B198-C9080C941ACB}" presName="sibTrans" presStyleLbl="sibTrans2D1" presStyleIdx="0" presStyleCnt="0"/>
      <dgm:spPr/>
      <dgm:t>
        <a:bodyPr/>
        <a:lstStyle/>
        <a:p>
          <a:endParaRPr lang="en-US"/>
        </a:p>
      </dgm:t>
    </dgm:pt>
    <dgm:pt modelId="{62A5966E-9F9B-4141-B2A7-E30832B9891F}" type="pres">
      <dgm:prSet presAssocID="{5D34296A-AF34-42CF-B634-6B6A706DDCBB}" presName="compNode" presStyleCnt="0"/>
      <dgm:spPr/>
    </dgm:pt>
    <dgm:pt modelId="{5CE436AB-DC68-4CDE-BDC9-47426470329B}" type="pres">
      <dgm:prSet presAssocID="{5D34296A-AF34-42CF-B634-6B6A706DDCBB}" presName="iconBgRect" presStyleLbl="bgShp" presStyleIdx="3" presStyleCnt="6"/>
      <dgm:spPr/>
    </dgm:pt>
    <dgm:pt modelId="{CCCB77EC-29DF-44A5-9028-E655BA9B91F9}" type="pres">
      <dgm:prSet presAssocID="{5D34296A-AF34-42CF-B634-6B6A706DDCBB}"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Money"/>
        </a:ext>
      </dgm:extLst>
    </dgm:pt>
    <dgm:pt modelId="{52F85F77-1E47-40DE-9C86-DC6832A9067C}" type="pres">
      <dgm:prSet presAssocID="{5D34296A-AF34-42CF-B634-6B6A706DDCBB}" presName="spaceRect" presStyleCnt="0"/>
      <dgm:spPr/>
    </dgm:pt>
    <dgm:pt modelId="{A56D406A-7939-4D4A-B003-7E337AB76B53}" type="pres">
      <dgm:prSet presAssocID="{5D34296A-AF34-42CF-B634-6B6A706DDCBB}" presName="textRect" presStyleLbl="revTx" presStyleIdx="3" presStyleCnt="6">
        <dgm:presLayoutVars>
          <dgm:chMax val="1"/>
          <dgm:chPref val="1"/>
        </dgm:presLayoutVars>
      </dgm:prSet>
      <dgm:spPr/>
      <dgm:t>
        <a:bodyPr/>
        <a:lstStyle/>
        <a:p>
          <a:endParaRPr lang="en-US"/>
        </a:p>
      </dgm:t>
    </dgm:pt>
    <dgm:pt modelId="{5213C95B-1145-4A2C-84DB-D95A99952A9E}" type="pres">
      <dgm:prSet presAssocID="{C398F56C-F396-4488-BE27-D26EE68973B0}" presName="sibTrans" presStyleLbl="sibTrans2D1" presStyleIdx="0" presStyleCnt="0"/>
      <dgm:spPr/>
      <dgm:t>
        <a:bodyPr/>
        <a:lstStyle/>
        <a:p>
          <a:endParaRPr lang="en-US"/>
        </a:p>
      </dgm:t>
    </dgm:pt>
    <dgm:pt modelId="{D04D0722-1AA7-481D-927C-C95E1C0EB47B}" type="pres">
      <dgm:prSet presAssocID="{F10EC059-9AA6-4A7F-800B-4061612F0D24}" presName="compNode" presStyleCnt="0"/>
      <dgm:spPr/>
    </dgm:pt>
    <dgm:pt modelId="{720D44D7-C5A0-4349-82AC-2F5FB494BAF8}" type="pres">
      <dgm:prSet presAssocID="{F10EC059-9AA6-4A7F-800B-4061612F0D24}" presName="iconBgRect" presStyleLbl="bgShp" presStyleIdx="4" presStyleCnt="6"/>
      <dgm:spPr/>
    </dgm:pt>
    <dgm:pt modelId="{292C11A7-7F6E-47CD-8003-3D72D9E8162B}" type="pres">
      <dgm:prSet presAssocID="{F10EC059-9AA6-4A7F-800B-4061612F0D24}"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Users"/>
        </a:ext>
      </dgm:extLst>
    </dgm:pt>
    <dgm:pt modelId="{6BC790BA-6295-4116-8809-C9B60842F599}" type="pres">
      <dgm:prSet presAssocID="{F10EC059-9AA6-4A7F-800B-4061612F0D24}" presName="spaceRect" presStyleCnt="0"/>
      <dgm:spPr/>
    </dgm:pt>
    <dgm:pt modelId="{E5A57311-768B-485E-B606-0FE71CD15CD6}" type="pres">
      <dgm:prSet presAssocID="{F10EC059-9AA6-4A7F-800B-4061612F0D24}" presName="textRect" presStyleLbl="revTx" presStyleIdx="4" presStyleCnt="6">
        <dgm:presLayoutVars>
          <dgm:chMax val="1"/>
          <dgm:chPref val="1"/>
        </dgm:presLayoutVars>
      </dgm:prSet>
      <dgm:spPr/>
      <dgm:t>
        <a:bodyPr/>
        <a:lstStyle/>
        <a:p>
          <a:endParaRPr lang="en-US"/>
        </a:p>
      </dgm:t>
    </dgm:pt>
    <dgm:pt modelId="{5C0B6FF1-1116-4FCB-B858-94BDF88389C2}" type="pres">
      <dgm:prSet presAssocID="{B4892E0A-C9C3-4222-9DE6-AECF63580CA4}" presName="sibTrans" presStyleLbl="sibTrans2D1" presStyleIdx="0" presStyleCnt="0"/>
      <dgm:spPr/>
      <dgm:t>
        <a:bodyPr/>
        <a:lstStyle/>
        <a:p>
          <a:endParaRPr lang="en-US"/>
        </a:p>
      </dgm:t>
    </dgm:pt>
    <dgm:pt modelId="{78308A2E-B77D-47CB-9880-2D25A6FA9F6B}" type="pres">
      <dgm:prSet presAssocID="{BB3ABAE2-382D-4CA3-9184-788C17227D24}" presName="compNode" presStyleCnt="0"/>
      <dgm:spPr/>
    </dgm:pt>
    <dgm:pt modelId="{E6E4BC67-C840-4185-8A00-FF9693A9571E}" type="pres">
      <dgm:prSet presAssocID="{BB3ABAE2-382D-4CA3-9184-788C17227D24}" presName="iconBgRect" presStyleLbl="bgShp" presStyleIdx="5" presStyleCnt="6"/>
      <dgm:spPr/>
    </dgm:pt>
    <dgm:pt modelId="{454E661C-DC44-4C4C-ACCD-E857FF4BCA45}" type="pres">
      <dgm:prSet presAssocID="{BB3ABAE2-382D-4CA3-9184-788C17227D24}"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Playbook"/>
        </a:ext>
      </dgm:extLst>
    </dgm:pt>
    <dgm:pt modelId="{3B5288AB-2364-44CC-B066-100D807A93AE}" type="pres">
      <dgm:prSet presAssocID="{BB3ABAE2-382D-4CA3-9184-788C17227D24}" presName="spaceRect" presStyleCnt="0"/>
      <dgm:spPr/>
    </dgm:pt>
    <dgm:pt modelId="{BAD8243D-CE89-41F9-9FBC-261872BB2C35}" type="pres">
      <dgm:prSet presAssocID="{BB3ABAE2-382D-4CA3-9184-788C17227D24}" presName="textRect" presStyleLbl="revTx" presStyleIdx="5" presStyleCnt="6">
        <dgm:presLayoutVars>
          <dgm:chMax val="1"/>
          <dgm:chPref val="1"/>
        </dgm:presLayoutVars>
      </dgm:prSet>
      <dgm:spPr/>
      <dgm:t>
        <a:bodyPr/>
        <a:lstStyle/>
        <a:p>
          <a:endParaRPr lang="en-US"/>
        </a:p>
      </dgm:t>
    </dgm:pt>
  </dgm:ptLst>
  <dgm:cxnLst>
    <dgm:cxn modelId="{B292D189-4E53-4AF2-A194-5B2A5306F6CF}" type="presOf" srcId="{914A55ED-A842-4578-A94B-D2A50B5BA35B}" destId="{E9C93B61-A3F2-46BC-9A20-47AE9CEB08FA}" srcOrd="0" destOrd="0" presId="urn:microsoft.com/office/officeart/2018/2/layout/IconCircleList"/>
    <dgm:cxn modelId="{3BDBBA8F-61F1-45D3-A039-2695FB05E624}" type="presOf" srcId="{4C10363B-3993-4627-9904-7524B6B5A861}" destId="{5F002ECC-1FCC-4C18-A961-78BBCB1C5DE9}" srcOrd="0" destOrd="0" presId="urn:microsoft.com/office/officeart/2018/2/layout/IconCircleList"/>
    <dgm:cxn modelId="{F0808978-930A-4C76-AD1B-89E72324C26D}" srcId="{3748B3E7-41B2-4F87-A9FC-A4D75B79A389}" destId="{914A55ED-A842-4578-A94B-D2A50B5BA35B}" srcOrd="0" destOrd="0" parTransId="{9A08DCF3-0375-4236-B3CF-F1CB5FEB449A}" sibTransId="{92CD6B5D-E102-40AF-B17F-C69B1E1D796F}"/>
    <dgm:cxn modelId="{78DDB0A7-93B8-4DE3-9B99-6A3070CD1878}" srcId="{3748B3E7-41B2-4F87-A9FC-A4D75B79A389}" destId="{5D34296A-AF34-42CF-B634-6B6A706DDCBB}" srcOrd="3" destOrd="0" parTransId="{5A5E4795-1205-4B5B-AA98-2AF14CDE87CC}" sibTransId="{C398F56C-F396-4488-BE27-D26EE68973B0}"/>
    <dgm:cxn modelId="{B19FE138-E64E-4743-B6F3-170D67CFB590}" type="presOf" srcId="{8C11814A-E1CA-4609-B198-C9080C941ACB}" destId="{2F3BF931-1018-4D76-8459-464CD8B1DC3A}" srcOrd="0" destOrd="0" presId="urn:microsoft.com/office/officeart/2018/2/layout/IconCircleList"/>
    <dgm:cxn modelId="{7EAF6426-D2B5-45E5-BFF6-D7C7BCA966AF}" srcId="{3748B3E7-41B2-4F87-A9FC-A4D75B79A389}" destId="{BB3ABAE2-382D-4CA3-9184-788C17227D24}" srcOrd="5" destOrd="0" parTransId="{6AA74A0B-14D2-40AE-8869-5849C1F7B923}" sibTransId="{A82DF101-52F6-42DD-A107-9FED1EE8801D}"/>
    <dgm:cxn modelId="{7DCC8CD6-5891-4A09-89CD-D8B79F84BCD1}" type="presOf" srcId="{3748B3E7-41B2-4F87-A9FC-A4D75B79A389}" destId="{297695C8-7FEB-4339-9CB6-6D7DF1AAD076}" srcOrd="0" destOrd="0" presId="urn:microsoft.com/office/officeart/2018/2/layout/IconCircleList"/>
    <dgm:cxn modelId="{01411FA5-8B04-43E3-9073-56C897B9F3E9}" type="presOf" srcId="{B4892E0A-C9C3-4222-9DE6-AECF63580CA4}" destId="{5C0B6FF1-1116-4FCB-B858-94BDF88389C2}" srcOrd="0" destOrd="0" presId="urn:microsoft.com/office/officeart/2018/2/layout/IconCircleList"/>
    <dgm:cxn modelId="{1C8EAAC9-6E88-436F-8DE1-B06C9A49E9DB}" srcId="{3748B3E7-41B2-4F87-A9FC-A4D75B79A389}" destId="{F10EC059-9AA6-4A7F-800B-4061612F0D24}" srcOrd="4" destOrd="0" parTransId="{A79DC9B9-C965-47DA-871F-BA83DA1B07BF}" sibTransId="{B4892E0A-C9C3-4222-9DE6-AECF63580CA4}"/>
    <dgm:cxn modelId="{3F488414-5BB0-4A2C-B3B4-DCE7BE975927}" srcId="{3748B3E7-41B2-4F87-A9FC-A4D75B79A389}" destId="{4C10363B-3993-4627-9904-7524B6B5A861}" srcOrd="2" destOrd="0" parTransId="{4DC9AFD4-6E22-4FC0-BFFA-B4080139B3A2}" sibTransId="{8C11814A-E1CA-4609-B198-C9080C941ACB}"/>
    <dgm:cxn modelId="{EE5142D1-1160-487A-B33B-E50C7560D3E9}" type="presOf" srcId="{C0C2857A-41FD-45E2-9FD7-ED1E578788B3}" destId="{ADBBC4F2-3D0A-46CF-AACD-4AD82D25F79B}" srcOrd="0" destOrd="0" presId="urn:microsoft.com/office/officeart/2018/2/layout/IconCircleList"/>
    <dgm:cxn modelId="{EE7F94EE-2448-4B61-A08E-B41B28BD73AD}" type="presOf" srcId="{BB3ABAE2-382D-4CA3-9184-788C17227D24}" destId="{BAD8243D-CE89-41F9-9FBC-261872BB2C35}" srcOrd="0" destOrd="0" presId="urn:microsoft.com/office/officeart/2018/2/layout/IconCircleList"/>
    <dgm:cxn modelId="{C5781125-7A94-4F2B-8D18-E5DEE633D503}" type="presOf" srcId="{F10EC059-9AA6-4A7F-800B-4061612F0D24}" destId="{E5A57311-768B-485E-B606-0FE71CD15CD6}" srcOrd="0" destOrd="0" presId="urn:microsoft.com/office/officeart/2018/2/layout/IconCircleList"/>
    <dgm:cxn modelId="{F2A9BC55-63C1-4FA4-BB40-1704B36A75A9}" srcId="{3748B3E7-41B2-4F87-A9FC-A4D75B79A389}" destId="{149103AE-B812-48F4-BBF7-3E52CD9B9A2E}" srcOrd="1" destOrd="0" parTransId="{77F906C0-3BA1-488B-A7F3-B676BDEE6709}" sibTransId="{C0C2857A-41FD-45E2-9FD7-ED1E578788B3}"/>
    <dgm:cxn modelId="{744A1D68-23AA-4600-AE14-B753C6CCC6B1}" type="presOf" srcId="{92CD6B5D-E102-40AF-B17F-C69B1E1D796F}" destId="{9175E7B5-94BD-4823-954F-8A0A244EA473}" srcOrd="0" destOrd="0" presId="urn:microsoft.com/office/officeart/2018/2/layout/IconCircleList"/>
    <dgm:cxn modelId="{F5A69526-7D36-4E21-A559-02884EB9CB96}" type="presOf" srcId="{C398F56C-F396-4488-BE27-D26EE68973B0}" destId="{5213C95B-1145-4A2C-84DB-D95A99952A9E}" srcOrd="0" destOrd="0" presId="urn:microsoft.com/office/officeart/2018/2/layout/IconCircleList"/>
    <dgm:cxn modelId="{DC9975D0-5AC7-4EB0-A96F-8365E9B507F3}" type="presOf" srcId="{5D34296A-AF34-42CF-B634-6B6A706DDCBB}" destId="{A56D406A-7939-4D4A-B003-7E337AB76B53}" srcOrd="0" destOrd="0" presId="urn:microsoft.com/office/officeart/2018/2/layout/IconCircleList"/>
    <dgm:cxn modelId="{496C9E95-25B9-4E70-B8E1-6B0CD8F4B627}" type="presOf" srcId="{149103AE-B812-48F4-BBF7-3E52CD9B9A2E}" destId="{F6939F62-CFD6-4514-896C-93F38D0286AC}" srcOrd="0" destOrd="0" presId="urn:microsoft.com/office/officeart/2018/2/layout/IconCircleList"/>
    <dgm:cxn modelId="{3E1F408F-F958-4EC5-96C2-6665CFEAEAD5}" type="presParOf" srcId="{297695C8-7FEB-4339-9CB6-6D7DF1AAD076}" destId="{1F2ADEB0-5850-479D-9BE1-E3BE997A84C6}" srcOrd="0" destOrd="0" presId="urn:microsoft.com/office/officeart/2018/2/layout/IconCircleList"/>
    <dgm:cxn modelId="{2FBF8D2F-E862-4AD6-BF2B-657E24F37509}" type="presParOf" srcId="{1F2ADEB0-5850-479D-9BE1-E3BE997A84C6}" destId="{2A55954E-1907-429A-83B8-477A43AB1A9B}" srcOrd="0" destOrd="0" presId="urn:microsoft.com/office/officeart/2018/2/layout/IconCircleList"/>
    <dgm:cxn modelId="{4C3054CA-2170-4B51-AEB8-62A373A82778}" type="presParOf" srcId="{2A55954E-1907-429A-83B8-477A43AB1A9B}" destId="{DFD92DE0-9EA1-4A72-91C1-755E7F7007C3}" srcOrd="0" destOrd="0" presId="urn:microsoft.com/office/officeart/2018/2/layout/IconCircleList"/>
    <dgm:cxn modelId="{2C30A49E-9144-4188-B9B3-58B921382A8C}" type="presParOf" srcId="{2A55954E-1907-429A-83B8-477A43AB1A9B}" destId="{13675670-2632-4B13-896A-CA7EDD92FD56}" srcOrd="1" destOrd="0" presId="urn:microsoft.com/office/officeart/2018/2/layout/IconCircleList"/>
    <dgm:cxn modelId="{D4C92648-7F86-4A2D-BBD6-35D6A11E85D7}" type="presParOf" srcId="{2A55954E-1907-429A-83B8-477A43AB1A9B}" destId="{AD3E3E52-3AC4-447C-82D0-4B1D95F61F48}" srcOrd="2" destOrd="0" presId="urn:microsoft.com/office/officeart/2018/2/layout/IconCircleList"/>
    <dgm:cxn modelId="{9342F17B-A0D9-4C7B-8B60-916A86FA7940}" type="presParOf" srcId="{2A55954E-1907-429A-83B8-477A43AB1A9B}" destId="{E9C93B61-A3F2-46BC-9A20-47AE9CEB08FA}" srcOrd="3" destOrd="0" presId="urn:microsoft.com/office/officeart/2018/2/layout/IconCircleList"/>
    <dgm:cxn modelId="{778D2E3C-2C94-4B0A-B559-0D0A4C8BC719}" type="presParOf" srcId="{1F2ADEB0-5850-479D-9BE1-E3BE997A84C6}" destId="{9175E7B5-94BD-4823-954F-8A0A244EA473}" srcOrd="1" destOrd="0" presId="urn:microsoft.com/office/officeart/2018/2/layout/IconCircleList"/>
    <dgm:cxn modelId="{27106634-3847-4984-B93C-C380DAA375E4}" type="presParOf" srcId="{1F2ADEB0-5850-479D-9BE1-E3BE997A84C6}" destId="{738389FC-6F1F-41C6-8DFE-C156119F7EC2}" srcOrd="2" destOrd="0" presId="urn:microsoft.com/office/officeart/2018/2/layout/IconCircleList"/>
    <dgm:cxn modelId="{E2A97C80-A536-4D17-A71D-B7FA49478FFD}" type="presParOf" srcId="{738389FC-6F1F-41C6-8DFE-C156119F7EC2}" destId="{A5CFC196-C3D5-470C-AB23-D0D63DB83AED}" srcOrd="0" destOrd="0" presId="urn:microsoft.com/office/officeart/2018/2/layout/IconCircleList"/>
    <dgm:cxn modelId="{98BB5BDE-9B64-47AA-9FE2-42FBA64F2C28}" type="presParOf" srcId="{738389FC-6F1F-41C6-8DFE-C156119F7EC2}" destId="{61CADC70-772D-470E-813C-E63FBFC6EB07}" srcOrd="1" destOrd="0" presId="urn:microsoft.com/office/officeart/2018/2/layout/IconCircleList"/>
    <dgm:cxn modelId="{985D507E-9B9B-458B-9B07-5BEA73DA4879}" type="presParOf" srcId="{738389FC-6F1F-41C6-8DFE-C156119F7EC2}" destId="{585AA006-EDA6-49FB-8F1F-3861C51ACA00}" srcOrd="2" destOrd="0" presId="urn:microsoft.com/office/officeart/2018/2/layout/IconCircleList"/>
    <dgm:cxn modelId="{091262A4-614A-4BAF-B891-EE39359EB4F2}" type="presParOf" srcId="{738389FC-6F1F-41C6-8DFE-C156119F7EC2}" destId="{F6939F62-CFD6-4514-896C-93F38D0286AC}" srcOrd="3" destOrd="0" presId="urn:microsoft.com/office/officeart/2018/2/layout/IconCircleList"/>
    <dgm:cxn modelId="{D17E9979-2E0F-4987-B3BB-37A29C1225C9}" type="presParOf" srcId="{1F2ADEB0-5850-479D-9BE1-E3BE997A84C6}" destId="{ADBBC4F2-3D0A-46CF-AACD-4AD82D25F79B}" srcOrd="3" destOrd="0" presId="urn:microsoft.com/office/officeart/2018/2/layout/IconCircleList"/>
    <dgm:cxn modelId="{586DBB8A-7912-4994-9352-776522392A17}" type="presParOf" srcId="{1F2ADEB0-5850-479D-9BE1-E3BE997A84C6}" destId="{4A45E1B2-91FE-4D80-8422-C7060FF1B5FB}" srcOrd="4" destOrd="0" presId="urn:microsoft.com/office/officeart/2018/2/layout/IconCircleList"/>
    <dgm:cxn modelId="{2E9B1367-096D-452E-89C3-19DC5F53D742}" type="presParOf" srcId="{4A45E1B2-91FE-4D80-8422-C7060FF1B5FB}" destId="{2FAEAAB1-71D2-4BEF-A25D-69E44411D3FA}" srcOrd="0" destOrd="0" presId="urn:microsoft.com/office/officeart/2018/2/layout/IconCircleList"/>
    <dgm:cxn modelId="{7BDCCE2D-F813-46C7-A48A-AABF2A37DAE9}" type="presParOf" srcId="{4A45E1B2-91FE-4D80-8422-C7060FF1B5FB}" destId="{F47C46DC-2E0C-4A92-AEE3-0EC5804FFC03}" srcOrd="1" destOrd="0" presId="urn:microsoft.com/office/officeart/2018/2/layout/IconCircleList"/>
    <dgm:cxn modelId="{A36A382C-767F-446C-B3C6-2AE857D736BB}" type="presParOf" srcId="{4A45E1B2-91FE-4D80-8422-C7060FF1B5FB}" destId="{B8EC3D9C-A6F0-4776-AAC9-70799DAFDB74}" srcOrd="2" destOrd="0" presId="urn:microsoft.com/office/officeart/2018/2/layout/IconCircleList"/>
    <dgm:cxn modelId="{2AF6B9B5-AB24-459A-94E4-4AB715D2F663}" type="presParOf" srcId="{4A45E1B2-91FE-4D80-8422-C7060FF1B5FB}" destId="{5F002ECC-1FCC-4C18-A961-78BBCB1C5DE9}" srcOrd="3" destOrd="0" presId="urn:microsoft.com/office/officeart/2018/2/layout/IconCircleList"/>
    <dgm:cxn modelId="{E350A085-F0B7-4402-9498-0CA276E04FBC}" type="presParOf" srcId="{1F2ADEB0-5850-479D-9BE1-E3BE997A84C6}" destId="{2F3BF931-1018-4D76-8459-464CD8B1DC3A}" srcOrd="5" destOrd="0" presId="urn:microsoft.com/office/officeart/2018/2/layout/IconCircleList"/>
    <dgm:cxn modelId="{6B0E2BE2-1028-4ABA-9E33-95E1A897DE09}" type="presParOf" srcId="{1F2ADEB0-5850-479D-9BE1-E3BE997A84C6}" destId="{62A5966E-9F9B-4141-B2A7-E30832B9891F}" srcOrd="6" destOrd="0" presId="urn:microsoft.com/office/officeart/2018/2/layout/IconCircleList"/>
    <dgm:cxn modelId="{70048771-2226-4598-87FB-8FFFFF321E3C}" type="presParOf" srcId="{62A5966E-9F9B-4141-B2A7-E30832B9891F}" destId="{5CE436AB-DC68-4CDE-BDC9-47426470329B}" srcOrd="0" destOrd="0" presId="urn:microsoft.com/office/officeart/2018/2/layout/IconCircleList"/>
    <dgm:cxn modelId="{9A986D9A-AEE0-4507-A16F-B0401CD6ACDA}" type="presParOf" srcId="{62A5966E-9F9B-4141-B2A7-E30832B9891F}" destId="{CCCB77EC-29DF-44A5-9028-E655BA9B91F9}" srcOrd="1" destOrd="0" presId="urn:microsoft.com/office/officeart/2018/2/layout/IconCircleList"/>
    <dgm:cxn modelId="{DBF44630-14C2-4F0A-9BC1-EF0A50664DEB}" type="presParOf" srcId="{62A5966E-9F9B-4141-B2A7-E30832B9891F}" destId="{52F85F77-1E47-40DE-9C86-DC6832A9067C}" srcOrd="2" destOrd="0" presId="urn:microsoft.com/office/officeart/2018/2/layout/IconCircleList"/>
    <dgm:cxn modelId="{CC52CE95-131F-4749-BB16-BE2E153731EC}" type="presParOf" srcId="{62A5966E-9F9B-4141-B2A7-E30832B9891F}" destId="{A56D406A-7939-4D4A-B003-7E337AB76B53}" srcOrd="3" destOrd="0" presId="urn:microsoft.com/office/officeart/2018/2/layout/IconCircleList"/>
    <dgm:cxn modelId="{3F5859D8-696B-4C0C-83FA-F9BA66D4A99D}" type="presParOf" srcId="{1F2ADEB0-5850-479D-9BE1-E3BE997A84C6}" destId="{5213C95B-1145-4A2C-84DB-D95A99952A9E}" srcOrd="7" destOrd="0" presId="urn:microsoft.com/office/officeart/2018/2/layout/IconCircleList"/>
    <dgm:cxn modelId="{84E8925B-66A0-4C34-8A17-9B048DB3C7B5}" type="presParOf" srcId="{1F2ADEB0-5850-479D-9BE1-E3BE997A84C6}" destId="{D04D0722-1AA7-481D-927C-C95E1C0EB47B}" srcOrd="8" destOrd="0" presId="urn:microsoft.com/office/officeart/2018/2/layout/IconCircleList"/>
    <dgm:cxn modelId="{A4B3CB1B-AC25-4E38-AAE1-406192727155}" type="presParOf" srcId="{D04D0722-1AA7-481D-927C-C95E1C0EB47B}" destId="{720D44D7-C5A0-4349-82AC-2F5FB494BAF8}" srcOrd="0" destOrd="0" presId="urn:microsoft.com/office/officeart/2018/2/layout/IconCircleList"/>
    <dgm:cxn modelId="{228D60BD-C876-4A8D-8C87-C209CFE54D5C}" type="presParOf" srcId="{D04D0722-1AA7-481D-927C-C95E1C0EB47B}" destId="{292C11A7-7F6E-47CD-8003-3D72D9E8162B}" srcOrd="1" destOrd="0" presId="urn:microsoft.com/office/officeart/2018/2/layout/IconCircleList"/>
    <dgm:cxn modelId="{676ACAB3-BE73-4ED2-B5BB-51FD902664AB}" type="presParOf" srcId="{D04D0722-1AA7-481D-927C-C95E1C0EB47B}" destId="{6BC790BA-6295-4116-8809-C9B60842F599}" srcOrd="2" destOrd="0" presId="urn:microsoft.com/office/officeart/2018/2/layout/IconCircleList"/>
    <dgm:cxn modelId="{A872586D-59D9-405A-B486-7E0FF81B3DF4}" type="presParOf" srcId="{D04D0722-1AA7-481D-927C-C95E1C0EB47B}" destId="{E5A57311-768B-485E-B606-0FE71CD15CD6}" srcOrd="3" destOrd="0" presId="urn:microsoft.com/office/officeart/2018/2/layout/IconCircleList"/>
    <dgm:cxn modelId="{2C35B192-AABC-469D-AFFB-DBC6F1BB602C}" type="presParOf" srcId="{1F2ADEB0-5850-479D-9BE1-E3BE997A84C6}" destId="{5C0B6FF1-1116-4FCB-B858-94BDF88389C2}" srcOrd="9" destOrd="0" presId="urn:microsoft.com/office/officeart/2018/2/layout/IconCircleList"/>
    <dgm:cxn modelId="{139B43C5-CF6E-42B4-A9AC-41949AC95FF1}" type="presParOf" srcId="{1F2ADEB0-5850-479D-9BE1-E3BE997A84C6}" destId="{78308A2E-B77D-47CB-9880-2D25A6FA9F6B}" srcOrd="10" destOrd="0" presId="urn:microsoft.com/office/officeart/2018/2/layout/IconCircleList"/>
    <dgm:cxn modelId="{8DE63BC2-845F-4D45-96C1-DA3C66CD7D35}" type="presParOf" srcId="{78308A2E-B77D-47CB-9880-2D25A6FA9F6B}" destId="{E6E4BC67-C840-4185-8A00-FF9693A9571E}" srcOrd="0" destOrd="0" presId="urn:microsoft.com/office/officeart/2018/2/layout/IconCircleList"/>
    <dgm:cxn modelId="{5133E1A6-D4A4-4B76-A231-864BD29F2667}" type="presParOf" srcId="{78308A2E-B77D-47CB-9880-2D25A6FA9F6B}" destId="{454E661C-DC44-4C4C-ACCD-E857FF4BCA45}" srcOrd="1" destOrd="0" presId="urn:microsoft.com/office/officeart/2018/2/layout/IconCircleList"/>
    <dgm:cxn modelId="{963B72D7-816A-473A-A277-BEAC4DD5B73C}" type="presParOf" srcId="{78308A2E-B77D-47CB-9880-2D25A6FA9F6B}" destId="{3B5288AB-2364-44CC-B066-100D807A93AE}" srcOrd="2" destOrd="0" presId="urn:microsoft.com/office/officeart/2018/2/layout/IconCircleList"/>
    <dgm:cxn modelId="{42934DDC-00B7-42B4-8F15-F9FDFF3DDD3A}" type="presParOf" srcId="{78308A2E-B77D-47CB-9880-2D25A6FA9F6B}" destId="{BAD8243D-CE89-41F9-9FBC-261872BB2C3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92DE0-9EA1-4A72-91C1-755E7F7007C3}">
      <dsp:nvSpPr>
        <dsp:cNvPr id="0" name=""/>
        <dsp:cNvSpPr/>
      </dsp:nvSpPr>
      <dsp:spPr>
        <a:xfrm>
          <a:off x="1576558" y="23385"/>
          <a:ext cx="869409" cy="86940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75670-2632-4B13-896A-CA7EDD92FD56}">
      <dsp:nvSpPr>
        <dsp:cNvPr id="0" name=""/>
        <dsp:cNvSpPr/>
      </dsp:nvSpPr>
      <dsp:spPr>
        <a:xfrm>
          <a:off x="1759134" y="205961"/>
          <a:ext cx="504257" cy="50425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C93B61-A3F2-46BC-9A20-47AE9CEB08FA}">
      <dsp:nvSpPr>
        <dsp:cNvPr id="0" name=""/>
        <dsp:cNvSpPr/>
      </dsp:nvSpPr>
      <dsp:spPr>
        <a:xfrm>
          <a:off x="2632270" y="23385"/>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Energy Efficiency and the User Experience</a:t>
          </a:r>
        </a:p>
      </dsp:txBody>
      <dsp:txXfrm>
        <a:off x="2632270" y="23385"/>
        <a:ext cx="2049321" cy="869409"/>
      </dsp:txXfrm>
    </dsp:sp>
    <dsp:sp modelId="{A5CFC196-C3D5-470C-AB23-D0D63DB83AED}">
      <dsp:nvSpPr>
        <dsp:cNvPr id="0" name=""/>
        <dsp:cNvSpPr/>
      </dsp:nvSpPr>
      <dsp:spPr>
        <a:xfrm>
          <a:off x="5038670" y="23385"/>
          <a:ext cx="869409" cy="86940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ADC70-772D-470E-813C-E63FBFC6EB07}">
      <dsp:nvSpPr>
        <dsp:cNvPr id="0" name=""/>
        <dsp:cNvSpPr/>
      </dsp:nvSpPr>
      <dsp:spPr>
        <a:xfrm>
          <a:off x="5221246" y="205961"/>
          <a:ext cx="504257" cy="50425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939F62-CFD6-4514-896C-93F38D0286AC}">
      <dsp:nvSpPr>
        <dsp:cNvPr id="0" name=""/>
        <dsp:cNvSpPr/>
      </dsp:nvSpPr>
      <dsp:spPr>
        <a:xfrm>
          <a:off x="6094381" y="23385"/>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IOS ENERGY SAVING TECHNOLOGIES</a:t>
          </a:r>
        </a:p>
      </dsp:txBody>
      <dsp:txXfrm>
        <a:off x="6094381" y="23385"/>
        <a:ext cx="2049321" cy="869409"/>
      </dsp:txXfrm>
    </dsp:sp>
    <dsp:sp modelId="{2FAEAAB1-71D2-4BEF-A25D-69E44411D3FA}">
      <dsp:nvSpPr>
        <dsp:cNvPr id="0" name=""/>
        <dsp:cNvSpPr/>
      </dsp:nvSpPr>
      <dsp:spPr>
        <a:xfrm>
          <a:off x="1576558" y="1576657"/>
          <a:ext cx="869409" cy="86940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7C46DC-2E0C-4A92-AEE3-0EC5804FFC03}">
      <dsp:nvSpPr>
        <dsp:cNvPr id="0" name=""/>
        <dsp:cNvSpPr/>
      </dsp:nvSpPr>
      <dsp:spPr>
        <a:xfrm>
          <a:off x="1759134" y="1759233"/>
          <a:ext cx="504257" cy="50425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002ECC-1FCC-4C18-A961-78BBCB1C5DE9}">
      <dsp:nvSpPr>
        <dsp:cNvPr id="0" name=""/>
        <dsp:cNvSpPr/>
      </dsp:nvSpPr>
      <dsp:spPr>
        <a:xfrm>
          <a:off x="2632270" y="1576657"/>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POWER CONSUMERS</a:t>
          </a:r>
        </a:p>
      </dsp:txBody>
      <dsp:txXfrm>
        <a:off x="2632270" y="1576657"/>
        <a:ext cx="2049321" cy="869409"/>
      </dsp:txXfrm>
    </dsp:sp>
    <dsp:sp modelId="{5CE436AB-DC68-4CDE-BDC9-47426470329B}">
      <dsp:nvSpPr>
        <dsp:cNvPr id="0" name=""/>
        <dsp:cNvSpPr/>
      </dsp:nvSpPr>
      <dsp:spPr>
        <a:xfrm>
          <a:off x="5038670" y="1576657"/>
          <a:ext cx="869409" cy="86940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B77EC-29DF-44A5-9028-E655BA9B91F9}">
      <dsp:nvSpPr>
        <dsp:cNvPr id="0" name=""/>
        <dsp:cNvSpPr/>
      </dsp:nvSpPr>
      <dsp:spPr>
        <a:xfrm>
          <a:off x="5221246" y="1759233"/>
          <a:ext cx="504257" cy="50425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6D406A-7939-4D4A-B003-7E337AB76B53}">
      <dsp:nvSpPr>
        <dsp:cNvPr id="0" name=""/>
        <dsp:cNvSpPr/>
      </dsp:nvSpPr>
      <dsp:spPr>
        <a:xfrm>
          <a:off x="6094381" y="1576657"/>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b="0" i="0" kern="1200"/>
            <a:t>Fixed VS. DYNAMIC POWER COST</a:t>
          </a:r>
          <a:endParaRPr lang="en-US" sz="2000" kern="1200"/>
        </a:p>
      </dsp:txBody>
      <dsp:txXfrm>
        <a:off x="6094381" y="1576657"/>
        <a:ext cx="2049321" cy="869409"/>
      </dsp:txXfrm>
    </dsp:sp>
    <dsp:sp modelId="{720D44D7-C5A0-4349-82AC-2F5FB494BAF8}">
      <dsp:nvSpPr>
        <dsp:cNvPr id="0" name=""/>
        <dsp:cNvSpPr/>
      </dsp:nvSpPr>
      <dsp:spPr>
        <a:xfrm>
          <a:off x="1576558" y="3129930"/>
          <a:ext cx="869409" cy="86940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C11A7-7F6E-47CD-8003-3D72D9E8162B}">
      <dsp:nvSpPr>
        <dsp:cNvPr id="0" name=""/>
        <dsp:cNvSpPr/>
      </dsp:nvSpPr>
      <dsp:spPr>
        <a:xfrm>
          <a:off x="1759134" y="3312506"/>
          <a:ext cx="504257" cy="50425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A57311-768B-485E-B606-0FE71CD15CD6}">
      <dsp:nvSpPr>
        <dsp:cNvPr id="0" name=""/>
        <dsp:cNvSpPr/>
      </dsp:nvSpPr>
      <dsp:spPr>
        <a:xfrm>
          <a:off x="2632270" y="3129930"/>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a:t>GUIDELINES FOR POWER MANAGEMENT</a:t>
          </a:r>
        </a:p>
      </dsp:txBody>
      <dsp:txXfrm>
        <a:off x="2632270" y="3129930"/>
        <a:ext cx="2049321" cy="869409"/>
      </dsp:txXfrm>
    </dsp:sp>
    <dsp:sp modelId="{E6E4BC67-C840-4185-8A00-FF9693A9571E}">
      <dsp:nvSpPr>
        <dsp:cNvPr id="0" name=""/>
        <dsp:cNvSpPr/>
      </dsp:nvSpPr>
      <dsp:spPr>
        <a:xfrm>
          <a:off x="5038670" y="3129930"/>
          <a:ext cx="869409" cy="86940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E661C-DC44-4C4C-ACCD-E857FF4BCA45}">
      <dsp:nvSpPr>
        <dsp:cNvPr id="0" name=""/>
        <dsp:cNvSpPr/>
      </dsp:nvSpPr>
      <dsp:spPr>
        <a:xfrm>
          <a:off x="5221246" y="3312506"/>
          <a:ext cx="504257" cy="504257"/>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D8243D-CE89-41F9-9FBC-261872BB2C35}">
      <dsp:nvSpPr>
        <dsp:cNvPr id="0" name=""/>
        <dsp:cNvSpPr/>
      </dsp:nvSpPr>
      <dsp:spPr>
        <a:xfrm>
          <a:off x="6094381" y="3129930"/>
          <a:ext cx="2049321" cy="8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a:t>TIPS FOR DEVELOPERS</a:t>
          </a:r>
        </a:p>
      </dsp:txBody>
      <dsp:txXfrm>
        <a:off x="6094381" y="3129930"/>
        <a:ext cx="2049321" cy="8694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DC42D5-B880-49C8-B00D-4C7DCB4608BF}"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61A7A-9684-499C-BFCF-D5310903041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36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C42D5-B880-49C8-B00D-4C7DCB4608BF}"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61A7A-9684-499C-BFCF-D5310903041E}" type="slidenum">
              <a:rPr lang="en-US" smtClean="0"/>
              <a:t>‹#›</a:t>
            </a:fld>
            <a:endParaRPr lang="en-US"/>
          </a:p>
        </p:txBody>
      </p:sp>
    </p:spTree>
    <p:extLst>
      <p:ext uri="{BB962C8B-B14F-4D97-AF65-F5344CB8AC3E}">
        <p14:creationId xmlns:p14="http://schemas.microsoft.com/office/powerpoint/2010/main" val="256959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C42D5-B880-49C8-B00D-4C7DCB4608BF}"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61A7A-9684-499C-BFCF-D5310903041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085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C42D5-B880-49C8-B00D-4C7DCB4608BF}"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61A7A-9684-499C-BFCF-D5310903041E}" type="slidenum">
              <a:rPr lang="en-US" smtClean="0"/>
              <a:t>‹#›</a:t>
            </a:fld>
            <a:endParaRPr lang="en-US"/>
          </a:p>
        </p:txBody>
      </p:sp>
    </p:spTree>
    <p:extLst>
      <p:ext uri="{BB962C8B-B14F-4D97-AF65-F5344CB8AC3E}">
        <p14:creationId xmlns:p14="http://schemas.microsoft.com/office/powerpoint/2010/main" val="163055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C42D5-B880-49C8-B00D-4C7DCB4608BF}"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61A7A-9684-499C-BFCF-D5310903041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DC42D5-B880-49C8-B00D-4C7DCB4608BF}"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61A7A-9684-499C-BFCF-D5310903041E}" type="slidenum">
              <a:rPr lang="en-US" smtClean="0"/>
              <a:t>‹#›</a:t>
            </a:fld>
            <a:endParaRPr lang="en-US"/>
          </a:p>
        </p:txBody>
      </p:sp>
    </p:spTree>
    <p:extLst>
      <p:ext uri="{BB962C8B-B14F-4D97-AF65-F5344CB8AC3E}">
        <p14:creationId xmlns:p14="http://schemas.microsoft.com/office/powerpoint/2010/main" val="86186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DC42D5-B880-49C8-B00D-4C7DCB4608BF}"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61A7A-9684-499C-BFCF-D5310903041E}" type="slidenum">
              <a:rPr lang="en-US" smtClean="0"/>
              <a:t>‹#›</a:t>
            </a:fld>
            <a:endParaRPr lang="en-US"/>
          </a:p>
        </p:txBody>
      </p:sp>
    </p:spTree>
    <p:extLst>
      <p:ext uri="{BB962C8B-B14F-4D97-AF65-F5344CB8AC3E}">
        <p14:creationId xmlns:p14="http://schemas.microsoft.com/office/powerpoint/2010/main" val="12929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DC42D5-B880-49C8-B00D-4C7DCB4608BF}"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61A7A-9684-499C-BFCF-D5310903041E}" type="slidenum">
              <a:rPr lang="en-US" smtClean="0"/>
              <a:t>‹#›</a:t>
            </a:fld>
            <a:endParaRPr lang="en-US"/>
          </a:p>
        </p:txBody>
      </p:sp>
    </p:spTree>
    <p:extLst>
      <p:ext uri="{BB962C8B-B14F-4D97-AF65-F5344CB8AC3E}">
        <p14:creationId xmlns:p14="http://schemas.microsoft.com/office/powerpoint/2010/main" val="17663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C42D5-B880-49C8-B00D-4C7DCB4608BF}"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61A7A-9684-499C-BFCF-D5310903041E}" type="slidenum">
              <a:rPr lang="en-US" smtClean="0"/>
              <a:t>‹#›</a:t>
            </a:fld>
            <a:endParaRPr lang="en-US"/>
          </a:p>
        </p:txBody>
      </p:sp>
    </p:spTree>
    <p:extLst>
      <p:ext uri="{BB962C8B-B14F-4D97-AF65-F5344CB8AC3E}">
        <p14:creationId xmlns:p14="http://schemas.microsoft.com/office/powerpoint/2010/main" val="213007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DC42D5-B880-49C8-B00D-4C7DCB4608BF}"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61A7A-9684-499C-BFCF-D5310903041E}" type="slidenum">
              <a:rPr lang="en-US" smtClean="0"/>
              <a:t>‹#›</a:t>
            </a:fld>
            <a:endParaRPr lang="en-US"/>
          </a:p>
        </p:txBody>
      </p:sp>
    </p:spTree>
    <p:extLst>
      <p:ext uri="{BB962C8B-B14F-4D97-AF65-F5344CB8AC3E}">
        <p14:creationId xmlns:p14="http://schemas.microsoft.com/office/powerpoint/2010/main" val="157426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C42D5-B880-49C8-B00D-4C7DCB4608BF}"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61A7A-9684-499C-BFCF-D5310903041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1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DC42D5-B880-49C8-B00D-4C7DCB4608BF}" type="datetimeFigureOut">
              <a:rPr lang="en-US" smtClean="0"/>
              <a:t>11/7/2018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C61A7A-9684-499C-BFCF-D5310903041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554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ABC736F-FD1E-4980-876D-E5C3877393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D98EE46-797C-45B8-8337-491B94E058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6B06D2B-0E0C-4A1F-B722-F309A9E00C34}"/>
              </a:ext>
            </a:extLst>
          </p:cNvPr>
          <p:cNvSpPr>
            <a:spLocks noGrp="1"/>
          </p:cNvSpPr>
          <p:nvPr>
            <p:ph type="ctrTitle"/>
          </p:nvPr>
        </p:nvSpPr>
        <p:spPr>
          <a:xfrm>
            <a:off x="634501" y="640080"/>
            <a:ext cx="4019429" cy="3339348"/>
          </a:xfrm>
        </p:spPr>
        <p:txBody>
          <a:bodyPr anchor="b">
            <a:normAutofit/>
          </a:bodyPr>
          <a:lstStyle/>
          <a:p>
            <a:r>
              <a:rPr lang="en-US" sz="4400">
                <a:solidFill>
                  <a:srgbClr val="FFFFFF"/>
                </a:solidFill>
              </a:rPr>
              <a:t>POWER MANAGEMENT IN IOS</a:t>
            </a:r>
          </a:p>
        </p:txBody>
      </p:sp>
      <p:sp>
        <p:nvSpPr>
          <p:cNvPr id="3" name="Subtitle 2">
            <a:extLst>
              <a:ext uri="{FF2B5EF4-FFF2-40B4-BE49-F238E27FC236}">
                <a16:creationId xmlns:a16="http://schemas.microsoft.com/office/drawing/2014/main" xmlns="" id="{4EDB0F20-7714-4937-9579-AD3AB608CD1B}"/>
              </a:ext>
            </a:extLst>
          </p:cNvPr>
          <p:cNvSpPr>
            <a:spLocks noGrp="1"/>
          </p:cNvSpPr>
          <p:nvPr>
            <p:ph type="subTitle" idx="1"/>
          </p:nvPr>
        </p:nvSpPr>
        <p:spPr>
          <a:xfrm>
            <a:off x="638921" y="4315017"/>
            <a:ext cx="4015009" cy="1893939"/>
          </a:xfrm>
        </p:spPr>
        <p:txBody>
          <a:bodyPr anchor="t">
            <a:normAutofit/>
          </a:bodyPr>
          <a:lstStyle/>
          <a:p>
            <a:pPr algn="r"/>
            <a:r>
              <a:rPr lang="en-US" sz="1600">
                <a:solidFill>
                  <a:srgbClr val="FFFFFF"/>
                </a:solidFill>
              </a:rPr>
              <a:t>ABDALLAH MAHMOUD</a:t>
            </a:r>
          </a:p>
          <a:p>
            <a:pPr algn="r"/>
            <a:r>
              <a:rPr lang="en-US" sz="1600">
                <a:solidFill>
                  <a:srgbClr val="FFFFFF"/>
                </a:solidFill>
              </a:rPr>
              <a:t>MOUHAB MAHMOUD</a:t>
            </a:r>
          </a:p>
          <a:p>
            <a:pPr algn="r"/>
            <a:r>
              <a:rPr lang="en-US" sz="1600">
                <a:solidFill>
                  <a:srgbClr val="FFFFFF"/>
                </a:solidFill>
              </a:rPr>
              <a:t>OMAR OSAMA</a:t>
            </a:r>
          </a:p>
        </p:txBody>
      </p:sp>
      <p:cxnSp>
        <p:nvCxnSpPr>
          <p:cNvPr id="12" name="Straight Connector 11">
            <a:extLst>
              <a:ext uri="{FF2B5EF4-FFF2-40B4-BE49-F238E27FC236}">
                <a16:creationId xmlns:a16="http://schemas.microsoft.com/office/drawing/2014/main" xmlns="" id="{4E4CA735-62CB-4665-AA7D-4A259E3F7C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39130" y="4156010"/>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3">
            <a:extLst>
              <a:ext uri="{FF2B5EF4-FFF2-40B4-BE49-F238E27FC236}">
                <a16:creationId xmlns:a16="http://schemas.microsoft.com/office/drawing/2014/main" xmlns="" id="{3915B512-930A-40F0-82A6-4895B71A95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97396" y="0"/>
            <a:ext cx="6909991"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219956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D351D-FFAF-492C-942E-EFB298359ACA}"/>
              </a:ext>
            </a:extLst>
          </p:cNvPr>
          <p:cNvSpPr>
            <a:spLocks noGrp="1"/>
          </p:cNvSpPr>
          <p:nvPr>
            <p:ph type="title"/>
          </p:nvPr>
        </p:nvSpPr>
        <p:spPr>
          <a:xfrm>
            <a:off x="1024128" y="585216"/>
            <a:ext cx="4255443" cy="1499616"/>
          </a:xfrm>
        </p:spPr>
        <p:txBody>
          <a:bodyPr>
            <a:normAutofit/>
          </a:bodyPr>
          <a:lstStyle/>
          <a:p>
            <a:r>
              <a:rPr lang="en-US" sz="4000"/>
              <a:t>POWER CONSUMERS </a:t>
            </a:r>
          </a:p>
        </p:txBody>
      </p:sp>
      <p:sp>
        <p:nvSpPr>
          <p:cNvPr id="3" name="Content Placeholder 2">
            <a:extLst>
              <a:ext uri="{FF2B5EF4-FFF2-40B4-BE49-F238E27FC236}">
                <a16:creationId xmlns:a16="http://schemas.microsoft.com/office/drawing/2014/main" xmlns="" id="{37499DC2-FA3C-4FC3-8628-B1058AE66E90}"/>
              </a:ext>
            </a:extLst>
          </p:cNvPr>
          <p:cNvSpPr>
            <a:spLocks noGrp="1"/>
          </p:cNvSpPr>
          <p:nvPr>
            <p:ph idx="1"/>
          </p:nvPr>
        </p:nvSpPr>
        <p:spPr>
          <a:xfrm>
            <a:off x="1024128" y="2286000"/>
            <a:ext cx="4255443" cy="4023360"/>
          </a:xfrm>
        </p:spPr>
        <p:txBody>
          <a:bodyPr>
            <a:normAutofit/>
          </a:bodyPr>
          <a:lstStyle/>
          <a:p>
            <a:r>
              <a:rPr lang="en-US" sz="1600" dirty="0"/>
              <a:t>There’s no single solution for conserving energy on a device. Numerous technologies and operations influence how energy is used:</a:t>
            </a:r>
          </a:p>
        </p:txBody>
      </p:sp>
      <p:pic>
        <p:nvPicPr>
          <p:cNvPr id="9" name="Picture 8">
            <a:extLst>
              <a:ext uri="{FF2B5EF4-FFF2-40B4-BE49-F238E27FC236}">
                <a16:creationId xmlns:a16="http://schemas.microsoft.com/office/drawing/2014/main" xmlns="" id="{FC240BB7-5CE2-4B5F-A655-07A1B0A05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875" y="431526"/>
            <a:ext cx="5455401" cy="5994947"/>
          </a:xfrm>
          <a:prstGeom prst="rect">
            <a:avLst/>
          </a:prstGeom>
        </p:spPr>
      </p:pic>
    </p:spTree>
    <p:extLst>
      <p:ext uri="{BB962C8B-B14F-4D97-AF65-F5344CB8AC3E}">
        <p14:creationId xmlns:p14="http://schemas.microsoft.com/office/powerpoint/2010/main" val="3954269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D351D-FFAF-492C-942E-EFB298359ACA}"/>
              </a:ext>
            </a:extLst>
          </p:cNvPr>
          <p:cNvSpPr>
            <a:spLocks noGrp="1"/>
          </p:cNvSpPr>
          <p:nvPr>
            <p:ph type="title"/>
          </p:nvPr>
        </p:nvSpPr>
        <p:spPr>
          <a:xfrm>
            <a:off x="1024128" y="585216"/>
            <a:ext cx="4255443" cy="1499616"/>
          </a:xfrm>
        </p:spPr>
        <p:txBody>
          <a:bodyPr>
            <a:normAutofit/>
          </a:bodyPr>
          <a:lstStyle/>
          <a:p>
            <a:r>
              <a:rPr lang="en-US" sz="4000"/>
              <a:t>POWER CONSUMERS </a:t>
            </a:r>
          </a:p>
        </p:txBody>
      </p:sp>
      <p:sp>
        <p:nvSpPr>
          <p:cNvPr id="3" name="Content Placeholder 2">
            <a:extLst>
              <a:ext uri="{FF2B5EF4-FFF2-40B4-BE49-F238E27FC236}">
                <a16:creationId xmlns:a16="http://schemas.microsoft.com/office/drawing/2014/main" xmlns="" id="{37499DC2-FA3C-4FC3-8628-B1058AE66E90}"/>
              </a:ext>
            </a:extLst>
          </p:cNvPr>
          <p:cNvSpPr>
            <a:spLocks noGrp="1"/>
          </p:cNvSpPr>
          <p:nvPr>
            <p:ph idx="1"/>
          </p:nvPr>
        </p:nvSpPr>
        <p:spPr>
          <a:xfrm>
            <a:off x="1024128" y="2286000"/>
            <a:ext cx="4255443" cy="4023360"/>
          </a:xfrm>
        </p:spPr>
        <p:txBody>
          <a:bodyPr>
            <a:normAutofit/>
          </a:bodyPr>
          <a:lstStyle/>
          <a:p>
            <a:r>
              <a:rPr lang="en-US" sz="1600"/>
              <a:t>There’s no single solution for conserving energy on a device. Numerous technologies and operations influence how energy is used:</a:t>
            </a:r>
          </a:p>
        </p:txBody>
      </p:sp>
      <p:pic>
        <p:nvPicPr>
          <p:cNvPr id="5" name="Picture 4">
            <a:extLst>
              <a:ext uri="{FF2B5EF4-FFF2-40B4-BE49-F238E27FC236}">
                <a16:creationId xmlns:a16="http://schemas.microsoft.com/office/drawing/2014/main" xmlns="" id="{93B0F587-EB3F-4D4E-A4AD-49EC22319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571" y="836443"/>
            <a:ext cx="6362104" cy="5185113"/>
          </a:xfrm>
          <a:prstGeom prst="rect">
            <a:avLst/>
          </a:prstGeom>
        </p:spPr>
      </p:pic>
    </p:spTree>
    <p:extLst>
      <p:ext uri="{BB962C8B-B14F-4D97-AF65-F5344CB8AC3E}">
        <p14:creationId xmlns:p14="http://schemas.microsoft.com/office/powerpoint/2010/main" val="1755679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D45B10-9181-48E0-924F-74094ED2270B}"/>
              </a:ext>
            </a:extLst>
          </p:cNvPr>
          <p:cNvSpPr>
            <a:spLocks noGrp="1"/>
          </p:cNvSpPr>
          <p:nvPr>
            <p:ph type="title"/>
          </p:nvPr>
        </p:nvSpPr>
        <p:spPr/>
        <p:txBody>
          <a:bodyPr>
            <a:normAutofit/>
          </a:bodyPr>
          <a:lstStyle/>
          <a:p>
            <a:pPr fontAlgn="base"/>
            <a:r>
              <a:rPr lang="en-US" dirty="0"/>
              <a:t>Fixed Cost and Dynamic Cost</a:t>
            </a:r>
          </a:p>
        </p:txBody>
      </p:sp>
      <p:sp>
        <p:nvSpPr>
          <p:cNvPr id="3" name="Content Placeholder 2">
            <a:extLst>
              <a:ext uri="{FF2B5EF4-FFF2-40B4-BE49-F238E27FC236}">
                <a16:creationId xmlns:a16="http://schemas.microsoft.com/office/drawing/2014/main" xmlns="" id="{36143087-D4E9-4605-8C7D-6EC7905363DB}"/>
              </a:ext>
            </a:extLst>
          </p:cNvPr>
          <p:cNvSpPr>
            <a:spLocks noGrp="1"/>
          </p:cNvSpPr>
          <p:nvPr>
            <p:ph idx="1"/>
          </p:nvPr>
        </p:nvSpPr>
        <p:spPr/>
        <p:txBody>
          <a:bodyPr>
            <a:normAutofit/>
          </a:bodyPr>
          <a:lstStyle/>
          <a:p>
            <a:r>
              <a:rPr lang="en-US" sz="2800" dirty="0"/>
              <a:t>Tasks your app performs have a </a:t>
            </a:r>
            <a:r>
              <a:rPr lang="en-US" sz="2800" i="1" dirty="0"/>
              <a:t>dynamic cost</a:t>
            </a:r>
            <a:r>
              <a:rPr lang="en-US" sz="2800" dirty="0"/>
              <a:t>—how much energy your app uses by doing actual work. They also have a </a:t>
            </a:r>
            <a:r>
              <a:rPr lang="en-US" sz="2800" i="1" dirty="0"/>
              <a:t>fixed cost</a:t>
            </a:r>
            <a:r>
              <a:rPr lang="en-US" sz="2800" dirty="0"/>
              <a:t>—how much energy is used by bringing the system and various resources up in order for your app to do work, and back down after that work is complete. When lots of </a:t>
            </a:r>
            <a:r>
              <a:rPr lang="en-US" sz="2800" dirty="0" smtClean="0"/>
              <a:t>sporadic </a:t>
            </a:r>
            <a:r>
              <a:rPr lang="ar-EG" sz="2800" dirty="0" smtClean="0"/>
              <a:t>متقطع</a:t>
            </a:r>
            <a:r>
              <a:rPr lang="en-US" sz="2800" dirty="0" smtClean="0"/>
              <a:t> </a:t>
            </a:r>
            <a:r>
              <a:rPr lang="en-US" sz="2800" dirty="0"/>
              <a:t>work is occurring, there are dynamic costs and a significant fixed cost too, as resources may never get the chance to reach true idle between the sporadic tasks. This situation results in a lot of energy being used for a relatively small amount of actual work.</a:t>
            </a:r>
          </a:p>
        </p:txBody>
      </p:sp>
    </p:spTree>
    <p:extLst>
      <p:ext uri="{BB962C8B-B14F-4D97-AF65-F5344CB8AC3E}">
        <p14:creationId xmlns:p14="http://schemas.microsoft.com/office/powerpoint/2010/main" val="2923048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493BD87-1E4F-4FCE-902E-1F94A9A82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270" y="724617"/>
            <a:ext cx="9365460" cy="6057184"/>
          </a:xfrm>
        </p:spPr>
      </p:pic>
    </p:spTree>
    <p:extLst>
      <p:ext uri="{BB962C8B-B14F-4D97-AF65-F5344CB8AC3E}">
        <p14:creationId xmlns:p14="http://schemas.microsoft.com/office/powerpoint/2010/main" val="582070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A356347-28C7-48EF-A53E-635538785CC2}"/>
              </a:ext>
            </a:extLst>
          </p:cNvPr>
          <p:cNvSpPr>
            <a:spLocks noGrp="1"/>
          </p:cNvSpPr>
          <p:nvPr>
            <p:ph type="title"/>
          </p:nvPr>
        </p:nvSpPr>
        <p:spPr>
          <a:xfrm>
            <a:off x="964788" y="804333"/>
            <a:ext cx="3391900" cy="5249334"/>
          </a:xfrm>
        </p:spPr>
        <p:txBody>
          <a:bodyPr>
            <a:normAutofit/>
          </a:bodyPr>
          <a:lstStyle/>
          <a:p>
            <a:pPr lvl="0" algn="r"/>
            <a:r>
              <a:rPr lang="en-US"/>
              <a:t>GUIDELINES FOR POWER MANAGEMENT</a:t>
            </a:r>
          </a:p>
        </p:txBody>
      </p:sp>
      <p:cxnSp>
        <p:nvCxnSpPr>
          <p:cNvPr id="31" name="Straight Connector 30">
            <a:extLst>
              <a:ext uri="{FF2B5EF4-FFF2-40B4-BE49-F238E27FC236}">
                <a16:creationId xmlns:a16="http://schemas.microsoft.com/office/drawing/2014/main" xmlns=""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xmlns="" id="{1F52F359-41E0-4BE7-8DB7-05EA242E269D}"/>
              </a:ext>
            </a:extLst>
          </p:cNvPr>
          <p:cNvSpPr>
            <a:spLocks noGrp="1"/>
          </p:cNvSpPr>
          <p:nvPr>
            <p:ph idx="1"/>
          </p:nvPr>
        </p:nvSpPr>
        <p:spPr>
          <a:xfrm>
            <a:off x="5142205" y="1071033"/>
            <a:ext cx="6257721" cy="5249334"/>
          </a:xfrm>
        </p:spPr>
        <p:txBody>
          <a:bodyPr anchor="ctr">
            <a:normAutofit/>
          </a:bodyPr>
          <a:lstStyle/>
          <a:p>
            <a:r>
              <a:rPr lang="en-US" dirty="0"/>
              <a:t>Work Less in the Background</a:t>
            </a:r>
          </a:p>
          <a:p>
            <a:r>
              <a:rPr lang="en-US" dirty="0"/>
              <a:t>Minimize I/O</a:t>
            </a:r>
          </a:p>
          <a:p>
            <a:r>
              <a:rPr lang="en-US" dirty="0"/>
              <a:t>React to Low Power Mode on iPhones</a:t>
            </a:r>
          </a:p>
          <a:p>
            <a:r>
              <a:rPr lang="en-US" dirty="0"/>
              <a:t>Minimize and Defer Networking</a:t>
            </a:r>
          </a:p>
          <a:p>
            <a:r>
              <a:rPr lang="en-US" dirty="0"/>
              <a:t>Use Graphics, Animations, and Video Efficiently</a:t>
            </a:r>
          </a:p>
          <a:p>
            <a:r>
              <a:rPr lang="en-US" dirty="0"/>
              <a:t>Reduce Location Accuracy and Duration</a:t>
            </a:r>
          </a:p>
          <a:p>
            <a:endParaRPr lang="en-US" dirty="0"/>
          </a:p>
        </p:txBody>
      </p:sp>
    </p:spTree>
    <p:extLst>
      <p:ext uri="{BB962C8B-B14F-4D97-AF65-F5344CB8AC3E}">
        <p14:creationId xmlns:p14="http://schemas.microsoft.com/office/powerpoint/2010/main" val="1448989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C37CA1-0494-4E84-ACCC-C3C7815FBB70}"/>
              </a:ext>
            </a:extLst>
          </p:cNvPr>
          <p:cNvSpPr>
            <a:spLocks noGrp="1"/>
          </p:cNvSpPr>
          <p:nvPr>
            <p:ph type="title"/>
          </p:nvPr>
        </p:nvSpPr>
        <p:spPr>
          <a:xfrm>
            <a:off x="1024128" y="585216"/>
            <a:ext cx="9720072" cy="1499616"/>
          </a:xfrm>
        </p:spPr>
        <p:txBody>
          <a:bodyPr>
            <a:normAutofit/>
          </a:bodyPr>
          <a:lstStyle/>
          <a:p>
            <a:pPr fontAlgn="base"/>
            <a:r>
              <a:rPr lang="en-US"/>
              <a:t>Work Less in the Background</a:t>
            </a:r>
            <a:endParaRPr lang="en-US" dirty="0"/>
          </a:p>
        </p:txBody>
      </p:sp>
      <p:sp>
        <p:nvSpPr>
          <p:cNvPr id="3" name="Content Placeholder 2">
            <a:extLst>
              <a:ext uri="{FF2B5EF4-FFF2-40B4-BE49-F238E27FC236}">
                <a16:creationId xmlns:a16="http://schemas.microsoft.com/office/drawing/2014/main" xmlns="" id="{68530BDA-5B83-4B37-B0DE-6E1BE270F713}"/>
              </a:ext>
            </a:extLst>
          </p:cNvPr>
          <p:cNvSpPr>
            <a:spLocks noGrp="1"/>
          </p:cNvSpPr>
          <p:nvPr>
            <p:ph idx="1"/>
          </p:nvPr>
        </p:nvSpPr>
        <p:spPr/>
        <p:txBody>
          <a:bodyPr>
            <a:normAutofit/>
          </a:bodyPr>
          <a:lstStyle/>
          <a:p>
            <a:r>
              <a:rPr lang="en-US" sz="2300" dirty="0"/>
              <a:t>When the user isn’t actively using your app, the system places it into a background state. The system may eventually suspend your app if it’s not performing important work, such as finishing a task the user initiated or running in a specially declared background execution mode</a:t>
            </a:r>
          </a:p>
          <a:p>
            <a:r>
              <a:rPr lang="en-US" sz="2300" dirty="0"/>
              <a:t>Your app shouldn’t wait to be suspended by the system. It should begin winding down </a:t>
            </a:r>
            <a:r>
              <a:rPr lang="ar-EG" sz="2300" dirty="0" smtClean="0"/>
              <a:t>انهاء</a:t>
            </a:r>
            <a:r>
              <a:rPr lang="en-US" sz="2300" dirty="0" smtClean="0"/>
              <a:t>activity </a:t>
            </a:r>
            <a:r>
              <a:rPr lang="en-US" sz="2300" dirty="0"/>
              <a:t>immediately once notified that state has changed</a:t>
            </a:r>
            <a:r>
              <a:rPr lang="en-US" sz="2300" dirty="0" smtClean="0"/>
              <a:t>. </a:t>
            </a:r>
            <a:r>
              <a:rPr lang="en-US" sz="2300" dirty="0"/>
              <a:t>When your app completes any remaining tasks, it should notify the system that background activity is complete. Failing to do so causes the app to remain active and draw energy unnecessarily.</a:t>
            </a:r>
          </a:p>
        </p:txBody>
      </p:sp>
    </p:spTree>
    <p:extLst>
      <p:ext uri="{BB962C8B-B14F-4D97-AF65-F5344CB8AC3E}">
        <p14:creationId xmlns:p14="http://schemas.microsoft.com/office/powerpoint/2010/main" val="3305871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B795AC-1105-48B5-BE2A-B27674276407}"/>
              </a:ext>
            </a:extLst>
          </p:cNvPr>
          <p:cNvSpPr>
            <a:spLocks noGrp="1"/>
          </p:cNvSpPr>
          <p:nvPr>
            <p:ph type="title"/>
          </p:nvPr>
        </p:nvSpPr>
        <p:spPr/>
        <p:txBody>
          <a:bodyPr>
            <a:normAutofit/>
          </a:bodyPr>
          <a:lstStyle/>
          <a:p>
            <a:r>
              <a:rPr lang="en-US" dirty="0"/>
              <a:t>Minimize I/O</a:t>
            </a:r>
          </a:p>
        </p:txBody>
      </p:sp>
      <p:sp>
        <p:nvSpPr>
          <p:cNvPr id="3" name="Content Placeholder 2">
            <a:extLst>
              <a:ext uri="{FF2B5EF4-FFF2-40B4-BE49-F238E27FC236}">
                <a16:creationId xmlns:a16="http://schemas.microsoft.com/office/drawing/2014/main" xmlns="" id="{FC4F0A93-01FF-4C97-B460-0639F46D10E9}"/>
              </a:ext>
            </a:extLst>
          </p:cNvPr>
          <p:cNvSpPr>
            <a:spLocks noGrp="1"/>
          </p:cNvSpPr>
          <p:nvPr>
            <p:ph idx="1"/>
          </p:nvPr>
        </p:nvSpPr>
        <p:spPr/>
        <p:txBody>
          <a:bodyPr>
            <a:normAutofit/>
          </a:bodyPr>
          <a:lstStyle/>
          <a:p>
            <a:r>
              <a:rPr lang="en-US" sz="2300" dirty="0"/>
              <a:t>Every time your app performs I/O-related tasks, such as writing file data, it brings the system out of an idle state. By writing data less, aggregating writes together, using caching wisely, scheduling network transactions, and minimizing overall I/O, you can boost the energy efficiency and performance of your app.</a:t>
            </a:r>
          </a:p>
        </p:txBody>
      </p:sp>
    </p:spTree>
    <p:extLst>
      <p:ext uri="{BB962C8B-B14F-4D97-AF65-F5344CB8AC3E}">
        <p14:creationId xmlns:p14="http://schemas.microsoft.com/office/powerpoint/2010/main" val="2189664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73A47-3637-4287-A8AC-D2D7DA594795}"/>
              </a:ext>
            </a:extLst>
          </p:cNvPr>
          <p:cNvSpPr>
            <a:spLocks noGrp="1"/>
          </p:cNvSpPr>
          <p:nvPr>
            <p:ph type="title"/>
          </p:nvPr>
        </p:nvSpPr>
        <p:spPr/>
        <p:txBody>
          <a:bodyPr/>
          <a:lstStyle/>
          <a:p>
            <a:r>
              <a:rPr lang="en-US" dirty="0"/>
              <a:t>Minimize and Defer Networking</a:t>
            </a:r>
          </a:p>
        </p:txBody>
      </p:sp>
      <p:sp>
        <p:nvSpPr>
          <p:cNvPr id="3" name="Content Placeholder 2">
            <a:extLst>
              <a:ext uri="{FF2B5EF4-FFF2-40B4-BE49-F238E27FC236}">
                <a16:creationId xmlns:a16="http://schemas.microsoft.com/office/drawing/2014/main" xmlns="" id="{69738C9E-E890-4986-B12E-2222A402278D}"/>
              </a:ext>
            </a:extLst>
          </p:cNvPr>
          <p:cNvSpPr>
            <a:spLocks noGrp="1"/>
          </p:cNvSpPr>
          <p:nvPr>
            <p:ph idx="1"/>
          </p:nvPr>
        </p:nvSpPr>
        <p:spPr/>
        <p:txBody>
          <a:bodyPr>
            <a:noAutofit/>
          </a:bodyPr>
          <a:lstStyle/>
          <a:p>
            <a:r>
              <a:rPr lang="en-US" sz="2300" dirty="0"/>
              <a:t>Almost all iOS apps perform network operations of some kind, and it’s essential that networking be employed efficiently. This means eliminating overhead cost whenever possible by reducing and scheduling transactions, and using efficient APIs.</a:t>
            </a:r>
          </a:p>
          <a:p>
            <a:r>
              <a:rPr lang="en-US" sz="2300" dirty="0"/>
              <a:t>Network operations may be unavoidable and essential to your app. In many cases, however, networking can be minimized by adhering to some general guidelines.</a:t>
            </a:r>
          </a:p>
          <a:p>
            <a:pPr fontAlgn="base"/>
            <a:r>
              <a:rPr lang="en-US" sz="2300" dirty="0"/>
              <a:t>Apps that perform network operations should batch transactions and use appropriate APIs to minimize radio use, limit impact on the system, and increase energy efficiency. Apps should also let the system defer nonessential network activity for optimal times, such as when the device is plugged in or using Wi-Fi.</a:t>
            </a:r>
          </a:p>
          <a:p>
            <a:r>
              <a:rPr lang="en-US" sz="2300" dirty="0"/>
              <a:t/>
            </a:r>
            <a:br>
              <a:rPr lang="en-US" sz="2300" dirty="0"/>
            </a:br>
            <a:endParaRPr lang="en-US" sz="2300" dirty="0"/>
          </a:p>
        </p:txBody>
      </p:sp>
    </p:spTree>
    <p:extLst>
      <p:ext uri="{BB962C8B-B14F-4D97-AF65-F5344CB8AC3E}">
        <p14:creationId xmlns:p14="http://schemas.microsoft.com/office/powerpoint/2010/main" val="3740086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12A0C-55B9-40A6-BC27-D1269A5D6F06}"/>
              </a:ext>
            </a:extLst>
          </p:cNvPr>
          <p:cNvSpPr>
            <a:spLocks noGrp="1"/>
          </p:cNvSpPr>
          <p:nvPr>
            <p:ph type="title"/>
          </p:nvPr>
        </p:nvSpPr>
        <p:spPr/>
        <p:txBody>
          <a:bodyPr>
            <a:normAutofit/>
          </a:bodyPr>
          <a:lstStyle/>
          <a:p>
            <a:r>
              <a:rPr lang="en-US" dirty="0"/>
              <a:t>Use Graphics, Animations, and Video Efficiently</a:t>
            </a:r>
          </a:p>
        </p:txBody>
      </p:sp>
      <p:sp>
        <p:nvSpPr>
          <p:cNvPr id="3" name="Content Placeholder 2">
            <a:extLst>
              <a:ext uri="{FF2B5EF4-FFF2-40B4-BE49-F238E27FC236}">
                <a16:creationId xmlns:a16="http://schemas.microsoft.com/office/drawing/2014/main" xmlns="" id="{16D2C48E-B800-4B4F-8CBA-E13226675305}"/>
              </a:ext>
            </a:extLst>
          </p:cNvPr>
          <p:cNvSpPr>
            <a:spLocks noGrp="1"/>
          </p:cNvSpPr>
          <p:nvPr>
            <p:ph idx="1"/>
          </p:nvPr>
        </p:nvSpPr>
        <p:spPr/>
        <p:txBody>
          <a:bodyPr/>
          <a:lstStyle/>
          <a:p>
            <a:r>
              <a:rPr lang="en-US" dirty="0"/>
              <a:t>Every time your app updates (or “draws”) content to screen, it requires the CPU, GPU, and screen to be active. Extraneous or inefficient drawing can pull system resources out of low-power states or prevent them from powering down altogether, resulting in significant energy use.</a:t>
            </a:r>
          </a:p>
          <a:p>
            <a:r>
              <a:rPr lang="en-US" dirty="0"/>
              <a:t>Follow these guidelines to optimize content refreshes:</a:t>
            </a:r>
          </a:p>
          <a:p>
            <a:pPr lvl="1"/>
            <a:r>
              <a:rPr lang="en-US" dirty="0"/>
              <a:t>Reduce the number of views your app uses.</a:t>
            </a:r>
          </a:p>
          <a:p>
            <a:pPr lvl="1"/>
            <a:r>
              <a:rPr lang="en-US" dirty="0"/>
              <a:t>Reduce the use of opacity</a:t>
            </a:r>
          </a:p>
          <a:p>
            <a:pPr lvl="1"/>
            <a:r>
              <a:rPr lang="en-US" dirty="0"/>
              <a:t>Use recommended frameworks when developing games. These frameworks are optimized to provide great performance and optimal energy efficiency</a:t>
            </a:r>
          </a:p>
          <a:p>
            <a:pPr lvl="1"/>
            <a:r>
              <a:rPr lang="en-US" dirty="0"/>
              <a:t>Use a consistent frame rate when performing an animation. For example, if your app displays 60 frames per second, maintain that frame rate throughout the lifetime of the animation.</a:t>
            </a:r>
          </a:p>
        </p:txBody>
      </p:sp>
    </p:spTree>
    <p:extLst>
      <p:ext uri="{BB962C8B-B14F-4D97-AF65-F5344CB8AC3E}">
        <p14:creationId xmlns:p14="http://schemas.microsoft.com/office/powerpoint/2010/main" val="3391805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F09A-B4D3-465F-9531-10587E2CB285}"/>
              </a:ext>
            </a:extLst>
          </p:cNvPr>
          <p:cNvSpPr>
            <a:spLocks noGrp="1"/>
          </p:cNvSpPr>
          <p:nvPr>
            <p:ph type="title"/>
          </p:nvPr>
        </p:nvSpPr>
        <p:spPr/>
        <p:txBody>
          <a:bodyPr/>
          <a:lstStyle/>
          <a:p>
            <a:r>
              <a:rPr lang="en-US" dirty="0"/>
              <a:t>Reduce Location Accuracy and Duration</a:t>
            </a:r>
          </a:p>
        </p:txBody>
      </p:sp>
      <p:sp>
        <p:nvSpPr>
          <p:cNvPr id="3" name="Content Placeholder 2">
            <a:extLst>
              <a:ext uri="{FF2B5EF4-FFF2-40B4-BE49-F238E27FC236}">
                <a16:creationId xmlns:a16="http://schemas.microsoft.com/office/drawing/2014/main" xmlns="" id="{7F0B1D30-4312-4F3F-9FE8-936C1F970F20}"/>
              </a:ext>
            </a:extLst>
          </p:cNvPr>
          <p:cNvSpPr>
            <a:spLocks noGrp="1"/>
          </p:cNvSpPr>
          <p:nvPr>
            <p:ph idx="1"/>
          </p:nvPr>
        </p:nvSpPr>
        <p:spPr/>
        <p:txBody>
          <a:bodyPr>
            <a:normAutofit/>
          </a:bodyPr>
          <a:lstStyle/>
          <a:p>
            <a:pPr fontAlgn="base"/>
            <a:r>
              <a:rPr lang="en-US" sz="2300" dirty="0"/>
              <a:t>Using location-based information in your app is a great way to keep the user connected to the surrounding world. However, improper or unnecessary use of location can prevent the device from sleeping, keep location hardware powered up, drain the user’s battery, and create a poor user experience. Follow best practices to optimize use of location services for energy efficiency.</a:t>
            </a:r>
          </a:p>
          <a:p>
            <a:r>
              <a:rPr lang="en-US" sz="2300" dirty="0"/>
              <a:t/>
            </a:r>
            <a:br>
              <a:rPr lang="en-US" sz="2300" dirty="0"/>
            </a:br>
            <a:endParaRPr lang="en-US" sz="2300" dirty="0"/>
          </a:p>
        </p:txBody>
      </p:sp>
    </p:spTree>
    <p:extLst>
      <p:ext uri="{BB962C8B-B14F-4D97-AF65-F5344CB8AC3E}">
        <p14:creationId xmlns:p14="http://schemas.microsoft.com/office/powerpoint/2010/main" val="347666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98E895-7CA3-4540-9AD5-461ACC756125}"/>
              </a:ext>
            </a:extLst>
          </p:cNvPr>
          <p:cNvSpPr>
            <a:spLocks noGrp="1"/>
          </p:cNvSpPr>
          <p:nvPr>
            <p:ph type="title"/>
          </p:nvPr>
        </p:nvSpPr>
        <p:spPr>
          <a:xfrm>
            <a:off x="1024128" y="585216"/>
            <a:ext cx="9720072" cy="1499616"/>
          </a:xfrm>
        </p:spPr>
        <p:txBody>
          <a:bodyPr>
            <a:normAutofit/>
          </a:bodyPr>
          <a:lstStyle/>
          <a:p>
            <a:r>
              <a:rPr lang="en-US"/>
              <a:t>AGENDA</a:t>
            </a:r>
            <a:endParaRPr lang="en-US" dirty="0"/>
          </a:p>
        </p:txBody>
      </p:sp>
      <p:graphicFrame>
        <p:nvGraphicFramePr>
          <p:cNvPr id="12" name="Content Placeholder 2">
            <a:extLst>
              <a:ext uri="{FF2B5EF4-FFF2-40B4-BE49-F238E27FC236}">
                <a16:creationId xmlns:a16="http://schemas.microsoft.com/office/drawing/2014/main" xmlns="" id="{7B28146B-07E1-4AFF-A3BA-110D2914C1DC}"/>
              </a:ext>
            </a:extLst>
          </p:cNvPr>
          <p:cNvGraphicFramePr>
            <a:graphicFrameLocks noGrp="1"/>
          </p:cNvGraphicFramePr>
          <p:nvPr>
            <p:ph idx="1"/>
            <p:extLst>
              <p:ext uri="{D42A27DB-BD31-4B8C-83A1-F6EECF244321}">
                <p14:modId xmlns:p14="http://schemas.microsoft.com/office/powerpoint/2010/main" val="226840489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59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046A18C-7E4E-4996-88B3-76DE237AE9DC}"/>
              </a:ext>
            </a:extLst>
          </p:cNvPr>
          <p:cNvSpPr>
            <a:spLocks noGrp="1"/>
          </p:cNvSpPr>
          <p:nvPr>
            <p:ph type="title"/>
          </p:nvPr>
        </p:nvSpPr>
        <p:spPr>
          <a:xfrm>
            <a:off x="964788" y="804333"/>
            <a:ext cx="3391900" cy="5249334"/>
          </a:xfrm>
        </p:spPr>
        <p:txBody>
          <a:bodyPr>
            <a:normAutofit/>
          </a:bodyPr>
          <a:lstStyle/>
          <a:p>
            <a:pPr algn="r"/>
            <a:r>
              <a:rPr lang="en-US" dirty="0"/>
              <a:t>TIPS FOR DEVELOPERS</a:t>
            </a:r>
          </a:p>
        </p:txBody>
      </p:sp>
      <p:cxnSp>
        <p:nvCxnSpPr>
          <p:cNvPr id="10" name="Straight Connector 9">
            <a:extLst>
              <a:ext uri="{FF2B5EF4-FFF2-40B4-BE49-F238E27FC236}">
                <a16:creationId xmlns:a16="http://schemas.microsoft.com/office/drawing/2014/main" xmlns=""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1568939-540E-4099-9F9B-4C296F0B098E}"/>
              </a:ext>
            </a:extLst>
          </p:cNvPr>
          <p:cNvSpPr>
            <a:spLocks noGrp="1"/>
          </p:cNvSpPr>
          <p:nvPr>
            <p:ph idx="1"/>
          </p:nvPr>
        </p:nvSpPr>
        <p:spPr>
          <a:xfrm>
            <a:off x="4998507" y="617902"/>
            <a:ext cx="6257721" cy="5249334"/>
          </a:xfrm>
        </p:spPr>
        <p:txBody>
          <a:bodyPr anchor="ctr">
            <a:normAutofit/>
          </a:bodyPr>
          <a:lstStyle/>
          <a:p>
            <a:pPr lvl="1" fontAlgn="base"/>
            <a:r>
              <a:rPr lang="en-US" sz="2000" dirty="0"/>
              <a:t>Use recommended APIs so the system can make smart decisions about how best to manage your app and the resources it uses. </a:t>
            </a:r>
          </a:p>
          <a:p>
            <a:pPr lvl="1" fontAlgn="base"/>
            <a:r>
              <a:rPr lang="en-US" dirty="0"/>
              <a:t>Whenever possible, batch and reduce network operations, and avoid unnecessary updates to the user interface.</a:t>
            </a:r>
          </a:p>
          <a:p>
            <a:pPr lvl="1" fontAlgn="base"/>
            <a:r>
              <a:rPr lang="en-US" dirty="0"/>
              <a:t>Power-intensive operations should be under the user’s control. If a user is playing a graphics-heavy game, for example, the user should not be surprised if the activity consumes power.</a:t>
            </a:r>
          </a:p>
          <a:p>
            <a:pPr lvl="1" fontAlgn="base"/>
            <a:r>
              <a:rPr lang="en-US" dirty="0"/>
              <a:t>Strive to make your app absolutely idle when it is not responding to user input.</a:t>
            </a:r>
            <a:endParaRPr lang="en-US" sz="2000" dirty="0"/>
          </a:p>
        </p:txBody>
      </p:sp>
    </p:spTree>
    <p:extLst>
      <p:ext uri="{BB962C8B-B14F-4D97-AF65-F5344CB8AC3E}">
        <p14:creationId xmlns:p14="http://schemas.microsoft.com/office/powerpoint/2010/main" val="900920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BCA87-EE17-4AA2-976C-31FD79AE84C6}"/>
              </a:ext>
            </a:extLst>
          </p:cNvPr>
          <p:cNvSpPr>
            <a:spLocks noGrp="1"/>
          </p:cNvSpPr>
          <p:nvPr>
            <p:ph type="title"/>
          </p:nvPr>
        </p:nvSpPr>
        <p:spPr>
          <a:xfrm>
            <a:off x="944856" y="585216"/>
            <a:ext cx="10896162" cy="1499616"/>
          </a:xfrm>
        </p:spPr>
        <p:txBody>
          <a:bodyPr/>
          <a:lstStyle/>
          <a:p>
            <a:r>
              <a:rPr lang="en-US" dirty="0"/>
              <a:t>ENERGY EFFICIENCY AND THE USER EXPERIENCE </a:t>
            </a:r>
          </a:p>
        </p:txBody>
      </p:sp>
      <p:sp>
        <p:nvSpPr>
          <p:cNvPr id="3" name="Content Placeholder 2">
            <a:extLst>
              <a:ext uri="{FF2B5EF4-FFF2-40B4-BE49-F238E27FC236}">
                <a16:creationId xmlns:a16="http://schemas.microsoft.com/office/drawing/2014/main" xmlns="" id="{7DC33557-73CA-4EBB-998A-8E06209AB7B7}"/>
              </a:ext>
            </a:extLst>
          </p:cNvPr>
          <p:cNvSpPr>
            <a:spLocks noGrp="1"/>
          </p:cNvSpPr>
          <p:nvPr>
            <p:ph idx="1"/>
          </p:nvPr>
        </p:nvSpPr>
        <p:spPr>
          <a:xfrm>
            <a:off x="1024128" y="2286000"/>
            <a:ext cx="9720073" cy="2487169"/>
          </a:xfrm>
        </p:spPr>
        <p:txBody>
          <a:bodyPr>
            <a:normAutofit/>
          </a:bodyPr>
          <a:lstStyle/>
          <a:p>
            <a:r>
              <a:rPr lang="en-US" sz="3200" dirty="0"/>
              <a:t>All apps consume energy—whenever they perform networking operations, update the user interface, or run code on the CPU. As users rely increasingly on battery power—and as apps proliferate—energy efficiency becomes integral to the user experience.</a:t>
            </a:r>
          </a:p>
          <a:p>
            <a:endParaRPr lang="en-US" b="1" dirty="0"/>
          </a:p>
          <a:p>
            <a:endParaRPr lang="en-US" b="1" dirty="0"/>
          </a:p>
          <a:p>
            <a:endParaRPr lang="en-US" b="1" dirty="0"/>
          </a:p>
        </p:txBody>
      </p:sp>
    </p:spTree>
    <p:extLst>
      <p:ext uri="{BB962C8B-B14F-4D97-AF65-F5344CB8AC3E}">
        <p14:creationId xmlns:p14="http://schemas.microsoft.com/office/powerpoint/2010/main" val="167840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xmlns="" id="{EB3022E2-FF0A-428B-BB53-E50FE79A1A8F}"/>
              </a:ext>
            </a:extLst>
          </p:cNvPr>
          <p:cNvSpPr>
            <a:spLocks noGrp="1"/>
          </p:cNvSpPr>
          <p:nvPr>
            <p:ph idx="1"/>
          </p:nvPr>
        </p:nvSpPr>
        <p:spPr>
          <a:xfrm>
            <a:off x="1208855" y="1463040"/>
            <a:ext cx="3133580" cy="3931920"/>
          </a:xfrm>
        </p:spPr>
        <p:txBody>
          <a:bodyPr>
            <a:normAutofit/>
          </a:bodyPr>
          <a:lstStyle/>
          <a:p>
            <a:pPr algn="r"/>
            <a:r>
              <a:rPr lang="en-US" sz="6000" dirty="0">
                <a:latin typeface="+mj-lt"/>
              </a:rPr>
              <a:t>A GREAT USER EXPERIENCE REQUIRES </a:t>
            </a:r>
          </a:p>
        </p:txBody>
      </p:sp>
      <p:pic>
        <p:nvPicPr>
          <p:cNvPr id="13" name="Content Placeholder 4">
            <a:extLst>
              <a:ext uri="{FF2B5EF4-FFF2-40B4-BE49-F238E27FC236}">
                <a16:creationId xmlns:a16="http://schemas.microsoft.com/office/drawing/2014/main" xmlns="" id="{F631A256-FC2D-4D87-BB7E-0AFC8DD70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839" y="640080"/>
            <a:ext cx="6620582" cy="5577840"/>
          </a:xfrm>
          <a:prstGeom prst="rect">
            <a:avLst/>
          </a:prstGeom>
        </p:spPr>
      </p:pic>
    </p:spTree>
    <p:extLst>
      <p:ext uri="{BB962C8B-B14F-4D97-AF65-F5344CB8AC3E}">
        <p14:creationId xmlns:p14="http://schemas.microsoft.com/office/powerpoint/2010/main" val="105947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89F02-8238-42E6-BF96-EBFB550B48FD}"/>
              </a:ext>
            </a:extLst>
          </p:cNvPr>
          <p:cNvSpPr>
            <a:spLocks noGrp="1"/>
          </p:cNvSpPr>
          <p:nvPr>
            <p:ph type="title"/>
          </p:nvPr>
        </p:nvSpPr>
        <p:spPr/>
        <p:txBody>
          <a:bodyPr/>
          <a:lstStyle/>
          <a:p>
            <a:r>
              <a:rPr lang="en-US" dirty="0"/>
              <a:t>iOS Energy-Saving Technologies</a:t>
            </a:r>
            <a:br>
              <a:rPr lang="en-US" dirty="0"/>
            </a:br>
            <a:endParaRPr lang="en-US" dirty="0"/>
          </a:p>
        </p:txBody>
      </p:sp>
      <p:sp>
        <p:nvSpPr>
          <p:cNvPr id="3" name="Content Placeholder 2">
            <a:extLst>
              <a:ext uri="{FF2B5EF4-FFF2-40B4-BE49-F238E27FC236}">
                <a16:creationId xmlns:a16="http://schemas.microsoft.com/office/drawing/2014/main" xmlns="" id="{28CCC835-33A9-45B0-8B97-4AA85AFC83F1}"/>
              </a:ext>
            </a:extLst>
          </p:cNvPr>
          <p:cNvSpPr>
            <a:spLocks noGrp="1"/>
          </p:cNvSpPr>
          <p:nvPr>
            <p:ph idx="1"/>
          </p:nvPr>
        </p:nvSpPr>
        <p:spPr/>
        <p:txBody>
          <a:bodyPr/>
          <a:lstStyle/>
          <a:p>
            <a:pPr fontAlgn="base"/>
            <a:r>
              <a:rPr lang="en-US" sz="3600" dirty="0"/>
              <a:t>iOS employs advanced energy-saving technologies that help users get the most out of their devices. These features help the system make smart decisions about how to use resources and run code as efficiently as possible.</a:t>
            </a:r>
          </a:p>
          <a:p>
            <a:r>
              <a:rPr lang="en-US" dirty="0"/>
              <a:t/>
            </a:r>
            <a:br>
              <a:rPr lang="en-US" dirty="0"/>
            </a:br>
            <a:endParaRPr lang="en-US" dirty="0"/>
          </a:p>
        </p:txBody>
      </p:sp>
    </p:spTree>
    <p:extLst>
      <p:ext uri="{BB962C8B-B14F-4D97-AF65-F5344CB8AC3E}">
        <p14:creationId xmlns:p14="http://schemas.microsoft.com/office/powerpoint/2010/main" val="232109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E5D71-E566-40F9-913D-8D606AC05EF4}"/>
              </a:ext>
            </a:extLst>
          </p:cNvPr>
          <p:cNvSpPr>
            <a:spLocks noGrp="1"/>
          </p:cNvSpPr>
          <p:nvPr>
            <p:ph type="title"/>
          </p:nvPr>
        </p:nvSpPr>
        <p:spPr/>
        <p:txBody>
          <a:bodyPr/>
          <a:lstStyle/>
          <a:p>
            <a:r>
              <a:rPr lang="en-US" dirty="0"/>
              <a:t>Integrated Hardware and Software</a:t>
            </a:r>
            <a:br>
              <a:rPr lang="en-US" dirty="0"/>
            </a:br>
            <a:endParaRPr lang="en-US" dirty="0"/>
          </a:p>
        </p:txBody>
      </p:sp>
      <p:sp>
        <p:nvSpPr>
          <p:cNvPr id="3" name="Content Placeholder 2">
            <a:extLst>
              <a:ext uri="{FF2B5EF4-FFF2-40B4-BE49-F238E27FC236}">
                <a16:creationId xmlns:a16="http://schemas.microsoft.com/office/drawing/2014/main" xmlns="" id="{1FDF3512-9954-40E1-AD8A-81184962BF61}"/>
              </a:ext>
            </a:extLst>
          </p:cNvPr>
          <p:cNvSpPr>
            <a:spLocks noGrp="1"/>
          </p:cNvSpPr>
          <p:nvPr>
            <p:ph idx="1"/>
          </p:nvPr>
        </p:nvSpPr>
        <p:spPr/>
        <p:txBody>
          <a:bodyPr/>
          <a:lstStyle/>
          <a:p>
            <a:pPr fontAlgn="base"/>
            <a:r>
              <a:rPr lang="en-US" sz="3600" dirty="0"/>
              <a:t>iOS integrates with advanced hardware features such as a power efficient CPU, accelerated graphics, and wireless antennas. Hardware and software work together to deliver an optimized user experience that’s great for battery life.</a:t>
            </a:r>
          </a:p>
          <a:p>
            <a:r>
              <a:rPr lang="en-US" dirty="0"/>
              <a:t/>
            </a:r>
            <a:br>
              <a:rPr lang="en-US" dirty="0"/>
            </a:br>
            <a:endParaRPr lang="en-US" dirty="0"/>
          </a:p>
        </p:txBody>
      </p:sp>
    </p:spTree>
    <p:extLst>
      <p:ext uri="{BB962C8B-B14F-4D97-AF65-F5344CB8AC3E}">
        <p14:creationId xmlns:p14="http://schemas.microsoft.com/office/powerpoint/2010/main" val="44826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E39B8-54DC-4C4F-A1E0-664833A95E33}"/>
              </a:ext>
            </a:extLst>
          </p:cNvPr>
          <p:cNvSpPr>
            <a:spLocks noGrp="1"/>
          </p:cNvSpPr>
          <p:nvPr>
            <p:ph type="title"/>
          </p:nvPr>
        </p:nvSpPr>
        <p:spPr/>
        <p:txBody>
          <a:bodyPr/>
          <a:lstStyle/>
          <a:p>
            <a:r>
              <a:rPr lang="en-US" dirty="0"/>
              <a:t>Intelligent App Management</a:t>
            </a:r>
            <a:br>
              <a:rPr lang="en-US" dirty="0"/>
            </a:br>
            <a:endParaRPr lang="en-US" dirty="0"/>
          </a:p>
        </p:txBody>
      </p:sp>
      <p:sp>
        <p:nvSpPr>
          <p:cNvPr id="3" name="Content Placeholder 2">
            <a:extLst>
              <a:ext uri="{FF2B5EF4-FFF2-40B4-BE49-F238E27FC236}">
                <a16:creationId xmlns:a16="http://schemas.microsoft.com/office/drawing/2014/main" xmlns="" id="{A95EEF1C-37F5-4915-934E-356D3383EDD0}"/>
              </a:ext>
            </a:extLst>
          </p:cNvPr>
          <p:cNvSpPr>
            <a:spLocks noGrp="1"/>
          </p:cNvSpPr>
          <p:nvPr>
            <p:ph idx="1"/>
          </p:nvPr>
        </p:nvSpPr>
        <p:spPr/>
        <p:txBody>
          <a:bodyPr>
            <a:normAutofit/>
          </a:bodyPr>
          <a:lstStyle/>
          <a:p>
            <a:r>
              <a:rPr lang="en-US" sz="3200" dirty="0"/>
              <a:t>iOS apps have a life cycle that’s managed by the system. When a user finishes interacting with an app, the app is placed into a background state, where activity is throttled and the app may be suspended. Apps generating high CPU usage for extended periods of time while running in the background may be terminated by the system, if necessary.</a:t>
            </a:r>
          </a:p>
        </p:txBody>
      </p:sp>
    </p:spTree>
    <p:extLst>
      <p:ext uri="{BB962C8B-B14F-4D97-AF65-F5344CB8AC3E}">
        <p14:creationId xmlns:p14="http://schemas.microsoft.com/office/powerpoint/2010/main" val="174578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8603B-288A-4FA4-A51C-2634FD0ACC8B}"/>
              </a:ext>
            </a:extLst>
          </p:cNvPr>
          <p:cNvSpPr>
            <a:spLocks noGrp="1"/>
          </p:cNvSpPr>
          <p:nvPr>
            <p:ph type="title"/>
          </p:nvPr>
        </p:nvSpPr>
        <p:spPr/>
        <p:txBody>
          <a:bodyPr/>
          <a:lstStyle/>
          <a:p>
            <a:r>
              <a:rPr lang="en-US" dirty="0"/>
              <a:t>Network Operation Deferral</a:t>
            </a:r>
            <a:br>
              <a:rPr lang="en-US" dirty="0"/>
            </a:br>
            <a:endParaRPr lang="en-US" dirty="0"/>
          </a:p>
        </p:txBody>
      </p:sp>
      <p:sp>
        <p:nvSpPr>
          <p:cNvPr id="3" name="Content Placeholder 2">
            <a:extLst>
              <a:ext uri="{FF2B5EF4-FFF2-40B4-BE49-F238E27FC236}">
                <a16:creationId xmlns:a16="http://schemas.microsoft.com/office/drawing/2014/main" xmlns="" id="{8C93A937-F876-4A44-84E9-FE76EDBABCD4}"/>
              </a:ext>
            </a:extLst>
          </p:cNvPr>
          <p:cNvSpPr>
            <a:spLocks noGrp="1"/>
          </p:cNvSpPr>
          <p:nvPr>
            <p:ph idx="1"/>
          </p:nvPr>
        </p:nvSpPr>
        <p:spPr/>
        <p:txBody>
          <a:bodyPr/>
          <a:lstStyle/>
          <a:p>
            <a:pPr fontAlgn="base"/>
            <a:r>
              <a:rPr lang="en-US" sz="3600" dirty="0"/>
              <a:t>APIs let you designate criteria that indicate when and how often a network operation should be deferred, how long it can be deferred, and under what circumstances. The system uses this information to defer the operation until an energy efficient time.</a:t>
            </a:r>
          </a:p>
          <a:p>
            <a:r>
              <a:rPr lang="en-US" dirty="0"/>
              <a:t/>
            </a:r>
            <a:br>
              <a:rPr lang="en-US" dirty="0"/>
            </a:br>
            <a:endParaRPr lang="en-US" dirty="0"/>
          </a:p>
        </p:txBody>
      </p:sp>
    </p:spTree>
    <p:extLst>
      <p:ext uri="{BB962C8B-B14F-4D97-AF65-F5344CB8AC3E}">
        <p14:creationId xmlns:p14="http://schemas.microsoft.com/office/powerpoint/2010/main" val="755367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0E8FE-9D29-414F-B5DF-266E2B213855}"/>
              </a:ext>
            </a:extLst>
          </p:cNvPr>
          <p:cNvSpPr>
            <a:spLocks noGrp="1"/>
          </p:cNvSpPr>
          <p:nvPr>
            <p:ph type="title"/>
          </p:nvPr>
        </p:nvSpPr>
        <p:spPr/>
        <p:txBody>
          <a:bodyPr/>
          <a:lstStyle/>
          <a:p>
            <a:r>
              <a:rPr lang="en-US" dirty="0"/>
              <a:t>Task Prioritization</a:t>
            </a:r>
            <a:br>
              <a:rPr lang="en-US" dirty="0"/>
            </a:br>
            <a:endParaRPr lang="en-US" dirty="0"/>
          </a:p>
        </p:txBody>
      </p:sp>
      <p:sp>
        <p:nvSpPr>
          <p:cNvPr id="3" name="Content Placeholder 2">
            <a:extLst>
              <a:ext uri="{FF2B5EF4-FFF2-40B4-BE49-F238E27FC236}">
                <a16:creationId xmlns:a16="http://schemas.microsoft.com/office/drawing/2014/main" xmlns="" id="{E2CD98CB-79DD-4EC3-89F8-87EE6C0CCE64}"/>
              </a:ext>
            </a:extLst>
          </p:cNvPr>
          <p:cNvSpPr>
            <a:spLocks noGrp="1"/>
          </p:cNvSpPr>
          <p:nvPr>
            <p:ph idx="1"/>
          </p:nvPr>
        </p:nvSpPr>
        <p:spPr/>
        <p:txBody>
          <a:bodyPr/>
          <a:lstStyle/>
          <a:p>
            <a:pPr fontAlgn="base"/>
            <a:r>
              <a:rPr lang="en-US" sz="3600" dirty="0"/>
              <a:t>Tasks that affect the user, such as downloading and playing music, take priority over background and discretionary </a:t>
            </a:r>
            <a:r>
              <a:rPr lang="en-US" sz="3600" dirty="0" smtClean="0"/>
              <a:t>work</a:t>
            </a:r>
            <a:r>
              <a:rPr lang="ar-EG" sz="3600" dirty="0" smtClean="0"/>
              <a:t>العمل التقديرى</a:t>
            </a:r>
            <a:r>
              <a:rPr lang="en-US" sz="3600" dirty="0" smtClean="0"/>
              <a:t>. </a:t>
            </a:r>
            <a:r>
              <a:rPr lang="en-US" sz="3600" dirty="0"/>
              <a:t>Quality of service class APIs allow you to assign priority levels to the work your app performs, giving you fine-grained control over task prioritization.</a:t>
            </a:r>
          </a:p>
          <a:p>
            <a:r>
              <a:rPr lang="en-US" dirty="0"/>
              <a:t/>
            </a:r>
            <a:br>
              <a:rPr lang="en-US" dirty="0"/>
            </a:br>
            <a:endParaRPr lang="en-US" dirty="0"/>
          </a:p>
        </p:txBody>
      </p:sp>
    </p:spTree>
    <p:extLst>
      <p:ext uri="{BB962C8B-B14F-4D97-AF65-F5344CB8AC3E}">
        <p14:creationId xmlns:p14="http://schemas.microsoft.com/office/powerpoint/2010/main" val="196426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308</TotalTime>
  <Words>1024</Words>
  <Application>Microsoft Office PowerPoint</Application>
  <PresentationFormat>Custom</PresentationFormat>
  <Paragraphs>67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Integral</vt:lpstr>
      <vt:lpstr>POWER MANAGEMENT IN IOS</vt:lpstr>
      <vt:lpstr>AGENDA</vt:lpstr>
      <vt:lpstr>ENERGY EFFICIENCY AND THE USER EXPERIENCE </vt:lpstr>
      <vt:lpstr>PowerPoint Presentation</vt:lpstr>
      <vt:lpstr>iOS Energy-Saving Technologies </vt:lpstr>
      <vt:lpstr>Integrated Hardware and Software </vt:lpstr>
      <vt:lpstr>Intelligent App Management </vt:lpstr>
      <vt:lpstr>Network Operation Deferral </vt:lpstr>
      <vt:lpstr>Task Prioritization </vt:lpstr>
      <vt:lpstr>POWER CONSUMERS </vt:lpstr>
      <vt:lpstr>POWER CONSUMERS </vt:lpstr>
      <vt:lpstr>Fixed Cost and Dynamic Cost</vt:lpstr>
      <vt:lpstr>PowerPoint Presentation</vt:lpstr>
      <vt:lpstr>GUIDELINES FOR POWER MANAGEMENT</vt:lpstr>
      <vt:lpstr>Work Less in the Background</vt:lpstr>
      <vt:lpstr>Minimize I/O</vt:lpstr>
      <vt:lpstr>Minimize and Defer Networking</vt:lpstr>
      <vt:lpstr>Use Graphics, Animations, and Video Efficiently</vt:lpstr>
      <vt:lpstr>Reduce Location Accuracy and Duration</vt:lpstr>
      <vt:lpstr>TIPS FOR DEVELOPERS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MANAGEMENT IN IOS</dc:title>
  <dc:creator>mouhab elsakran</dc:creator>
  <cp:lastModifiedBy>Rawan Khaled</cp:lastModifiedBy>
  <cp:revision>8</cp:revision>
  <dcterms:created xsi:type="dcterms:W3CDTF">2018-10-11T12:18:29Z</dcterms:created>
  <dcterms:modified xsi:type="dcterms:W3CDTF">2018-11-07T14:55:46Z</dcterms:modified>
</cp:coreProperties>
</file>