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326" r:id="rId4"/>
    <p:sldId id="259" r:id="rId5"/>
    <p:sldId id="324" r:id="rId6"/>
    <p:sldId id="327" r:id="rId7"/>
    <p:sldId id="300" r:id="rId8"/>
    <p:sldId id="328" r:id="rId9"/>
    <p:sldId id="303" r:id="rId10"/>
    <p:sldId id="269" r:id="rId11"/>
    <p:sldId id="307" r:id="rId12"/>
    <p:sldId id="316" r:id="rId13"/>
    <p:sldId id="317" r:id="rId14"/>
    <p:sldId id="329" r:id="rId15"/>
    <p:sldId id="318" r:id="rId16"/>
    <p:sldId id="321" r:id="rId17"/>
    <p:sldId id="304" r:id="rId18"/>
    <p:sldId id="315" r:id="rId19"/>
    <p:sldId id="323" r:id="rId20"/>
    <p:sldId id="314" r:id="rId21"/>
    <p:sldId id="313" r:id="rId22"/>
  </p:sldIdLst>
  <p:sldSz cx="9144000" cy="5143500" type="screen16x9"/>
  <p:notesSz cx="6858000" cy="9144000"/>
  <p:embeddedFontLst>
    <p:embeddedFont>
      <p:font typeface="Alata" panose="00000500000000000000" pitchFamily="2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6E6E6"/>
    <a:srgbClr val="7AC8C1"/>
    <a:srgbClr val="8EC1D6"/>
    <a:srgbClr val="E1E5E7"/>
    <a:srgbClr val="EAEDEE"/>
    <a:srgbClr val="999999"/>
    <a:srgbClr val="D9D9D9"/>
    <a:srgbClr val="EFF1F2"/>
    <a:srgbClr val="2F4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189FE6-363A-4069-BB22-C324AA71ED47}">
  <a:tblStyle styleId="{31189FE6-363A-4069-BB22-C324AA71ED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نمط فاتح 2 - تميي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E171933-4619-4E11-9A3F-F7608DF75F80}" styleName="نمط متوسط 1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نمط متوسط 1 - تميي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نمط فاتح 2 - تميي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نمط متوسط 1 - تميي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633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13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dcc031ca31_0_18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dcc031ca31_0_18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3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75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53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9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45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8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1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0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14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" name="Google Shape;263;p27"/>
          <p:cNvSpPr txBox="1">
            <a:spLocks noGrp="1"/>
          </p:cNvSpPr>
          <p:nvPr>
            <p:ph type="subTitle" idx="1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16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70" r:id="rId6"/>
    <p:sldLayoutId id="2147483676" r:id="rId7"/>
    <p:sldLayoutId id="2147483680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/>
          <p:nvPr/>
        </p:nvSpPr>
        <p:spPr>
          <a:xfrm>
            <a:off x="4473983" y="4295637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4473983" y="4295637"/>
            <a:ext cx="1784363" cy="91288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6159339" y="4250129"/>
            <a:ext cx="195410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5828493" y="3957056"/>
            <a:ext cx="1578576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4987136" y="3798141"/>
            <a:ext cx="664323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4398440" y="4132991"/>
            <a:ext cx="4217304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385328" y="947514"/>
            <a:ext cx="4328700" cy="1886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WILL AN EMPLOYEE LEAVE THE ORGANIZATION?</a:t>
            </a:r>
            <a:endParaRPr sz="3600"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472261" y="3526471"/>
            <a:ext cx="1982943" cy="430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Rawan Alamoud</a:t>
            </a:r>
            <a:endParaRPr sz="1600" dirty="0"/>
          </a:p>
        </p:txBody>
      </p:sp>
      <p:grpSp>
        <p:nvGrpSpPr>
          <p:cNvPr id="92" name="مجموعة 91"/>
          <p:cNvGrpSpPr/>
          <p:nvPr/>
        </p:nvGrpSpPr>
        <p:grpSpPr>
          <a:xfrm>
            <a:off x="4604216" y="504850"/>
            <a:ext cx="3805751" cy="3390770"/>
            <a:chOff x="5065191" y="819384"/>
            <a:chExt cx="3514978" cy="3167441"/>
          </a:xfrm>
        </p:grpSpPr>
        <p:sp>
          <p:nvSpPr>
            <p:cNvPr id="93" name="Google Shape;438;p36"/>
            <p:cNvSpPr/>
            <p:nvPr/>
          </p:nvSpPr>
          <p:spPr>
            <a:xfrm>
              <a:off x="5065191" y="819384"/>
              <a:ext cx="3514978" cy="3167441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rgbClr val="83B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94" name="صورة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497" y="1257676"/>
              <a:ext cx="2300140" cy="23001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544676" y="587189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NUMBER OF EMPLOYEES </a:t>
            </a:r>
            <a:r>
              <a:rPr lang="en" sz="2400" dirty="0" smtClean="0"/>
              <a:t>CONTRACTED</a:t>
            </a:r>
            <a:r>
              <a:rPr lang="en" sz="2400" dirty="0" smtClean="0"/>
              <a:t>/</a:t>
            </a:r>
            <a:r>
              <a:rPr lang="en-US" sz="2400" dirty="0" smtClean="0"/>
              <a:t>LEFT</a:t>
            </a:r>
            <a:endParaRPr sz="2400" dirty="0"/>
          </a:p>
        </p:txBody>
      </p:sp>
      <p:sp>
        <p:nvSpPr>
          <p:cNvPr id="1655" name="Google Shape;1655;p46"/>
          <p:cNvSpPr txBox="1"/>
          <p:nvPr/>
        </p:nvSpPr>
        <p:spPr>
          <a:xfrm>
            <a:off x="658344" y="4356625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total number of employees who </a:t>
            </a: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have left </a:t>
            </a: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organization: 3571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total number of contracted employees: 11428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3"/>
          <a:srcRect l="10313" t="23041" r="31979" b="18073"/>
          <a:stretch/>
        </p:blipFill>
        <p:spPr>
          <a:xfrm>
            <a:off x="658344" y="1405873"/>
            <a:ext cx="4698691" cy="2696967"/>
          </a:xfrm>
          <a:prstGeom prst="rect">
            <a:avLst/>
          </a:prstGeom>
        </p:spPr>
      </p:pic>
      <p:sp>
        <p:nvSpPr>
          <p:cNvPr id="10" name="مستطيل 9"/>
          <p:cNvSpPr/>
          <p:nvPr/>
        </p:nvSpPr>
        <p:spPr>
          <a:xfrm>
            <a:off x="6113371" y="1794427"/>
            <a:ext cx="2083862" cy="738836"/>
          </a:xfrm>
          <a:prstGeom prst="rect">
            <a:avLst/>
          </a:prstGeom>
          <a:solidFill>
            <a:srgbClr val="D9D9D9">
              <a:alpha val="23922"/>
            </a:srgbClr>
          </a:solidFill>
          <a:ln w="31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12" name="مجموعة 11"/>
          <p:cNvGrpSpPr/>
          <p:nvPr/>
        </p:nvGrpSpPr>
        <p:grpSpPr>
          <a:xfrm>
            <a:off x="2912199" y="1850596"/>
            <a:ext cx="5151962" cy="661884"/>
            <a:chOff x="3362324" y="943869"/>
            <a:chExt cx="5151962" cy="661884"/>
          </a:xfrm>
        </p:grpSpPr>
        <p:sp>
          <p:nvSpPr>
            <p:cNvPr id="13" name="Google Shape;1659;p46"/>
            <p:cNvSpPr txBox="1"/>
            <p:nvPr/>
          </p:nvSpPr>
          <p:spPr>
            <a:xfrm>
              <a:off x="3852909" y="943869"/>
              <a:ext cx="466137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CONTRACTED EMPLOYEE </a:t>
              </a:r>
            </a:p>
          </p:txBody>
        </p:sp>
        <p:sp>
          <p:nvSpPr>
            <p:cNvPr id="14" name="Google Shape;1661;p46"/>
            <p:cNvSpPr/>
            <p:nvPr/>
          </p:nvSpPr>
          <p:spPr>
            <a:xfrm>
              <a:off x="6734213" y="1040561"/>
              <a:ext cx="162000" cy="162000"/>
            </a:xfrm>
            <a:prstGeom prst="ellipse">
              <a:avLst/>
            </a:prstGeom>
            <a:solidFill>
              <a:srgbClr val="72B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2;p46"/>
            <p:cNvSpPr txBox="1"/>
            <p:nvPr/>
          </p:nvSpPr>
          <p:spPr>
            <a:xfrm>
              <a:off x="3362324" y="1234353"/>
              <a:ext cx="4585074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LEFT EMPLOYEE</a:t>
              </a:r>
            </a:p>
          </p:txBody>
        </p:sp>
        <p:sp>
          <p:nvSpPr>
            <p:cNvPr id="21" name="Google Shape;1664;p46"/>
            <p:cNvSpPr/>
            <p:nvPr/>
          </p:nvSpPr>
          <p:spPr>
            <a:xfrm>
              <a:off x="6734213" y="1315269"/>
              <a:ext cx="162000" cy="162000"/>
            </a:xfrm>
            <a:prstGeom prst="ellipse">
              <a:avLst/>
            </a:prstGeom>
            <a:solidFill>
              <a:srgbClr val="E99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630489" y="641148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EMPLOYEES </a:t>
            </a:r>
            <a:r>
              <a:rPr lang="en-US" sz="2400" dirty="0" smtClean="0"/>
              <a:t>SALARY LEVEL</a:t>
            </a:r>
            <a:endParaRPr sz="2400" dirty="0"/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 rotWithShape="1">
          <a:blip r:embed="rId3"/>
          <a:srcRect l="17029" t="26675" r="51739" b="40282"/>
          <a:stretch/>
        </p:blipFill>
        <p:spPr>
          <a:xfrm>
            <a:off x="4982127" y="1710446"/>
            <a:ext cx="3562659" cy="2142883"/>
          </a:xfrm>
          <a:prstGeom prst="rect">
            <a:avLst/>
          </a:prstGeom>
        </p:spPr>
      </p:pic>
      <p:pic>
        <p:nvPicPr>
          <p:cNvPr id="14" name="صورة 13"/>
          <p:cNvPicPr>
            <a:picLocks noChangeAspect="1"/>
          </p:cNvPicPr>
          <p:nvPr/>
        </p:nvPicPr>
        <p:blipFill rotWithShape="1">
          <a:blip r:embed="rId3"/>
          <a:srcRect l="17029" t="59783" r="51739" b="7110"/>
          <a:stretch/>
        </p:blipFill>
        <p:spPr>
          <a:xfrm>
            <a:off x="436281" y="1708112"/>
            <a:ext cx="3562660" cy="2145217"/>
          </a:xfrm>
          <a:prstGeom prst="rect">
            <a:avLst/>
          </a:prstGeom>
        </p:spPr>
      </p:pic>
      <p:sp>
        <p:nvSpPr>
          <p:cNvPr id="5" name="Google Shape;1655;p46"/>
          <p:cNvSpPr txBox="1"/>
          <p:nvPr/>
        </p:nvSpPr>
        <p:spPr>
          <a:xfrm>
            <a:off x="779724" y="4371373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-US" dirty="0" smtClean="0"/>
              <a:t>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left employees were receiving a low and medium level of salary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350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HAVE EMPLOYEES HAD A WORK ACCEDINT?</a:t>
            </a:r>
            <a:endParaRPr lang="ar-SA" sz="2400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2"/>
          <a:srcRect l="17332" t="60022" r="49963" b="6352"/>
          <a:stretch/>
        </p:blipFill>
        <p:spPr>
          <a:xfrm>
            <a:off x="471539" y="2298140"/>
            <a:ext cx="3707797" cy="2144389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16475" t="26630" r="50820" b="39940"/>
          <a:stretch/>
        </p:blipFill>
        <p:spPr>
          <a:xfrm>
            <a:off x="4572000" y="2287373"/>
            <a:ext cx="3707797" cy="2131892"/>
          </a:xfrm>
          <a:prstGeom prst="rect">
            <a:avLst/>
          </a:prstGeom>
        </p:spPr>
      </p:pic>
      <p:sp>
        <p:nvSpPr>
          <p:cNvPr id="15" name="مستطيل 14"/>
          <p:cNvSpPr/>
          <p:nvPr/>
        </p:nvSpPr>
        <p:spPr>
          <a:xfrm>
            <a:off x="992731" y="1387711"/>
            <a:ext cx="3292784" cy="738836"/>
          </a:xfrm>
          <a:prstGeom prst="rect">
            <a:avLst/>
          </a:prstGeom>
          <a:solidFill>
            <a:srgbClr val="D9D9D9">
              <a:alpha val="23922"/>
            </a:srgbClr>
          </a:solidFill>
          <a:ln w="31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10" name="مجموعة 9"/>
          <p:cNvGrpSpPr/>
          <p:nvPr/>
        </p:nvGrpSpPr>
        <p:grpSpPr>
          <a:xfrm>
            <a:off x="-551845" y="1452210"/>
            <a:ext cx="4805220" cy="646112"/>
            <a:chOff x="5091900" y="957976"/>
            <a:chExt cx="4805220" cy="646112"/>
          </a:xfrm>
        </p:grpSpPr>
        <p:sp>
          <p:nvSpPr>
            <p:cNvPr id="11" name="Google Shape;1659;p46"/>
            <p:cNvSpPr txBox="1"/>
            <p:nvPr/>
          </p:nvSpPr>
          <p:spPr>
            <a:xfrm>
              <a:off x="5235743" y="957976"/>
              <a:ext cx="466137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" sz="1000" dirty="0" smtClean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Employees they have not had workplace accident</a:t>
              </a:r>
              <a:endParaRPr sz="1000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12" name="Google Shape;1661;p46"/>
            <p:cNvSpPr/>
            <p:nvPr/>
          </p:nvSpPr>
          <p:spPr>
            <a:xfrm>
              <a:off x="6734213" y="1040561"/>
              <a:ext cx="162000" cy="162000"/>
            </a:xfrm>
            <a:prstGeom prst="ellipse">
              <a:avLst/>
            </a:prstGeom>
            <a:solidFill>
              <a:srgbClr val="72B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2;p46"/>
            <p:cNvSpPr txBox="1"/>
            <p:nvPr/>
          </p:nvSpPr>
          <p:spPr>
            <a:xfrm>
              <a:off x="5091900" y="1232688"/>
              <a:ext cx="4585074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 smtClean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Employees they </a:t>
              </a:r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have </a:t>
              </a:r>
              <a:r>
                <a:rPr lang="en-US" sz="1000" dirty="0" smtClean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had </a:t>
              </a:r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workplace accident</a:t>
              </a:r>
            </a:p>
          </p:txBody>
        </p:sp>
        <p:sp>
          <p:nvSpPr>
            <p:cNvPr id="14" name="Google Shape;1664;p46"/>
            <p:cNvSpPr/>
            <p:nvPr/>
          </p:nvSpPr>
          <p:spPr>
            <a:xfrm>
              <a:off x="6734213" y="1315269"/>
              <a:ext cx="162000" cy="162000"/>
            </a:xfrm>
            <a:prstGeom prst="ellipse">
              <a:avLst/>
            </a:prstGeom>
            <a:solidFill>
              <a:srgbClr val="E99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6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Work accident feature not have a direct and clear impact on employees leaving 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74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98116" y="549600"/>
            <a:ext cx="7715400" cy="468000"/>
          </a:xfrm>
        </p:spPr>
        <p:txBody>
          <a:bodyPr/>
          <a:lstStyle/>
          <a:p>
            <a:r>
              <a:rPr lang="en-US" sz="2400" dirty="0" smtClean="0"/>
              <a:t>AVERAGE MONTHLY HOURS IN EACH DEPARTMENT</a:t>
            </a:r>
            <a:endParaRPr lang="ar-SA" sz="2400" dirty="0"/>
          </a:p>
        </p:txBody>
      </p:sp>
      <p:grpSp>
        <p:nvGrpSpPr>
          <p:cNvPr id="14" name="مجموعة 13"/>
          <p:cNvGrpSpPr/>
          <p:nvPr/>
        </p:nvGrpSpPr>
        <p:grpSpPr>
          <a:xfrm>
            <a:off x="921836" y="1144024"/>
            <a:ext cx="5456696" cy="3916958"/>
            <a:chOff x="1931332" y="1144024"/>
            <a:chExt cx="5456696" cy="3916958"/>
          </a:xfrm>
        </p:grpSpPr>
        <p:pic>
          <p:nvPicPr>
            <p:cNvPr id="4" name="صورة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3019" t="23166" r="16112" b="14005"/>
            <a:stretch/>
          </p:blipFill>
          <p:spPr>
            <a:xfrm>
              <a:off x="2249586" y="2743201"/>
              <a:ext cx="5033246" cy="2071560"/>
            </a:xfrm>
            <a:prstGeom prst="rect">
              <a:avLst/>
            </a:prstGeom>
          </p:spPr>
        </p:pic>
        <p:pic>
          <p:nvPicPr>
            <p:cNvPr id="5" name="صورة 4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8657" t="26143" r="28500" b="42323"/>
            <a:stretch/>
          </p:blipFill>
          <p:spPr>
            <a:xfrm>
              <a:off x="2192942" y="1144024"/>
              <a:ext cx="5195086" cy="1574900"/>
            </a:xfrm>
            <a:prstGeom prst="rect">
              <a:avLst/>
            </a:prstGeom>
          </p:spPr>
        </p:pic>
        <p:sp>
          <p:nvSpPr>
            <p:cNvPr id="6" name="مربع نص 5"/>
            <p:cNvSpPr txBox="1"/>
            <p:nvPr/>
          </p:nvSpPr>
          <p:spPr>
            <a:xfrm rot="16200000">
              <a:off x="1678163" y="1674232"/>
              <a:ext cx="75255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Count </a:t>
              </a:r>
              <a:endParaRPr lang="ar-SA" sz="1000" dirty="0"/>
            </a:p>
          </p:txBody>
        </p:sp>
        <p:sp>
          <p:nvSpPr>
            <p:cNvPr id="7" name="مربع نص 6"/>
            <p:cNvSpPr txBox="1"/>
            <p:nvPr/>
          </p:nvSpPr>
          <p:spPr>
            <a:xfrm rot="16200000">
              <a:off x="826477" y="3124728"/>
              <a:ext cx="245593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Average_monthly_hours</a:t>
              </a:r>
              <a:endParaRPr lang="ar-SA" sz="1000" dirty="0"/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4377791" y="4814761"/>
              <a:ext cx="97104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Department </a:t>
              </a:r>
              <a:endParaRPr lang="ar-SA" sz="1000" dirty="0"/>
            </a:p>
          </p:txBody>
        </p:sp>
      </p:grpSp>
      <p:sp>
        <p:nvSpPr>
          <p:cNvPr id="22" name="Google Shape;1655;p46"/>
          <p:cNvSpPr txBox="1"/>
          <p:nvPr/>
        </p:nvSpPr>
        <p:spPr>
          <a:xfrm>
            <a:off x="6378532" y="4133161"/>
            <a:ext cx="2644087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mployees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who have left the organization were working for longer </a:t>
            </a: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hours.</a:t>
            </a:r>
            <a:endParaRPr lang="ar-SA" sz="1000" dirty="0">
              <a:solidFill>
                <a:srgbClr val="595959"/>
              </a:solidFill>
              <a:latin typeface="Montserrat"/>
              <a:ea typeface="Montserrat"/>
              <a:cs typeface="Montserrat"/>
            </a:endParaRPr>
          </a:p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مستطيل 22"/>
          <p:cNvSpPr/>
          <p:nvPr/>
        </p:nvSpPr>
        <p:spPr>
          <a:xfrm>
            <a:off x="6499913" y="2818616"/>
            <a:ext cx="2083862" cy="738836"/>
          </a:xfrm>
          <a:prstGeom prst="rect">
            <a:avLst/>
          </a:prstGeom>
          <a:solidFill>
            <a:srgbClr val="D9D9D9">
              <a:alpha val="23922"/>
            </a:srgbClr>
          </a:solidFill>
          <a:ln w="31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4" name="مجموعة 23"/>
          <p:cNvGrpSpPr/>
          <p:nvPr/>
        </p:nvGrpSpPr>
        <p:grpSpPr>
          <a:xfrm>
            <a:off x="3332983" y="2880867"/>
            <a:ext cx="5151962" cy="661884"/>
            <a:chOff x="3362324" y="943869"/>
            <a:chExt cx="5151962" cy="661884"/>
          </a:xfrm>
        </p:grpSpPr>
        <p:sp>
          <p:nvSpPr>
            <p:cNvPr id="25" name="Google Shape;1659;p46"/>
            <p:cNvSpPr txBox="1"/>
            <p:nvPr/>
          </p:nvSpPr>
          <p:spPr>
            <a:xfrm>
              <a:off x="3852909" y="943869"/>
              <a:ext cx="466137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CONTRACTED EMPLOYEE </a:t>
              </a:r>
            </a:p>
          </p:txBody>
        </p:sp>
        <p:sp>
          <p:nvSpPr>
            <p:cNvPr id="27" name="Google Shape;1662;p46"/>
            <p:cNvSpPr txBox="1"/>
            <p:nvPr/>
          </p:nvSpPr>
          <p:spPr>
            <a:xfrm>
              <a:off x="3362324" y="1234353"/>
              <a:ext cx="4585074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LEFT EMPLOYEE</a:t>
              </a:r>
            </a:p>
          </p:txBody>
        </p:sp>
        <p:sp>
          <p:nvSpPr>
            <p:cNvPr id="28" name="Google Shape;1664;p46"/>
            <p:cNvSpPr/>
            <p:nvPr/>
          </p:nvSpPr>
          <p:spPr>
            <a:xfrm>
              <a:off x="6734213" y="1315269"/>
              <a:ext cx="162000" cy="162000"/>
            </a:xfrm>
            <a:prstGeom prst="ellipse">
              <a:avLst/>
            </a:prstGeom>
            <a:solidFill>
              <a:srgbClr val="8E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9" name="Google Shape;1661;p46"/>
          <p:cNvSpPr/>
          <p:nvPr/>
        </p:nvSpPr>
        <p:spPr>
          <a:xfrm>
            <a:off x="6711185" y="2963577"/>
            <a:ext cx="162000" cy="162000"/>
          </a:xfrm>
          <a:prstGeom prst="ellipse">
            <a:avLst/>
          </a:prstGeom>
          <a:solidFill>
            <a:srgbClr val="E1E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6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EMPLOYEES SATISFACTION</a:t>
            </a:r>
            <a:endParaRPr lang="ar-SA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1545579" y="1630628"/>
            <a:ext cx="2249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lata" panose="00000500000000000000" pitchFamily="2" charset="0"/>
              </a:rPr>
              <a:t>Contracted employees</a:t>
            </a:r>
            <a:endParaRPr lang="ar-SA" dirty="0">
              <a:latin typeface="Alata" panose="00000500000000000000" pitchFamily="2" charset="0"/>
            </a:endParaRPr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813" t="29245" r="47938" b="11481"/>
          <a:stretch/>
        </p:blipFill>
        <p:spPr>
          <a:xfrm>
            <a:off x="1082179" y="2163018"/>
            <a:ext cx="2836517" cy="2267313"/>
          </a:xfrm>
          <a:prstGeom prst="rect">
            <a:avLst/>
          </a:prstGeom>
        </p:spPr>
      </p:pic>
      <p:pic>
        <p:nvPicPr>
          <p:cNvPr id="14" name="صورة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0778" t="28878" r="10208" b="11480"/>
          <a:stretch/>
        </p:blipFill>
        <p:spPr>
          <a:xfrm>
            <a:off x="5170811" y="2102230"/>
            <a:ext cx="2840305" cy="2303825"/>
          </a:xfrm>
          <a:prstGeom prst="rect">
            <a:avLst/>
          </a:prstGeom>
        </p:spPr>
      </p:pic>
      <p:sp>
        <p:nvSpPr>
          <p:cNvPr id="15" name="مربع نص 14"/>
          <p:cNvSpPr txBox="1"/>
          <p:nvPr/>
        </p:nvSpPr>
        <p:spPr>
          <a:xfrm>
            <a:off x="5684655" y="1630628"/>
            <a:ext cx="2249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lata" panose="00000500000000000000" pitchFamily="2" charset="0"/>
              </a:rPr>
              <a:t>Left employees</a:t>
            </a:r>
            <a:endParaRPr lang="ar-SA" dirty="0">
              <a:latin typeface="Alata" panose="00000500000000000000" pitchFamily="2" charset="0"/>
            </a:endParaRPr>
          </a:p>
        </p:txBody>
      </p:sp>
      <p:sp>
        <p:nvSpPr>
          <p:cNvPr id="9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Employees who are left have a lower satisfaction rate.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667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NUMBER OF PROJECTS THE EMPLOYEE COMPLETED WHILE AT WORK</a:t>
            </a:r>
            <a:endParaRPr lang="ar-SA" sz="2400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640" t="23963" r="52191" b="11889"/>
          <a:stretch/>
        </p:blipFill>
        <p:spPr>
          <a:xfrm>
            <a:off x="1250617" y="2316471"/>
            <a:ext cx="2641651" cy="2162278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7305" t="23963" r="12213" b="11889"/>
          <a:stretch/>
        </p:blipFill>
        <p:spPr>
          <a:xfrm>
            <a:off x="5219363" y="2316471"/>
            <a:ext cx="2597543" cy="2162278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1642683" y="1630628"/>
            <a:ext cx="2249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lata" panose="00000500000000000000" pitchFamily="2" charset="0"/>
              </a:rPr>
              <a:t>Contracted employees</a:t>
            </a:r>
            <a:endParaRPr lang="ar-SA" dirty="0">
              <a:latin typeface="Alata" panose="00000500000000000000" pitchFamily="2" charset="0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5781759" y="1630628"/>
            <a:ext cx="2249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lata" panose="00000500000000000000" pitchFamily="2" charset="0"/>
              </a:rPr>
              <a:t>Left employees</a:t>
            </a:r>
            <a:endParaRPr lang="ar-SA" dirty="0">
              <a:latin typeface="Alata" panose="00000500000000000000" pitchFamily="2" charset="0"/>
            </a:endParaRPr>
          </a:p>
        </p:txBody>
      </p:sp>
      <p:sp>
        <p:nvSpPr>
          <p:cNvPr id="11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Employees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that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handle a large amount of projects tend to leave the organization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.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764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NUMBER OF YEARS THE EMPLOYEE HAS WORKED IN THE ORGANIZATION</a:t>
            </a:r>
            <a:endParaRPr lang="ar-SA" sz="2400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2"/>
          <a:srcRect l="16400" t="26516" r="50600" b="39889"/>
          <a:stretch/>
        </p:blipFill>
        <p:spPr>
          <a:xfrm>
            <a:off x="4683867" y="1935499"/>
            <a:ext cx="3745833" cy="2189105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9531" t="18087" r="45234" b="10943"/>
          <a:stretch/>
        </p:blipFill>
        <p:spPr>
          <a:xfrm>
            <a:off x="1190935" y="1641851"/>
            <a:ext cx="2450482" cy="2776402"/>
          </a:xfrm>
          <a:prstGeom prst="rect">
            <a:avLst/>
          </a:prstGeom>
        </p:spPr>
      </p:pic>
      <p:sp>
        <p:nvSpPr>
          <p:cNvPr id="7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Employees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with high time employed by the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organization </a:t>
            </a: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tend to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leave the organization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.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754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46025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DATA MODEL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5955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oogle Shape;1711;p48"/>
          <p:cNvGraphicFramePr/>
          <p:nvPr>
            <p:extLst>
              <p:ext uri="{D42A27DB-BD31-4B8C-83A1-F6EECF244321}">
                <p14:modId xmlns:p14="http://schemas.microsoft.com/office/powerpoint/2010/main" val="190790856"/>
              </p:ext>
            </p:extLst>
          </p:nvPr>
        </p:nvGraphicFramePr>
        <p:xfrm>
          <a:off x="1557622" y="3245223"/>
          <a:ext cx="6835949" cy="1584840"/>
        </p:xfrm>
        <a:graphic>
          <a:graphicData uri="http://schemas.openxmlformats.org/drawingml/2006/table">
            <a:tbl>
              <a:tblPr>
                <a:noFill/>
                <a:tableStyleId>{31189FE6-363A-4069-BB22-C324AA71ED47}</a:tableStyleId>
              </a:tblPr>
              <a:tblGrid>
                <a:gridCol w="176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2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Retained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left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Precision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400" dirty="0">
                        <a:solidFill>
                          <a:schemeClr val="dk2"/>
                        </a:solidFill>
                        <a:latin typeface="Alata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0.81 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Recall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0.94 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0.90 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F1-score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0.95 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1711;p48"/>
          <p:cNvGraphicFramePr/>
          <p:nvPr>
            <p:extLst>
              <p:ext uri="{D42A27DB-BD31-4B8C-83A1-F6EECF244321}">
                <p14:modId xmlns:p14="http://schemas.microsoft.com/office/powerpoint/2010/main" val="2290725834"/>
              </p:ext>
            </p:extLst>
          </p:nvPr>
        </p:nvGraphicFramePr>
        <p:xfrm>
          <a:off x="1557622" y="1163147"/>
          <a:ext cx="6835949" cy="1584840"/>
        </p:xfrm>
        <a:graphic>
          <a:graphicData uri="http://schemas.openxmlformats.org/drawingml/2006/table">
            <a:tbl>
              <a:tblPr>
                <a:noFill/>
                <a:tableStyleId>{31189FE6-363A-4069-BB22-C324AA71ED47}</a:tableStyleId>
              </a:tblPr>
              <a:tblGrid>
                <a:gridCol w="176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2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Retained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left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Precision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0.79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0.47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Recall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0.92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0.23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F1-score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0.85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0.31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مربع نص 12"/>
          <p:cNvSpPr txBox="1"/>
          <p:nvPr/>
        </p:nvSpPr>
        <p:spPr>
          <a:xfrm>
            <a:off x="474989" y="580795"/>
            <a:ext cx="4097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lata" panose="00000500000000000000" pitchFamily="2" charset="0"/>
              </a:rPr>
              <a:t>LOGISTIC REGRESSION </a:t>
            </a:r>
            <a:r>
              <a:rPr lang="en-US" sz="1800" dirty="0" smtClean="0">
                <a:latin typeface="Alata" panose="00000500000000000000" pitchFamily="2" charset="0"/>
              </a:rPr>
              <a:t>MODEL</a:t>
            </a:r>
            <a:endParaRPr lang="ar-SA" sz="1800" dirty="0">
              <a:latin typeface="Alata" panose="00000500000000000000" pitchFamily="2" charset="0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563095" y="2865171"/>
            <a:ext cx="26111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lata" panose="00000500000000000000" pitchFamily="2" charset="0"/>
              </a:rPr>
              <a:t>KNN MODEL</a:t>
            </a:r>
            <a:endParaRPr lang="ar-SA" sz="1800" dirty="0">
              <a:latin typeface="Alat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86141" y="495714"/>
            <a:ext cx="4393356" cy="742200"/>
          </a:xfrm>
        </p:spPr>
        <p:txBody>
          <a:bodyPr/>
          <a:lstStyle/>
          <a:p>
            <a:r>
              <a:rPr lang="en-US" sz="2400" dirty="0" smtClean="0"/>
              <a:t>ACCURACY AND </a:t>
            </a:r>
            <a:r>
              <a:rPr lang="en-US" sz="2400" smtClean="0"/>
              <a:t>MSE RESULTS</a:t>
            </a:r>
            <a:endParaRPr lang="ar-SA" sz="2400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633666"/>
              </p:ext>
            </p:extLst>
          </p:nvPr>
        </p:nvGraphicFramePr>
        <p:xfrm>
          <a:off x="1642682" y="2055210"/>
          <a:ext cx="5899094" cy="1937601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1788339">
                  <a:extLst>
                    <a:ext uri="{9D8B030D-6E8A-4147-A177-3AD203B41FA5}">
                      <a16:colId xmlns:a16="http://schemas.microsoft.com/office/drawing/2014/main" val="4065161830"/>
                    </a:ext>
                  </a:extLst>
                </a:gridCol>
                <a:gridCol w="1683143">
                  <a:extLst>
                    <a:ext uri="{9D8B030D-6E8A-4147-A177-3AD203B41FA5}">
                      <a16:colId xmlns:a16="http://schemas.microsoft.com/office/drawing/2014/main" val="2635597702"/>
                    </a:ext>
                  </a:extLst>
                </a:gridCol>
                <a:gridCol w="2427612">
                  <a:extLst>
                    <a:ext uri="{9D8B030D-6E8A-4147-A177-3AD203B41FA5}">
                      <a16:colId xmlns:a16="http://schemas.microsoft.com/office/drawing/2014/main" val="1929277201"/>
                    </a:ext>
                  </a:extLst>
                </a:gridCol>
              </a:tblGrid>
              <a:tr h="526149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MSE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Accuracy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Model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66087"/>
                  </a:ext>
                </a:extLst>
              </a:tr>
              <a:tr h="7380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24.2%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75.8%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Logistic Regression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235369"/>
                  </a:ext>
                </a:extLst>
              </a:tr>
              <a:tr h="6734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7.27%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92.73%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KNN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43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7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title"/>
          </p:nvPr>
        </p:nvSpPr>
        <p:spPr>
          <a:xfrm>
            <a:off x="714285" y="845057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TABLE OF CONTENTS</a:t>
            </a:r>
            <a:endParaRPr sz="2400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 idx="2"/>
          </p:nvPr>
        </p:nvSpPr>
        <p:spPr>
          <a:xfrm>
            <a:off x="1855207" y="1995347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BUSINESS PROBLEM</a:t>
            </a:r>
            <a:endParaRPr dirty="0"/>
          </a:p>
        </p:txBody>
      </p:sp>
      <p:sp>
        <p:nvSpPr>
          <p:cNvPr id="414" name="Google Shape;414;p35"/>
          <p:cNvSpPr txBox="1">
            <a:spLocks noGrp="1"/>
          </p:cNvSpPr>
          <p:nvPr>
            <p:ph type="title" idx="3"/>
          </p:nvPr>
        </p:nvSpPr>
        <p:spPr>
          <a:xfrm>
            <a:off x="959757" y="1918697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01.</a:t>
            </a:r>
            <a:endParaRPr sz="2400" dirty="0"/>
          </a:p>
        </p:txBody>
      </p:sp>
      <p:sp>
        <p:nvSpPr>
          <p:cNvPr id="416" name="Google Shape;416;p35"/>
          <p:cNvSpPr txBox="1">
            <a:spLocks noGrp="1"/>
          </p:cNvSpPr>
          <p:nvPr>
            <p:ph type="title" idx="4"/>
          </p:nvPr>
        </p:nvSpPr>
        <p:spPr>
          <a:xfrm>
            <a:off x="5845857" y="1945107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</a:t>
            </a:r>
            <a:endParaRPr dirty="0"/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 idx="5"/>
          </p:nvPr>
        </p:nvSpPr>
        <p:spPr>
          <a:xfrm>
            <a:off x="4950582" y="1848247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02.</a:t>
            </a:r>
            <a:endParaRPr sz="2400" dirty="0"/>
          </a:p>
        </p:txBody>
      </p:sp>
      <p:sp>
        <p:nvSpPr>
          <p:cNvPr id="419" name="Google Shape;419;p35"/>
          <p:cNvSpPr txBox="1">
            <a:spLocks noGrp="1"/>
          </p:cNvSpPr>
          <p:nvPr>
            <p:ph type="title" idx="7"/>
          </p:nvPr>
        </p:nvSpPr>
        <p:spPr>
          <a:xfrm>
            <a:off x="1888620" y="279804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</a:t>
            </a:r>
            <a:endParaRPr dirty="0"/>
          </a:p>
        </p:txBody>
      </p:sp>
      <p:sp>
        <p:nvSpPr>
          <p:cNvPr id="420" name="Google Shape;420;p35"/>
          <p:cNvSpPr txBox="1">
            <a:spLocks noGrp="1"/>
          </p:cNvSpPr>
          <p:nvPr>
            <p:ph type="title" idx="8"/>
          </p:nvPr>
        </p:nvSpPr>
        <p:spPr>
          <a:xfrm>
            <a:off x="4950582" y="2739840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04.</a:t>
            </a:r>
            <a:endParaRPr sz="2400" dirty="0"/>
          </a:p>
        </p:txBody>
      </p:sp>
      <p:sp>
        <p:nvSpPr>
          <p:cNvPr id="422" name="Google Shape;422;p35"/>
          <p:cNvSpPr txBox="1">
            <a:spLocks noGrp="1"/>
          </p:cNvSpPr>
          <p:nvPr>
            <p:ph type="title" idx="13"/>
          </p:nvPr>
        </p:nvSpPr>
        <p:spPr>
          <a:xfrm>
            <a:off x="1902832" y="3675105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MODEL</a:t>
            </a:r>
            <a:endParaRPr dirty="0"/>
          </a:p>
        </p:txBody>
      </p:sp>
      <p:sp>
        <p:nvSpPr>
          <p:cNvPr id="423" name="Google Shape;423;p35"/>
          <p:cNvSpPr txBox="1">
            <a:spLocks noGrp="1"/>
          </p:cNvSpPr>
          <p:nvPr>
            <p:ph type="title" idx="14"/>
          </p:nvPr>
        </p:nvSpPr>
        <p:spPr>
          <a:xfrm>
            <a:off x="998032" y="3560983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05.</a:t>
            </a:r>
            <a:endParaRPr sz="2400" dirty="0"/>
          </a:p>
        </p:txBody>
      </p:sp>
      <p:grpSp>
        <p:nvGrpSpPr>
          <p:cNvPr id="425" name="Google Shape;425;p3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6" name="Google Shape;426;p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416;p35"/>
          <p:cNvSpPr txBox="1">
            <a:spLocks/>
          </p:cNvSpPr>
          <p:nvPr/>
        </p:nvSpPr>
        <p:spPr>
          <a:xfrm>
            <a:off x="5845857" y="2842857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4" name="Google Shape;417;p35"/>
          <p:cNvSpPr txBox="1">
            <a:spLocks/>
          </p:cNvSpPr>
          <p:nvPr/>
        </p:nvSpPr>
        <p:spPr>
          <a:xfrm>
            <a:off x="988582" y="2739840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32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 smtClean="0"/>
              <a:t>03.</a:t>
            </a:r>
            <a:endParaRPr lang="en" sz="2400" dirty="0"/>
          </a:p>
        </p:txBody>
      </p:sp>
      <p:sp>
        <p:nvSpPr>
          <p:cNvPr id="19" name="Google Shape;422;p35"/>
          <p:cNvSpPr txBox="1">
            <a:spLocks/>
          </p:cNvSpPr>
          <p:nvPr/>
        </p:nvSpPr>
        <p:spPr>
          <a:xfrm>
            <a:off x="5855382" y="3675105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0" name="Google Shape;423;p35"/>
          <p:cNvSpPr txBox="1">
            <a:spLocks/>
          </p:cNvSpPr>
          <p:nvPr/>
        </p:nvSpPr>
        <p:spPr>
          <a:xfrm>
            <a:off x="4950582" y="3560983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32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 smtClean="0"/>
              <a:t>06.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63"/>
          <p:cNvSpPr txBox="1">
            <a:spLocks noGrp="1"/>
          </p:cNvSpPr>
          <p:nvPr>
            <p:ph type="subTitle" idx="1"/>
          </p:nvPr>
        </p:nvSpPr>
        <p:spPr>
          <a:xfrm>
            <a:off x="770862" y="1443624"/>
            <a:ext cx="7166507" cy="1232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DATASET</a:t>
            </a:r>
            <a:endParaRPr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>
              <a:buSzPct val="100000"/>
            </a:pPr>
            <a:r>
              <a:rPr lang="en-US" sz="1000" dirty="0" smtClean="0">
                <a:solidFill>
                  <a:srgbClr val="002060"/>
                </a:solidFill>
              </a:rPr>
              <a:t>Kaggle.com</a:t>
            </a:r>
            <a:r>
              <a:rPr lang="en-US" sz="1000" dirty="0">
                <a:solidFill>
                  <a:srgbClr val="002060"/>
                </a:solidFill>
              </a:rPr>
              <a:t>. 2021. </a:t>
            </a:r>
            <a:r>
              <a:rPr lang="en-US" sz="1000" i="1" dirty="0">
                <a:solidFill>
                  <a:srgbClr val="002060"/>
                </a:solidFill>
              </a:rPr>
              <a:t>HR Analytics</a:t>
            </a:r>
            <a:r>
              <a:rPr lang="en-US" sz="1000" dirty="0">
                <a:solidFill>
                  <a:srgbClr val="002060"/>
                </a:solidFill>
              </a:rPr>
              <a:t>. [online] Available at: &lt;https://www.kaggle.com/giripujar/hr-analytics&gt; [Accessed 30 October 2021].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710" name="Google Shape;2710;p63"/>
          <p:cNvSpPr txBox="1">
            <a:spLocks noGrp="1"/>
          </p:cNvSpPr>
          <p:nvPr>
            <p:ph type="title"/>
          </p:nvPr>
        </p:nvSpPr>
        <p:spPr>
          <a:xfrm>
            <a:off x="714300" y="540173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RESOURCES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588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868218" y="415636"/>
            <a:ext cx="7146993" cy="3631116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039668" y="703311"/>
            <a:ext cx="7146993" cy="3631116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230168" y="990986"/>
            <a:ext cx="7146993" cy="3631116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31;p61"/>
          <p:cNvSpPr txBox="1">
            <a:spLocks noGrp="1"/>
          </p:cNvSpPr>
          <p:nvPr>
            <p:ph type="title"/>
          </p:nvPr>
        </p:nvSpPr>
        <p:spPr>
          <a:xfrm>
            <a:off x="3735183" y="2119983"/>
            <a:ext cx="2303215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THANKS!</a:t>
            </a:r>
            <a:endParaRPr sz="3600" dirty="0"/>
          </a:p>
        </p:txBody>
      </p:sp>
      <p:sp>
        <p:nvSpPr>
          <p:cNvPr id="23" name="Google Shape;2232;p61"/>
          <p:cNvSpPr txBox="1">
            <a:spLocks noGrp="1"/>
          </p:cNvSpPr>
          <p:nvPr>
            <p:ph type="subTitle" idx="1"/>
          </p:nvPr>
        </p:nvSpPr>
        <p:spPr>
          <a:xfrm>
            <a:off x="3301074" y="3116987"/>
            <a:ext cx="3134488" cy="575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6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46025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BUSINESS PROBLEM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228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775818" y="1374010"/>
            <a:ext cx="4047052" cy="1409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600" dirty="0"/>
              <a:t>Employee resignation is a major problem for many </a:t>
            </a:r>
            <a:r>
              <a:rPr lang="en-US" sz="1600" dirty="0" smtClean="0"/>
              <a:t>organizations and this could </a:t>
            </a:r>
            <a:r>
              <a:rPr lang="en-US" sz="1600" dirty="0"/>
              <a:t>result in a loss of money, time, and effort for an </a:t>
            </a:r>
            <a:r>
              <a:rPr lang="en-US" sz="1600" dirty="0" smtClean="0"/>
              <a:t>organization</a:t>
            </a:r>
            <a:r>
              <a:rPr lang="en-US" sz="1600" dirty="0"/>
              <a:t>.</a:t>
            </a:r>
            <a:endParaRPr sz="1600" dirty="0"/>
          </a:p>
        </p:txBody>
      </p:sp>
      <p:grpSp>
        <p:nvGrpSpPr>
          <p:cNvPr id="3" name="مجموعة 2"/>
          <p:cNvGrpSpPr/>
          <p:nvPr/>
        </p:nvGrpSpPr>
        <p:grpSpPr>
          <a:xfrm>
            <a:off x="5213687" y="1432937"/>
            <a:ext cx="3280428" cy="2630047"/>
            <a:chOff x="1224310" y="1770518"/>
            <a:chExt cx="3280428" cy="2630047"/>
          </a:xfrm>
        </p:grpSpPr>
        <p:sp>
          <p:nvSpPr>
            <p:cNvPr id="8" name="Google Shape;1890;p51"/>
            <p:cNvSpPr/>
            <p:nvPr/>
          </p:nvSpPr>
          <p:spPr>
            <a:xfrm>
              <a:off x="2172697" y="2137161"/>
              <a:ext cx="2332041" cy="2263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b="1" ker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9" name="صورة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310" y="1770518"/>
              <a:ext cx="2649640" cy="1958526"/>
            </a:xfrm>
            <a:prstGeom prst="rect">
              <a:avLst/>
            </a:prstGeom>
          </p:spPr>
        </p:pic>
        <p:grpSp>
          <p:nvGrpSpPr>
            <p:cNvPr id="17" name="مجموعة 16"/>
            <p:cNvGrpSpPr/>
            <p:nvPr/>
          </p:nvGrpSpPr>
          <p:grpSpPr>
            <a:xfrm>
              <a:off x="2953249" y="1854769"/>
              <a:ext cx="1059215" cy="682640"/>
              <a:chOff x="3399794" y="1506163"/>
              <a:chExt cx="1059215" cy="682640"/>
            </a:xfrm>
          </p:grpSpPr>
          <p:sp>
            <p:nvSpPr>
              <p:cNvPr id="18" name="شكل بيضاوي 17"/>
              <p:cNvSpPr/>
              <p:nvPr/>
            </p:nvSpPr>
            <p:spPr>
              <a:xfrm>
                <a:off x="3435219" y="1506163"/>
                <a:ext cx="700088" cy="682640"/>
              </a:xfrm>
              <a:prstGeom prst="ellipse">
                <a:avLst/>
              </a:prstGeom>
              <a:solidFill>
                <a:srgbClr val="FEF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rtl="0">
                  <a:buClr>
                    <a:srgbClr val="000000"/>
                  </a:buClr>
                </a:pPr>
                <a:endParaRPr lang="ar-SA" sz="1867" kern="0">
                  <a:solidFill>
                    <a:srgbClr val="FFFFFF"/>
                  </a:solidFill>
                  <a:latin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9" name="مربع نص 18"/>
              <p:cNvSpPr txBox="1"/>
              <p:nvPr/>
            </p:nvSpPr>
            <p:spPr>
              <a:xfrm>
                <a:off x="3399794" y="1693594"/>
                <a:ext cx="1059215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r>
                  <a:rPr lang="en-US" b="1" kern="0" dirty="0">
                    <a:solidFill>
                      <a:srgbClr val="81A7A8"/>
                    </a:solidFill>
                    <a:latin typeface="Arial"/>
                    <a:cs typeface="Arial"/>
                    <a:sym typeface="Arial"/>
                  </a:rPr>
                  <a:t>I QUIT!</a:t>
                </a:r>
                <a:endParaRPr lang="ar-SA" b="1" kern="0" dirty="0">
                  <a:solidFill>
                    <a:srgbClr val="81A7A8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مستطيل 1"/>
          <p:cNvSpPr/>
          <p:nvPr/>
        </p:nvSpPr>
        <p:spPr>
          <a:xfrm>
            <a:off x="775817" y="2660215"/>
            <a:ext cx="414415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The purpose </a:t>
            </a:r>
            <a:r>
              <a:rPr lang="en-U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 this project is to build a </a:t>
            </a:r>
            <a:r>
              <a:rPr lang="en-U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</a:t>
            </a:r>
            <a:r>
              <a:rPr lang="en-U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that helps the </a:t>
            </a:r>
            <a:r>
              <a:rPr lang="en-U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organization </a:t>
            </a:r>
            <a:r>
              <a:rPr lang="en-U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predict whether the employee will leave the organization or continue to work for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46025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TOOLS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3802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7" name="Google Shape;1927;p52"/>
          <p:cNvGrpSpPr/>
          <p:nvPr/>
        </p:nvGrpSpPr>
        <p:grpSpPr>
          <a:xfrm>
            <a:off x="3369525" y="979390"/>
            <a:ext cx="2362200" cy="3180000"/>
            <a:chOff x="791125" y="1362000"/>
            <a:chExt cx="2362200" cy="3180000"/>
          </a:xfrm>
        </p:grpSpPr>
        <p:sp>
          <p:nvSpPr>
            <p:cNvPr id="1928" name="Google Shape;1928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52"/>
          <p:cNvGrpSpPr/>
          <p:nvPr/>
        </p:nvGrpSpPr>
        <p:grpSpPr>
          <a:xfrm>
            <a:off x="6061753" y="979390"/>
            <a:ext cx="2362200" cy="3180000"/>
            <a:chOff x="791125" y="1362000"/>
            <a:chExt cx="2362200" cy="3180000"/>
          </a:xfrm>
        </p:grpSpPr>
        <p:sp>
          <p:nvSpPr>
            <p:cNvPr id="1934" name="Google Shape;1934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52"/>
          <p:cNvGrpSpPr/>
          <p:nvPr/>
        </p:nvGrpSpPr>
        <p:grpSpPr>
          <a:xfrm>
            <a:off x="679688" y="979390"/>
            <a:ext cx="2362200" cy="3180000"/>
            <a:chOff x="791125" y="1362000"/>
            <a:chExt cx="2362200" cy="3180000"/>
          </a:xfrm>
        </p:grpSpPr>
        <p:sp>
          <p:nvSpPr>
            <p:cNvPr id="1940" name="Google Shape;1940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6" name="Google Shape;1946;p52"/>
          <p:cNvSpPr txBox="1">
            <a:spLocks noGrp="1"/>
          </p:cNvSpPr>
          <p:nvPr>
            <p:ph type="title" idx="2"/>
          </p:nvPr>
        </p:nvSpPr>
        <p:spPr>
          <a:xfrm>
            <a:off x="738932" y="1649655"/>
            <a:ext cx="2241000" cy="467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PROCESSING</a:t>
            </a:r>
            <a:endParaRPr dirty="0"/>
          </a:p>
        </p:txBody>
      </p:sp>
      <p:sp>
        <p:nvSpPr>
          <p:cNvPr id="1947" name="Google Shape;1947;p52"/>
          <p:cNvSpPr txBox="1">
            <a:spLocks noGrp="1"/>
          </p:cNvSpPr>
          <p:nvPr>
            <p:ph type="subTitle" idx="1"/>
          </p:nvPr>
        </p:nvSpPr>
        <p:spPr>
          <a:xfrm>
            <a:off x="778688" y="316600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1400" dirty="0"/>
              <a:t>Numpy and pandas</a:t>
            </a:r>
          </a:p>
        </p:txBody>
      </p:sp>
      <p:sp>
        <p:nvSpPr>
          <p:cNvPr id="1948" name="Google Shape;1948;p52"/>
          <p:cNvSpPr txBox="1">
            <a:spLocks noGrp="1"/>
          </p:cNvSpPr>
          <p:nvPr>
            <p:ph type="title" idx="3"/>
          </p:nvPr>
        </p:nvSpPr>
        <p:spPr>
          <a:xfrm>
            <a:off x="3468525" y="164965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MODELING</a:t>
            </a:r>
          </a:p>
        </p:txBody>
      </p:sp>
      <p:sp>
        <p:nvSpPr>
          <p:cNvPr id="1949" name="Google Shape;1949;p52"/>
          <p:cNvSpPr txBox="1">
            <a:spLocks noGrp="1"/>
          </p:cNvSpPr>
          <p:nvPr>
            <p:ph type="subTitle" idx="4"/>
          </p:nvPr>
        </p:nvSpPr>
        <p:spPr>
          <a:xfrm>
            <a:off x="3468525" y="316600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Scikit-learn </a:t>
            </a:r>
          </a:p>
        </p:txBody>
      </p:sp>
      <p:sp>
        <p:nvSpPr>
          <p:cNvPr id="1950" name="Google Shape;1950;p52"/>
          <p:cNvSpPr txBox="1">
            <a:spLocks noGrp="1"/>
          </p:cNvSpPr>
          <p:nvPr>
            <p:ph type="title" idx="5"/>
          </p:nvPr>
        </p:nvSpPr>
        <p:spPr>
          <a:xfrm>
            <a:off x="6160753" y="164965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</a:t>
            </a:r>
          </a:p>
        </p:txBody>
      </p:sp>
      <p:sp>
        <p:nvSpPr>
          <p:cNvPr id="1951" name="Google Shape;1951;p52"/>
          <p:cNvSpPr txBox="1">
            <a:spLocks noGrp="1"/>
          </p:cNvSpPr>
          <p:nvPr>
            <p:ph type="subTitle" idx="6"/>
          </p:nvPr>
        </p:nvSpPr>
        <p:spPr>
          <a:xfrm>
            <a:off x="6179063" y="3200831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US" dirty="0"/>
              <a:t>Matplotlib </a:t>
            </a:r>
            <a:r>
              <a:rPr lang="en-US" dirty="0" smtClean="0"/>
              <a:t>and Seaborn </a:t>
            </a:r>
            <a:endParaRPr lang="en-US" dirty="0"/>
          </a:p>
        </p:txBody>
      </p:sp>
      <p:sp>
        <p:nvSpPr>
          <p:cNvPr id="1952" name="Google Shape;1952;p52"/>
          <p:cNvSpPr/>
          <p:nvPr/>
        </p:nvSpPr>
        <p:spPr>
          <a:xfrm>
            <a:off x="1557338" y="2322768"/>
            <a:ext cx="6069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52"/>
          <p:cNvSpPr/>
          <p:nvPr/>
        </p:nvSpPr>
        <p:spPr>
          <a:xfrm>
            <a:off x="4247175" y="2322768"/>
            <a:ext cx="6069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52"/>
          <p:cNvSpPr/>
          <p:nvPr/>
        </p:nvSpPr>
        <p:spPr>
          <a:xfrm>
            <a:off x="6939403" y="2322768"/>
            <a:ext cx="6069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6496;p71"/>
          <p:cNvGrpSpPr/>
          <p:nvPr/>
        </p:nvGrpSpPr>
        <p:grpSpPr>
          <a:xfrm>
            <a:off x="1650823" y="2409886"/>
            <a:ext cx="417218" cy="435013"/>
            <a:chOff x="5985650" y="2860025"/>
            <a:chExt cx="1396075" cy="1539775"/>
          </a:xfrm>
          <a:solidFill>
            <a:schemeClr val="bg1"/>
          </a:solidFill>
        </p:grpSpPr>
        <p:sp>
          <p:nvSpPr>
            <p:cNvPr id="43" name="Google Shape;6497;p71"/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98;p71"/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9;p71"/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00;p71"/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01;p71"/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02;p71"/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03;p71"/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04;p71"/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05;p71"/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06;p71"/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07;p71"/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08;p71"/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09;p71"/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10;p71"/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11;p71"/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12;p71"/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13;p71"/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14;p71"/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15;p71"/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16;p71"/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17;p71"/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18;p71"/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19;p71"/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520;p71"/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521;p71"/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522;p71"/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523;p71"/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24;p71"/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25;p71"/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526;p71"/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527;p71"/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528;p71"/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6867;p71"/>
          <p:cNvGrpSpPr/>
          <p:nvPr/>
        </p:nvGrpSpPr>
        <p:grpSpPr>
          <a:xfrm>
            <a:off x="4358941" y="2451424"/>
            <a:ext cx="382614" cy="349967"/>
            <a:chOff x="1706078" y="2092648"/>
            <a:chExt cx="659613" cy="637296"/>
          </a:xfrm>
        </p:grpSpPr>
        <p:sp>
          <p:nvSpPr>
            <p:cNvPr id="76" name="Google Shape;6868;p71"/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6869;p71"/>
            <p:cNvGrpSpPr/>
            <p:nvPr/>
          </p:nvGrpSpPr>
          <p:grpSpPr>
            <a:xfrm>
              <a:off x="1706078" y="2092648"/>
              <a:ext cx="659613" cy="575241"/>
              <a:chOff x="1706078" y="2092648"/>
              <a:chExt cx="659613" cy="575241"/>
            </a:xfrm>
          </p:grpSpPr>
          <p:sp>
            <p:nvSpPr>
              <p:cNvPr id="78" name="Google Shape;6870;p71"/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F4A8A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871;p71"/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F4A8A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872;p71"/>
              <p:cNvSpPr/>
              <p:nvPr/>
            </p:nvSpPr>
            <p:spPr>
              <a:xfrm>
                <a:off x="20339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F4A8A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oogle Shape;7092;p72"/>
          <p:cNvGrpSpPr/>
          <p:nvPr/>
        </p:nvGrpSpPr>
        <p:grpSpPr>
          <a:xfrm>
            <a:off x="7074162" y="2458747"/>
            <a:ext cx="333254" cy="343319"/>
            <a:chOff x="5159450" y="1919950"/>
            <a:chExt cx="1541050" cy="862500"/>
          </a:xfrm>
        </p:grpSpPr>
        <p:sp>
          <p:nvSpPr>
            <p:cNvPr id="82" name="Google Shape;7093;p72"/>
            <p:cNvSpPr/>
            <p:nvPr/>
          </p:nvSpPr>
          <p:spPr>
            <a:xfrm>
              <a:off x="5397266" y="1987997"/>
              <a:ext cx="1067675" cy="59561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83" name="Google Shape;7094;p72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84" name="Google Shape;7095;p72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7096;p72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955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46025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DATASET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373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1"/>
          <p:cNvSpPr txBox="1">
            <a:spLocks/>
          </p:cNvSpPr>
          <p:nvPr/>
        </p:nvSpPr>
        <p:spPr>
          <a:xfrm>
            <a:off x="468869" y="372903"/>
            <a:ext cx="7715400" cy="46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HUMAN RECOURSES DATASET</a:t>
            </a:r>
            <a:endParaRPr lang="ar-SA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44153"/>
              </p:ext>
            </p:extLst>
          </p:nvPr>
        </p:nvGraphicFramePr>
        <p:xfrm>
          <a:off x="564047" y="1318993"/>
          <a:ext cx="7970717" cy="2843690"/>
        </p:xfrm>
        <a:graphic>
          <a:graphicData uri="http://schemas.openxmlformats.org/drawingml/2006/table">
            <a:tbl>
              <a:tblPr rtl="1" firstRow="1" bandRow="1">
                <a:tableStyleId>{1FECB4D8-DB02-4DC6-A0A2-4F2EBAE1DC90}</a:tableStyleId>
              </a:tblPr>
              <a:tblGrid>
                <a:gridCol w="640783">
                  <a:extLst>
                    <a:ext uri="{9D8B030D-6E8A-4147-A177-3AD203B41FA5}">
                      <a16:colId xmlns:a16="http://schemas.microsoft.com/office/drawing/2014/main" val="2727897230"/>
                    </a:ext>
                  </a:extLst>
                </a:gridCol>
                <a:gridCol w="888459">
                  <a:extLst>
                    <a:ext uri="{9D8B030D-6E8A-4147-A177-3AD203B41FA5}">
                      <a16:colId xmlns:a16="http://schemas.microsoft.com/office/drawing/2014/main" val="3816091644"/>
                    </a:ext>
                  </a:extLst>
                </a:gridCol>
                <a:gridCol w="907915">
                  <a:extLst>
                    <a:ext uri="{9D8B030D-6E8A-4147-A177-3AD203B41FA5}">
                      <a16:colId xmlns:a16="http://schemas.microsoft.com/office/drawing/2014/main" val="2791205561"/>
                    </a:ext>
                  </a:extLst>
                </a:gridCol>
                <a:gridCol w="499353">
                  <a:extLst>
                    <a:ext uri="{9D8B030D-6E8A-4147-A177-3AD203B41FA5}">
                      <a16:colId xmlns:a16="http://schemas.microsoft.com/office/drawing/2014/main" val="3495698399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366082635"/>
                    </a:ext>
                  </a:extLst>
                </a:gridCol>
                <a:gridCol w="765243">
                  <a:extLst>
                    <a:ext uri="{9D8B030D-6E8A-4147-A177-3AD203B41FA5}">
                      <a16:colId xmlns:a16="http://schemas.microsoft.com/office/drawing/2014/main" val="3139791580"/>
                    </a:ext>
                  </a:extLst>
                </a:gridCol>
                <a:gridCol w="713362">
                  <a:extLst>
                    <a:ext uri="{9D8B030D-6E8A-4147-A177-3AD203B41FA5}">
                      <a16:colId xmlns:a16="http://schemas.microsoft.com/office/drawing/2014/main" val="745547933"/>
                    </a:ext>
                  </a:extLst>
                </a:gridCol>
                <a:gridCol w="674451">
                  <a:extLst>
                    <a:ext uri="{9D8B030D-6E8A-4147-A177-3AD203B41FA5}">
                      <a16:colId xmlns:a16="http://schemas.microsoft.com/office/drawing/2014/main" val="247127617"/>
                    </a:ext>
                  </a:extLst>
                </a:gridCol>
                <a:gridCol w="849549">
                  <a:extLst>
                    <a:ext uri="{9D8B030D-6E8A-4147-A177-3AD203B41FA5}">
                      <a16:colId xmlns:a16="http://schemas.microsoft.com/office/drawing/2014/main" val="2036337965"/>
                    </a:ext>
                  </a:extLst>
                </a:gridCol>
                <a:gridCol w="946825">
                  <a:extLst>
                    <a:ext uri="{9D8B030D-6E8A-4147-A177-3AD203B41FA5}">
                      <a16:colId xmlns:a16="http://schemas.microsoft.com/office/drawing/2014/main" val="3771605348"/>
                    </a:ext>
                  </a:extLst>
                </a:gridCol>
                <a:gridCol w="293594">
                  <a:extLst>
                    <a:ext uri="{9D8B030D-6E8A-4147-A177-3AD203B41FA5}">
                      <a16:colId xmlns:a16="http://schemas.microsoft.com/office/drawing/2014/main" val="2443542922"/>
                    </a:ext>
                  </a:extLst>
                </a:gridCol>
              </a:tblGrid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salary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Department</a:t>
                      </a:r>
                      <a:endParaRPr lang="ar-SA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Promotion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last</a:t>
                      </a:r>
                      <a:r>
                        <a:rPr lang="en-US" sz="10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5 years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left</a:t>
                      </a:r>
                      <a:endParaRPr lang="ar-SA" sz="1000" dirty="0"/>
                    </a:p>
                  </a:txBody>
                  <a:tcPr anchor="ctr">
                    <a:solidFill>
                      <a:srgbClr val="7AC8C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Work</a:t>
                      </a:r>
                      <a:r>
                        <a:rPr lang="en-US" sz="10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accident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Time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Spend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company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Average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monthly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hours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Number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project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Last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evaluation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Satisfaction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level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ar-S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389650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low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157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0.53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0.38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681951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medium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6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262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5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0.86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0.80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776216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medium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4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272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7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0.88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0.11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406348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low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5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223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5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0.87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0.72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84124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low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159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0.52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0.37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4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227820"/>
                  </a:ext>
                </a:extLst>
              </a:tr>
            </a:tbl>
          </a:graphicData>
        </a:graphic>
      </p:graphicFrame>
      <p:sp>
        <p:nvSpPr>
          <p:cNvPr id="5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dataset contains 14,999 data points and 10 features.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" name="Google Shape;2080;p56"/>
          <p:cNvCxnSpPr/>
          <p:nvPr/>
        </p:nvCxnSpPr>
        <p:spPr>
          <a:xfrm rot="5400000">
            <a:off x="5855689" y="1117799"/>
            <a:ext cx="236705" cy="1656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" name="رابط كسهم مستقيم 15"/>
          <p:cNvCxnSpPr/>
          <p:nvPr/>
        </p:nvCxnSpPr>
        <p:spPr>
          <a:xfrm flipV="1">
            <a:off x="6056882" y="1001781"/>
            <a:ext cx="0" cy="60326"/>
          </a:xfrm>
          <a:prstGeom prst="straightConnector1">
            <a:avLst/>
          </a:prstGeom>
          <a:ln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/>
          <p:cNvSpPr txBox="1"/>
          <p:nvPr/>
        </p:nvSpPr>
        <p:spPr>
          <a:xfrm>
            <a:off x="5672094" y="737505"/>
            <a:ext cx="769576" cy="24622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lata" panose="00000500000000000000" pitchFamily="2" charset="0"/>
              </a:rPr>
              <a:t>Target</a:t>
            </a:r>
            <a:endParaRPr lang="ar-SA" sz="1000" dirty="0">
              <a:solidFill>
                <a:schemeClr val="tx1"/>
              </a:solidFill>
              <a:latin typeface="Alat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7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23258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FINDINGS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577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10320</TotalTime>
  <Words>430</Words>
  <Application>Microsoft Office PowerPoint</Application>
  <PresentationFormat>عرض على الشاشة (16:9)</PresentationFormat>
  <Paragraphs>173</Paragraphs>
  <Slides>21</Slides>
  <Notes>13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Alata</vt:lpstr>
      <vt:lpstr>Montserrat</vt:lpstr>
      <vt:lpstr>Healthcare Center Website by Slidesgo</vt:lpstr>
      <vt:lpstr>WILL AN EMPLOYEE LEAVE THE ORGANIZATION?</vt:lpstr>
      <vt:lpstr>TABLE OF CONTENTS</vt:lpstr>
      <vt:lpstr>BUSINESS PROBLEM</vt:lpstr>
      <vt:lpstr>عرض تقديمي في PowerPoint</vt:lpstr>
      <vt:lpstr>TOOLS</vt:lpstr>
      <vt:lpstr>DATA PROCESSING</vt:lpstr>
      <vt:lpstr>DATASET</vt:lpstr>
      <vt:lpstr>عرض تقديمي في PowerPoint</vt:lpstr>
      <vt:lpstr>FINDINGS</vt:lpstr>
      <vt:lpstr>NUMBER OF EMPLOYEES CONTRACTED/LEFT</vt:lpstr>
      <vt:lpstr>EMPLOYEES SALARY LEVEL</vt:lpstr>
      <vt:lpstr>HAVE EMPLOYEES HAD A WORK ACCEDINT?</vt:lpstr>
      <vt:lpstr>AVERAGE MONTHLY HOURS IN EACH DEPARTMENT</vt:lpstr>
      <vt:lpstr>LEVEL OF EMPLOYEES SATISFACTION</vt:lpstr>
      <vt:lpstr>NUMBER OF PROJECTS THE EMPLOYEE COMPLETED WHILE AT WORK</vt:lpstr>
      <vt:lpstr>NUMBER OF YEARS THE EMPLOYEE HAS WORKED IN THE ORGANIZATION</vt:lpstr>
      <vt:lpstr>DATA MODEL</vt:lpstr>
      <vt:lpstr>عرض تقديمي في PowerPoint</vt:lpstr>
      <vt:lpstr>ACCURACY AND MSE RESULTS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CENTER WEBSITE</dc:title>
  <dc:creator>Rawan</dc:creator>
  <cp:lastModifiedBy>Rawan</cp:lastModifiedBy>
  <cp:revision>146</cp:revision>
  <dcterms:modified xsi:type="dcterms:W3CDTF">2021-11-17T21:01:29Z</dcterms:modified>
</cp:coreProperties>
</file>