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3"/>
  </p:notesMasterIdLst>
  <p:sldIdLst>
    <p:sldId id="256" r:id="rId2"/>
    <p:sldId id="258" r:id="rId3"/>
    <p:sldId id="326" r:id="rId4"/>
    <p:sldId id="259" r:id="rId5"/>
    <p:sldId id="324" r:id="rId6"/>
    <p:sldId id="327" r:id="rId7"/>
    <p:sldId id="300" r:id="rId8"/>
    <p:sldId id="328" r:id="rId9"/>
    <p:sldId id="303" r:id="rId10"/>
    <p:sldId id="269" r:id="rId11"/>
    <p:sldId id="307" r:id="rId12"/>
    <p:sldId id="316" r:id="rId13"/>
    <p:sldId id="317" r:id="rId14"/>
    <p:sldId id="329" r:id="rId15"/>
    <p:sldId id="318" r:id="rId16"/>
    <p:sldId id="321" r:id="rId17"/>
    <p:sldId id="304" r:id="rId18"/>
    <p:sldId id="315" r:id="rId19"/>
    <p:sldId id="323" r:id="rId20"/>
    <p:sldId id="314" r:id="rId21"/>
    <p:sldId id="313" r:id="rId22"/>
  </p:sldIdLst>
  <p:sldSz cx="9144000" cy="5143500" type="screen16x9"/>
  <p:notesSz cx="6858000" cy="9144000"/>
  <p:embeddedFontLst>
    <p:embeddedFont>
      <p:font typeface="Alata" panose="00000500000000000000" pitchFamily="2" charset="0"/>
      <p:regular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E6E6E6"/>
    <a:srgbClr val="7AC8C1"/>
    <a:srgbClr val="8EC1D6"/>
    <a:srgbClr val="E1E5E7"/>
    <a:srgbClr val="EAEDEE"/>
    <a:srgbClr val="999999"/>
    <a:srgbClr val="D9D9D9"/>
    <a:srgbClr val="EFF1F2"/>
    <a:srgbClr val="2F4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189FE6-363A-4069-BB22-C324AA71ED47}">
  <a:tblStyle styleId="{31189FE6-363A-4069-BB22-C324AA71ED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292A2E-F333-43FB-9621-5CBBE7FDCDCB}" styleName="نمط فاتح 2 - تميي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نمط فاتح 2 - تميي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E171933-4619-4E11-9A3F-F7608DF75F80}" styleName="نمط متوسط 1 - تميي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نمط متوسط 1 - تميي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نمط فاتح 2 - تميي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النمط الفاتح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نمط متوسط 1 - تميي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dc6316f5a0_0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dc6316f5a0_0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633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dcc031ca31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dcc031ca31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131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dcc031ca31_0_18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dcc031ca31_0_18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732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dcc031ca31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dcc031ca31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75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dcc031ca31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dcc031ca31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531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dcc031ca31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dcc031ca31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695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dcc031ca31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dcc031ca31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452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dcc031ca31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dcc031ca31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786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dcc031ca31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dcc031ca31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010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dc6316f5a0_0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dc6316f5a0_0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 idx="2"/>
          </p:nvPr>
        </p:nvSpPr>
        <p:spPr>
          <a:xfrm>
            <a:off x="778688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778688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 idx="3"/>
          </p:nvPr>
        </p:nvSpPr>
        <p:spPr>
          <a:xfrm>
            <a:off x="3468525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4"/>
          </p:nvPr>
        </p:nvSpPr>
        <p:spPr>
          <a:xfrm>
            <a:off x="3468525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 idx="5"/>
          </p:nvPr>
        </p:nvSpPr>
        <p:spPr>
          <a:xfrm>
            <a:off x="6160753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6"/>
          </p:nvPr>
        </p:nvSpPr>
        <p:spPr>
          <a:xfrm>
            <a:off x="6160753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702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1" name="Google Shape;41;p6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3" name="Google Shape;43;p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3" hasCustomPrompt="1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8" hasCustomPrompt="1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9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4" hasCustomPrompt="1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23" name="Google Shape;223;p2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" name="Google Shape;224;p2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25" name="Google Shape;225;p2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8" name="Google Shape;228;p24"/>
          <p:cNvSpPr txBox="1">
            <a:spLocks noGrp="1"/>
          </p:cNvSpPr>
          <p:nvPr>
            <p:ph type="title"/>
          </p:nvPr>
        </p:nvSpPr>
        <p:spPr>
          <a:xfrm>
            <a:off x="4896300" y="1504950"/>
            <a:ext cx="3533400" cy="74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1"/>
          </p:nvPr>
        </p:nvSpPr>
        <p:spPr>
          <a:xfrm>
            <a:off x="4905375" y="2368275"/>
            <a:ext cx="3533400" cy="11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90" name="Google Shape;290;p3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" name="Google Shape;291;p3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2" name="Google Shape;292;p3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3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96" name="Google Shape;296;p3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97" name="Google Shape;297;p3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8" name="Google Shape;298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9" name="Google Shape;299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02" name="Google Shape;302;p3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3" name="Google Shape;303;p30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304" name="Google Shape;304;p30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305" name="Google Shape;305;p30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6" name="Google Shape;306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07" name="Google Shape;307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10" name="Google Shape;310;p30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1636500" y="2097350"/>
            <a:ext cx="6213900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2133600" y="3310675"/>
            <a:ext cx="52197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814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58" name="Google Shape;258;p2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" name="Google Shape;259;p2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60" name="Google Shape;260;p2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3" name="Google Shape;263;p27"/>
          <p:cNvSpPr txBox="1">
            <a:spLocks noGrp="1"/>
          </p:cNvSpPr>
          <p:nvPr>
            <p:ph type="subTitle" idx="1"/>
          </p:nvPr>
        </p:nvSpPr>
        <p:spPr>
          <a:xfrm>
            <a:off x="714300" y="1443625"/>
            <a:ext cx="7715400" cy="31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264" name="Google Shape;264;p27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416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70" r:id="rId6"/>
    <p:sldLayoutId id="2147483676" r:id="rId7"/>
    <p:sldLayoutId id="2147483680" r:id="rId8"/>
    <p:sldLayoutId id="2147483681" r:id="rId9"/>
    <p:sldLayoutId id="214748368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/>
          <p:nvPr/>
        </p:nvSpPr>
        <p:spPr>
          <a:xfrm>
            <a:off x="4473983" y="4295637"/>
            <a:ext cx="4081782" cy="88649"/>
          </a:xfrm>
          <a:custGeom>
            <a:avLst/>
            <a:gdLst/>
            <a:ahLst/>
            <a:cxnLst/>
            <a:rect l="l" t="t" r="r" b="b"/>
            <a:pathLst>
              <a:path w="44847" h="974" extrusionOk="0">
                <a:moveTo>
                  <a:pt x="659" y="1"/>
                </a:moveTo>
                <a:cubicBezTo>
                  <a:pt x="1" y="1"/>
                  <a:pt x="1" y="974"/>
                  <a:pt x="659" y="974"/>
                </a:cubicBezTo>
                <a:lnTo>
                  <a:pt x="44360" y="974"/>
                </a:lnTo>
                <a:cubicBezTo>
                  <a:pt x="44618" y="974"/>
                  <a:pt x="44847" y="745"/>
                  <a:pt x="44847" y="487"/>
                </a:cubicBezTo>
                <a:cubicBezTo>
                  <a:pt x="44847" y="201"/>
                  <a:pt x="44618" y="1"/>
                  <a:pt x="443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3"/>
          <p:cNvSpPr/>
          <p:nvPr/>
        </p:nvSpPr>
        <p:spPr>
          <a:xfrm>
            <a:off x="4473983" y="4295637"/>
            <a:ext cx="1784363" cy="91288"/>
          </a:xfrm>
          <a:custGeom>
            <a:avLst/>
            <a:gdLst/>
            <a:ahLst/>
            <a:cxnLst/>
            <a:rect l="l" t="t" r="r" b="b"/>
            <a:pathLst>
              <a:path w="19605" h="1003" extrusionOk="0">
                <a:moveTo>
                  <a:pt x="659" y="1"/>
                </a:moveTo>
                <a:cubicBezTo>
                  <a:pt x="1" y="1"/>
                  <a:pt x="1" y="1003"/>
                  <a:pt x="659" y="1003"/>
                </a:cubicBezTo>
                <a:lnTo>
                  <a:pt x="19605" y="1003"/>
                </a:lnTo>
                <a:lnTo>
                  <a:pt x="196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3"/>
          <p:cNvSpPr/>
          <p:nvPr/>
        </p:nvSpPr>
        <p:spPr>
          <a:xfrm>
            <a:off x="6159339" y="4250129"/>
            <a:ext cx="195410" cy="177845"/>
          </a:xfrm>
          <a:custGeom>
            <a:avLst/>
            <a:gdLst/>
            <a:ahLst/>
            <a:cxnLst/>
            <a:rect l="l" t="t" r="r" b="b"/>
            <a:pathLst>
              <a:path w="2147" h="1954" extrusionOk="0">
                <a:moveTo>
                  <a:pt x="1073" y="0"/>
                </a:moveTo>
                <a:cubicBezTo>
                  <a:pt x="823" y="0"/>
                  <a:pt x="573" y="100"/>
                  <a:pt x="372" y="301"/>
                </a:cubicBezTo>
                <a:cubicBezTo>
                  <a:pt x="0" y="673"/>
                  <a:pt x="0" y="1302"/>
                  <a:pt x="372" y="1674"/>
                </a:cubicBezTo>
                <a:cubicBezTo>
                  <a:pt x="573" y="1860"/>
                  <a:pt x="823" y="1953"/>
                  <a:pt x="1073" y="1953"/>
                </a:cubicBezTo>
                <a:cubicBezTo>
                  <a:pt x="1324" y="1953"/>
                  <a:pt x="1574" y="1860"/>
                  <a:pt x="1775" y="1674"/>
                </a:cubicBezTo>
                <a:cubicBezTo>
                  <a:pt x="2147" y="1302"/>
                  <a:pt x="2147" y="673"/>
                  <a:pt x="1775" y="301"/>
                </a:cubicBezTo>
                <a:cubicBezTo>
                  <a:pt x="1574" y="100"/>
                  <a:pt x="1324" y="0"/>
                  <a:pt x="1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3"/>
          <p:cNvSpPr/>
          <p:nvPr/>
        </p:nvSpPr>
        <p:spPr>
          <a:xfrm>
            <a:off x="5828493" y="3957056"/>
            <a:ext cx="1578576" cy="203238"/>
          </a:xfrm>
          <a:custGeom>
            <a:avLst/>
            <a:gdLst/>
            <a:ahLst/>
            <a:cxnLst/>
            <a:rect l="l" t="t" r="r" b="b"/>
            <a:pathLst>
              <a:path w="17344" h="2233" extrusionOk="0">
                <a:moveTo>
                  <a:pt x="2261" y="0"/>
                </a:moveTo>
                <a:cubicBezTo>
                  <a:pt x="1031" y="0"/>
                  <a:pt x="1" y="1002"/>
                  <a:pt x="29" y="2233"/>
                </a:cubicBezTo>
                <a:lnTo>
                  <a:pt x="17344" y="2233"/>
                </a:lnTo>
                <a:cubicBezTo>
                  <a:pt x="17344" y="1002"/>
                  <a:pt x="16342" y="0"/>
                  <a:pt x="15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3"/>
          <p:cNvSpPr/>
          <p:nvPr/>
        </p:nvSpPr>
        <p:spPr>
          <a:xfrm>
            <a:off x="4987136" y="3798141"/>
            <a:ext cx="664323" cy="362152"/>
          </a:xfrm>
          <a:custGeom>
            <a:avLst/>
            <a:gdLst/>
            <a:ahLst/>
            <a:cxnLst/>
            <a:rect l="l" t="t" r="r" b="b"/>
            <a:pathLst>
              <a:path w="7299" h="3979" extrusionOk="0">
                <a:moveTo>
                  <a:pt x="1031" y="1"/>
                </a:moveTo>
                <a:cubicBezTo>
                  <a:pt x="487" y="1"/>
                  <a:pt x="1" y="458"/>
                  <a:pt x="1" y="1031"/>
                </a:cubicBezTo>
                <a:cubicBezTo>
                  <a:pt x="1" y="2662"/>
                  <a:pt x="1346" y="3979"/>
                  <a:pt x="2977" y="3979"/>
                </a:cubicBezTo>
                <a:lnTo>
                  <a:pt x="4322" y="3979"/>
                </a:lnTo>
                <a:cubicBezTo>
                  <a:pt x="5982" y="3979"/>
                  <a:pt x="7298" y="2662"/>
                  <a:pt x="7298" y="1031"/>
                </a:cubicBezTo>
                <a:cubicBezTo>
                  <a:pt x="7298" y="458"/>
                  <a:pt x="6841" y="1"/>
                  <a:pt x="6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3"/>
          <p:cNvSpPr/>
          <p:nvPr/>
        </p:nvSpPr>
        <p:spPr>
          <a:xfrm>
            <a:off x="4398440" y="4132991"/>
            <a:ext cx="4217304" cy="55702"/>
          </a:xfrm>
          <a:custGeom>
            <a:avLst/>
            <a:gdLst/>
            <a:ahLst/>
            <a:cxnLst/>
            <a:rect l="l" t="t" r="r" b="b"/>
            <a:pathLst>
              <a:path w="46336" h="612" extrusionOk="0">
                <a:moveTo>
                  <a:pt x="1060" y="1"/>
                </a:moveTo>
                <a:cubicBezTo>
                  <a:pt x="859" y="1"/>
                  <a:pt x="659" y="4"/>
                  <a:pt x="459" y="13"/>
                </a:cubicBezTo>
                <a:lnTo>
                  <a:pt x="401" y="13"/>
                </a:lnTo>
                <a:cubicBezTo>
                  <a:pt x="1" y="13"/>
                  <a:pt x="1" y="586"/>
                  <a:pt x="401" y="586"/>
                </a:cubicBezTo>
                <a:lnTo>
                  <a:pt x="44103" y="586"/>
                </a:lnTo>
                <a:cubicBezTo>
                  <a:pt x="44484" y="586"/>
                  <a:pt x="44879" y="611"/>
                  <a:pt x="45277" y="611"/>
                </a:cubicBezTo>
                <a:cubicBezTo>
                  <a:pt x="45477" y="611"/>
                  <a:pt x="45677" y="605"/>
                  <a:pt x="45877" y="586"/>
                </a:cubicBezTo>
                <a:lnTo>
                  <a:pt x="45963" y="586"/>
                </a:lnTo>
                <a:cubicBezTo>
                  <a:pt x="46335" y="586"/>
                  <a:pt x="46335" y="13"/>
                  <a:pt x="45963" y="13"/>
                </a:cubicBezTo>
                <a:lnTo>
                  <a:pt x="2262" y="13"/>
                </a:lnTo>
                <a:cubicBezTo>
                  <a:pt x="1861" y="13"/>
                  <a:pt x="1460" y="1"/>
                  <a:pt x="10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3"/>
          <p:cNvSpPr txBox="1">
            <a:spLocks noGrp="1"/>
          </p:cNvSpPr>
          <p:nvPr>
            <p:ph type="ctrTitle"/>
          </p:nvPr>
        </p:nvSpPr>
        <p:spPr>
          <a:xfrm>
            <a:off x="385328" y="947514"/>
            <a:ext cx="4328700" cy="1886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600" dirty="0"/>
              <a:t>WILL AN EMPLOYEE LEAVE THE ORGANIZATION?</a:t>
            </a:r>
            <a:endParaRPr sz="3600" dirty="0"/>
          </a:p>
        </p:txBody>
      </p:sp>
      <p:sp>
        <p:nvSpPr>
          <p:cNvPr id="396" name="Google Shape;396;p33"/>
          <p:cNvSpPr txBox="1">
            <a:spLocks noGrp="1"/>
          </p:cNvSpPr>
          <p:nvPr>
            <p:ph type="subTitle" idx="1"/>
          </p:nvPr>
        </p:nvSpPr>
        <p:spPr>
          <a:xfrm>
            <a:off x="472261" y="3526471"/>
            <a:ext cx="1982943" cy="430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Rawan Alamoud</a:t>
            </a:r>
            <a:endParaRPr sz="1600" dirty="0"/>
          </a:p>
        </p:txBody>
      </p:sp>
      <p:grpSp>
        <p:nvGrpSpPr>
          <p:cNvPr id="92" name="مجموعة 91"/>
          <p:cNvGrpSpPr/>
          <p:nvPr/>
        </p:nvGrpSpPr>
        <p:grpSpPr>
          <a:xfrm>
            <a:off x="4604216" y="504850"/>
            <a:ext cx="3805751" cy="3390770"/>
            <a:chOff x="5065191" y="819384"/>
            <a:chExt cx="3514978" cy="3167441"/>
          </a:xfrm>
        </p:grpSpPr>
        <p:sp>
          <p:nvSpPr>
            <p:cNvPr id="93" name="Google Shape;438;p36"/>
            <p:cNvSpPr/>
            <p:nvPr/>
          </p:nvSpPr>
          <p:spPr>
            <a:xfrm>
              <a:off x="5065191" y="819384"/>
              <a:ext cx="3514978" cy="3167441"/>
            </a:xfrm>
            <a:custGeom>
              <a:avLst/>
              <a:gdLst/>
              <a:ahLst/>
              <a:cxnLst/>
              <a:rect l="l" t="t" r="r" b="b"/>
              <a:pathLst>
                <a:path w="67307" h="64925" extrusionOk="0">
                  <a:moveTo>
                    <a:pt x="34846" y="1"/>
                  </a:moveTo>
                  <a:cubicBezTo>
                    <a:pt x="25205" y="1"/>
                    <a:pt x="15833" y="4313"/>
                    <a:pt x="9547" y="12127"/>
                  </a:cubicBezTo>
                  <a:cubicBezTo>
                    <a:pt x="913" y="22861"/>
                    <a:pt x="0" y="37867"/>
                    <a:pt x="7266" y="49568"/>
                  </a:cubicBezTo>
                  <a:cubicBezTo>
                    <a:pt x="13264" y="59254"/>
                    <a:pt x="23790" y="64924"/>
                    <a:pt x="34858" y="64924"/>
                  </a:cubicBezTo>
                  <a:cubicBezTo>
                    <a:pt x="37162" y="64924"/>
                    <a:pt x="39489" y="64679"/>
                    <a:pt x="41804" y="64172"/>
                  </a:cubicBezTo>
                  <a:lnTo>
                    <a:pt x="42060" y="64099"/>
                  </a:lnTo>
                  <a:cubicBezTo>
                    <a:pt x="56828" y="60740"/>
                    <a:pt x="67306" y="47615"/>
                    <a:pt x="67306" y="32463"/>
                  </a:cubicBezTo>
                  <a:cubicBezTo>
                    <a:pt x="67306" y="18699"/>
                    <a:pt x="58617" y="6413"/>
                    <a:pt x="45619" y="1849"/>
                  </a:cubicBezTo>
                  <a:cubicBezTo>
                    <a:pt x="42089" y="603"/>
                    <a:pt x="38449" y="1"/>
                    <a:pt x="34846" y="1"/>
                  </a:cubicBezTo>
                  <a:close/>
                </a:path>
              </a:pathLst>
            </a:custGeom>
            <a:solidFill>
              <a:srgbClr val="83BA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pic>
          <p:nvPicPr>
            <p:cNvPr id="94" name="صورة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1497" y="1257676"/>
              <a:ext cx="2300140" cy="230014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46"/>
          <p:cNvSpPr txBox="1">
            <a:spLocks noGrp="1"/>
          </p:cNvSpPr>
          <p:nvPr>
            <p:ph type="title"/>
          </p:nvPr>
        </p:nvSpPr>
        <p:spPr>
          <a:xfrm>
            <a:off x="544676" y="587189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NUMBER OF EMPLOYEES CONTRACTED/</a:t>
            </a:r>
            <a:r>
              <a:rPr lang="en-US" sz="2400" dirty="0" smtClean="0"/>
              <a:t>LEFT</a:t>
            </a:r>
            <a:endParaRPr sz="2400" dirty="0"/>
          </a:p>
        </p:txBody>
      </p:sp>
      <p:sp>
        <p:nvSpPr>
          <p:cNvPr id="1655" name="Google Shape;1655;p46"/>
          <p:cNvSpPr txBox="1"/>
          <p:nvPr/>
        </p:nvSpPr>
        <p:spPr>
          <a:xfrm>
            <a:off x="658344" y="4356625"/>
            <a:ext cx="6271716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The total number of employees who have left the organization: 3571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The total number of contracted employees: 11428</a:t>
            </a:r>
            <a:endParaRPr sz="10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 rotWithShape="1">
          <a:blip r:embed="rId3"/>
          <a:srcRect l="10313" t="23041" r="31979" b="18073"/>
          <a:stretch/>
        </p:blipFill>
        <p:spPr>
          <a:xfrm>
            <a:off x="658344" y="1405873"/>
            <a:ext cx="4698691" cy="2696967"/>
          </a:xfrm>
          <a:prstGeom prst="rect">
            <a:avLst/>
          </a:prstGeom>
        </p:spPr>
      </p:pic>
      <p:sp>
        <p:nvSpPr>
          <p:cNvPr id="10" name="مستطيل 9"/>
          <p:cNvSpPr/>
          <p:nvPr/>
        </p:nvSpPr>
        <p:spPr>
          <a:xfrm>
            <a:off x="6113371" y="1794427"/>
            <a:ext cx="2083862" cy="738836"/>
          </a:xfrm>
          <a:prstGeom prst="rect">
            <a:avLst/>
          </a:prstGeom>
          <a:solidFill>
            <a:srgbClr val="D9D9D9">
              <a:alpha val="23922"/>
            </a:srgbClr>
          </a:solidFill>
          <a:ln w="3175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12" name="مجموعة 11"/>
          <p:cNvGrpSpPr/>
          <p:nvPr/>
        </p:nvGrpSpPr>
        <p:grpSpPr>
          <a:xfrm>
            <a:off x="2912199" y="1850596"/>
            <a:ext cx="5151962" cy="661884"/>
            <a:chOff x="3362324" y="943869"/>
            <a:chExt cx="5151962" cy="661884"/>
          </a:xfrm>
        </p:grpSpPr>
        <p:sp>
          <p:nvSpPr>
            <p:cNvPr id="13" name="Google Shape;1659;p46"/>
            <p:cNvSpPr txBox="1"/>
            <p:nvPr/>
          </p:nvSpPr>
          <p:spPr>
            <a:xfrm>
              <a:off x="3852909" y="943869"/>
              <a:ext cx="4661377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en-US" sz="1000" dirty="0">
                  <a:solidFill>
                    <a:schemeClr val="dk1"/>
                  </a:solidFill>
                  <a:latin typeface="Alata"/>
                  <a:ea typeface="Alata"/>
                  <a:cs typeface="Alata"/>
                  <a:sym typeface="Alata"/>
                </a:rPr>
                <a:t>CONTRACTED EMPLOYEE </a:t>
              </a:r>
            </a:p>
          </p:txBody>
        </p:sp>
        <p:sp>
          <p:nvSpPr>
            <p:cNvPr id="14" name="Google Shape;1661;p46"/>
            <p:cNvSpPr/>
            <p:nvPr/>
          </p:nvSpPr>
          <p:spPr>
            <a:xfrm>
              <a:off x="6734213" y="1040561"/>
              <a:ext cx="162000" cy="162000"/>
            </a:xfrm>
            <a:prstGeom prst="ellipse">
              <a:avLst/>
            </a:prstGeom>
            <a:solidFill>
              <a:srgbClr val="72B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62;p46"/>
            <p:cNvSpPr txBox="1"/>
            <p:nvPr/>
          </p:nvSpPr>
          <p:spPr>
            <a:xfrm>
              <a:off x="3362324" y="1234353"/>
              <a:ext cx="4585074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en-US" sz="1000" dirty="0">
                  <a:solidFill>
                    <a:schemeClr val="dk1"/>
                  </a:solidFill>
                  <a:latin typeface="Alata"/>
                  <a:ea typeface="Alata"/>
                  <a:cs typeface="Alata"/>
                  <a:sym typeface="Alata"/>
                </a:rPr>
                <a:t>LEFT EMPLOYEE</a:t>
              </a:r>
            </a:p>
          </p:txBody>
        </p:sp>
        <p:sp>
          <p:nvSpPr>
            <p:cNvPr id="21" name="Google Shape;1664;p46"/>
            <p:cNvSpPr/>
            <p:nvPr/>
          </p:nvSpPr>
          <p:spPr>
            <a:xfrm>
              <a:off x="6734213" y="1315269"/>
              <a:ext cx="162000" cy="162000"/>
            </a:xfrm>
            <a:prstGeom prst="ellipse">
              <a:avLst/>
            </a:prstGeom>
            <a:solidFill>
              <a:srgbClr val="E99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46"/>
          <p:cNvSpPr txBox="1">
            <a:spLocks noGrp="1"/>
          </p:cNvSpPr>
          <p:nvPr>
            <p:ph type="title"/>
          </p:nvPr>
        </p:nvSpPr>
        <p:spPr>
          <a:xfrm>
            <a:off x="630489" y="641148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EMPLOYEES SALARY LEVEL</a:t>
            </a:r>
            <a:endParaRPr sz="2400" dirty="0"/>
          </a:p>
        </p:txBody>
      </p:sp>
      <p:pic>
        <p:nvPicPr>
          <p:cNvPr id="13" name="صورة 12"/>
          <p:cNvPicPr>
            <a:picLocks noChangeAspect="1"/>
          </p:cNvPicPr>
          <p:nvPr/>
        </p:nvPicPr>
        <p:blipFill rotWithShape="1">
          <a:blip r:embed="rId3"/>
          <a:srcRect l="17029" t="26675" r="51739" b="40282"/>
          <a:stretch/>
        </p:blipFill>
        <p:spPr>
          <a:xfrm>
            <a:off x="4982127" y="1710446"/>
            <a:ext cx="3562659" cy="2142883"/>
          </a:xfrm>
          <a:prstGeom prst="rect">
            <a:avLst/>
          </a:prstGeom>
        </p:spPr>
      </p:pic>
      <p:pic>
        <p:nvPicPr>
          <p:cNvPr id="14" name="صورة 13"/>
          <p:cNvPicPr>
            <a:picLocks noChangeAspect="1"/>
          </p:cNvPicPr>
          <p:nvPr/>
        </p:nvPicPr>
        <p:blipFill rotWithShape="1">
          <a:blip r:embed="rId3"/>
          <a:srcRect l="17029" t="59783" r="51739" b="7110"/>
          <a:stretch/>
        </p:blipFill>
        <p:spPr>
          <a:xfrm>
            <a:off x="436281" y="1708112"/>
            <a:ext cx="3562660" cy="2145217"/>
          </a:xfrm>
          <a:prstGeom prst="rect">
            <a:avLst/>
          </a:prstGeom>
        </p:spPr>
      </p:pic>
      <p:sp>
        <p:nvSpPr>
          <p:cNvPr id="5" name="Google Shape;1655;p46"/>
          <p:cNvSpPr txBox="1"/>
          <p:nvPr/>
        </p:nvSpPr>
        <p:spPr>
          <a:xfrm>
            <a:off x="779724" y="4371373"/>
            <a:ext cx="6271716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-US" dirty="0" smtClean="0"/>
              <a:t> </a:t>
            </a:r>
            <a:r>
              <a:rPr lang="en-US" sz="1000" dirty="0">
                <a:solidFill>
                  <a:srgbClr val="595959"/>
                </a:solidFill>
                <a:latin typeface="Montserrat"/>
                <a:ea typeface="Montserrat"/>
                <a:cs typeface="Montserrat"/>
              </a:rPr>
              <a:t>left employees were receiving a low and medium level of salary</a:t>
            </a:r>
            <a:endParaRPr sz="10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350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HAVE EMPLOYEES HAD A WORK ACCEDINT?</a:t>
            </a:r>
            <a:endParaRPr lang="ar-SA" sz="2400" dirty="0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 rotWithShape="1">
          <a:blip r:embed="rId2"/>
          <a:srcRect l="17332" t="60022" r="49963" b="6352"/>
          <a:stretch/>
        </p:blipFill>
        <p:spPr>
          <a:xfrm>
            <a:off x="471539" y="2298140"/>
            <a:ext cx="3707797" cy="2144389"/>
          </a:xfrm>
          <a:prstGeom prst="rect">
            <a:avLst/>
          </a:prstGeom>
        </p:spPr>
      </p:pic>
      <p:pic>
        <p:nvPicPr>
          <p:cNvPr id="4" name="صورة 3"/>
          <p:cNvPicPr>
            <a:picLocks noChangeAspect="1"/>
          </p:cNvPicPr>
          <p:nvPr/>
        </p:nvPicPr>
        <p:blipFill rotWithShape="1">
          <a:blip r:embed="rId2"/>
          <a:srcRect l="16475" t="26630" r="50820" b="39940"/>
          <a:stretch/>
        </p:blipFill>
        <p:spPr>
          <a:xfrm>
            <a:off x="4572000" y="2287373"/>
            <a:ext cx="3707797" cy="2131892"/>
          </a:xfrm>
          <a:prstGeom prst="rect">
            <a:avLst/>
          </a:prstGeom>
        </p:spPr>
      </p:pic>
      <p:sp>
        <p:nvSpPr>
          <p:cNvPr id="15" name="مستطيل 14"/>
          <p:cNvSpPr/>
          <p:nvPr/>
        </p:nvSpPr>
        <p:spPr>
          <a:xfrm>
            <a:off x="992731" y="1387711"/>
            <a:ext cx="3292784" cy="738836"/>
          </a:xfrm>
          <a:prstGeom prst="rect">
            <a:avLst/>
          </a:prstGeom>
          <a:solidFill>
            <a:srgbClr val="D9D9D9">
              <a:alpha val="23922"/>
            </a:srgbClr>
          </a:solidFill>
          <a:ln w="3175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10" name="مجموعة 9"/>
          <p:cNvGrpSpPr/>
          <p:nvPr/>
        </p:nvGrpSpPr>
        <p:grpSpPr>
          <a:xfrm>
            <a:off x="-551845" y="1452210"/>
            <a:ext cx="4805220" cy="646112"/>
            <a:chOff x="5091900" y="957976"/>
            <a:chExt cx="4805220" cy="646112"/>
          </a:xfrm>
        </p:grpSpPr>
        <p:sp>
          <p:nvSpPr>
            <p:cNvPr id="11" name="Google Shape;1659;p46"/>
            <p:cNvSpPr txBox="1"/>
            <p:nvPr/>
          </p:nvSpPr>
          <p:spPr>
            <a:xfrm>
              <a:off x="5235743" y="957976"/>
              <a:ext cx="4661377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en" sz="1000" dirty="0" smtClean="0">
                  <a:solidFill>
                    <a:schemeClr val="dk1"/>
                  </a:solidFill>
                  <a:latin typeface="Alata"/>
                  <a:ea typeface="Alata"/>
                  <a:cs typeface="Alata"/>
                  <a:sym typeface="Alata"/>
                </a:rPr>
                <a:t>Employees they have not had workplace accident</a:t>
              </a:r>
              <a:endParaRPr sz="1000" dirty="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endParaRPr>
            </a:p>
          </p:txBody>
        </p:sp>
        <p:sp>
          <p:nvSpPr>
            <p:cNvPr id="12" name="Google Shape;1661;p46"/>
            <p:cNvSpPr/>
            <p:nvPr/>
          </p:nvSpPr>
          <p:spPr>
            <a:xfrm>
              <a:off x="6734213" y="1040561"/>
              <a:ext cx="162000" cy="162000"/>
            </a:xfrm>
            <a:prstGeom prst="ellipse">
              <a:avLst/>
            </a:prstGeom>
            <a:solidFill>
              <a:srgbClr val="72B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62;p46"/>
            <p:cNvSpPr txBox="1"/>
            <p:nvPr/>
          </p:nvSpPr>
          <p:spPr>
            <a:xfrm>
              <a:off x="5091900" y="1232688"/>
              <a:ext cx="4585074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en-US" sz="1000" dirty="0" smtClean="0">
                  <a:solidFill>
                    <a:schemeClr val="dk1"/>
                  </a:solidFill>
                  <a:latin typeface="Alata"/>
                  <a:ea typeface="Alata"/>
                  <a:cs typeface="Alata"/>
                  <a:sym typeface="Alata"/>
                </a:rPr>
                <a:t>Employees they </a:t>
              </a:r>
              <a:r>
                <a:rPr lang="en-US" sz="1000" dirty="0">
                  <a:solidFill>
                    <a:schemeClr val="dk1"/>
                  </a:solidFill>
                  <a:latin typeface="Alata"/>
                  <a:ea typeface="Alata"/>
                  <a:cs typeface="Alata"/>
                  <a:sym typeface="Alata"/>
                </a:rPr>
                <a:t>have </a:t>
              </a:r>
              <a:r>
                <a:rPr lang="en-US" sz="1000" dirty="0" smtClean="0">
                  <a:solidFill>
                    <a:schemeClr val="dk1"/>
                  </a:solidFill>
                  <a:latin typeface="Alata"/>
                  <a:ea typeface="Alata"/>
                  <a:cs typeface="Alata"/>
                  <a:sym typeface="Alata"/>
                </a:rPr>
                <a:t>had </a:t>
              </a:r>
              <a:r>
                <a:rPr lang="en-US" sz="1000" dirty="0">
                  <a:solidFill>
                    <a:schemeClr val="dk1"/>
                  </a:solidFill>
                  <a:latin typeface="Alata"/>
                  <a:ea typeface="Alata"/>
                  <a:cs typeface="Alata"/>
                  <a:sym typeface="Alata"/>
                </a:rPr>
                <a:t>workplace accident</a:t>
              </a:r>
            </a:p>
          </p:txBody>
        </p:sp>
        <p:sp>
          <p:nvSpPr>
            <p:cNvPr id="14" name="Google Shape;1664;p46"/>
            <p:cNvSpPr/>
            <p:nvPr/>
          </p:nvSpPr>
          <p:spPr>
            <a:xfrm>
              <a:off x="6734213" y="1315269"/>
              <a:ext cx="162000" cy="162000"/>
            </a:xfrm>
            <a:prstGeom prst="ellipse">
              <a:avLst/>
            </a:prstGeom>
            <a:solidFill>
              <a:srgbClr val="E99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16" name="Google Shape;1655;p46"/>
          <p:cNvSpPr txBox="1"/>
          <p:nvPr/>
        </p:nvSpPr>
        <p:spPr>
          <a:xfrm>
            <a:off x="779724" y="4531541"/>
            <a:ext cx="6271716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Work accident feature not have a direct and clear impact on employees leaving </a:t>
            </a:r>
            <a:endParaRPr sz="10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2741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98116" y="549600"/>
            <a:ext cx="7715400" cy="468000"/>
          </a:xfrm>
        </p:spPr>
        <p:txBody>
          <a:bodyPr/>
          <a:lstStyle/>
          <a:p>
            <a:r>
              <a:rPr lang="en-US" sz="2400" dirty="0" smtClean="0"/>
              <a:t>AVERAGE MONTHLY HOURS IN EACH DEPARTMENT</a:t>
            </a:r>
            <a:endParaRPr lang="ar-SA" sz="2400" dirty="0"/>
          </a:p>
        </p:txBody>
      </p:sp>
      <p:grpSp>
        <p:nvGrpSpPr>
          <p:cNvPr id="14" name="مجموعة 13"/>
          <p:cNvGrpSpPr/>
          <p:nvPr/>
        </p:nvGrpSpPr>
        <p:grpSpPr>
          <a:xfrm>
            <a:off x="921836" y="1144024"/>
            <a:ext cx="5456696" cy="3916958"/>
            <a:chOff x="1931332" y="1144024"/>
            <a:chExt cx="5456696" cy="3916958"/>
          </a:xfrm>
        </p:grpSpPr>
        <p:pic>
          <p:nvPicPr>
            <p:cNvPr id="4" name="صورة 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l="13019" t="23166" r="16112" b="14005"/>
            <a:stretch/>
          </p:blipFill>
          <p:spPr>
            <a:xfrm>
              <a:off x="2249586" y="2743201"/>
              <a:ext cx="5033246" cy="2071560"/>
            </a:xfrm>
            <a:prstGeom prst="rect">
              <a:avLst/>
            </a:prstGeom>
          </p:spPr>
        </p:pic>
        <p:pic>
          <p:nvPicPr>
            <p:cNvPr id="5" name="صورة 4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l="18657" t="26143" r="28500" b="42323"/>
            <a:stretch/>
          </p:blipFill>
          <p:spPr>
            <a:xfrm>
              <a:off x="2192942" y="1144024"/>
              <a:ext cx="5195086" cy="1574900"/>
            </a:xfrm>
            <a:prstGeom prst="rect">
              <a:avLst/>
            </a:prstGeom>
          </p:spPr>
        </p:pic>
        <p:sp>
          <p:nvSpPr>
            <p:cNvPr id="6" name="مربع نص 5"/>
            <p:cNvSpPr txBox="1"/>
            <p:nvPr/>
          </p:nvSpPr>
          <p:spPr>
            <a:xfrm rot="16200000">
              <a:off x="1678163" y="1674232"/>
              <a:ext cx="752559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 smtClean="0"/>
                <a:t>Count </a:t>
              </a:r>
              <a:endParaRPr lang="ar-SA" sz="1000" dirty="0"/>
            </a:p>
          </p:txBody>
        </p:sp>
        <p:sp>
          <p:nvSpPr>
            <p:cNvPr id="7" name="مربع نص 6"/>
            <p:cNvSpPr txBox="1"/>
            <p:nvPr/>
          </p:nvSpPr>
          <p:spPr>
            <a:xfrm rot="16200000">
              <a:off x="826477" y="3124728"/>
              <a:ext cx="2455932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 smtClean="0"/>
                <a:t>Average_monthly_hours</a:t>
              </a:r>
              <a:endParaRPr lang="ar-SA" sz="1000" dirty="0"/>
            </a:p>
          </p:txBody>
        </p:sp>
        <p:sp>
          <p:nvSpPr>
            <p:cNvPr id="8" name="مربع نص 7"/>
            <p:cNvSpPr txBox="1"/>
            <p:nvPr/>
          </p:nvSpPr>
          <p:spPr>
            <a:xfrm>
              <a:off x="4377791" y="4814761"/>
              <a:ext cx="971044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 smtClean="0"/>
                <a:t>Department </a:t>
              </a:r>
              <a:endParaRPr lang="ar-SA" sz="1000" dirty="0"/>
            </a:p>
          </p:txBody>
        </p:sp>
      </p:grpSp>
      <p:sp>
        <p:nvSpPr>
          <p:cNvPr id="22" name="Google Shape;1655;p46"/>
          <p:cNvSpPr txBox="1"/>
          <p:nvPr/>
        </p:nvSpPr>
        <p:spPr>
          <a:xfrm>
            <a:off x="6378532" y="4133161"/>
            <a:ext cx="2644087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1000" dirty="0" smtClean="0">
                <a:solidFill>
                  <a:srgbClr val="595959"/>
                </a:solidFill>
                <a:latin typeface="Montserrat"/>
                <a:ea typeface="Montserrat"/>
                <a:cs typeface="Montserrat"/>
              </a:rPr>
              <a:t>mployees </a:t>
            </a:r>
            <a:r>
              <a:rPr lang="en-US" sz="1000" dirty="0">
                <a:solidFill>
                  <a:srgbClr val="595959"/>
                </a:solidFill>
                <a:latin typeface="Montserrat"/>
                <a:ea typeface="Montserrat"/>
                <a:cs typeface="Montserrat"/>
              </a:rPr>
              <a:t>who have left the organization were working for longer </a:t>
            </a:r>
            <a:r>
              <a:rPr lang="en-US" sz="1000" dirty="0" smtClean="0">
                <a:solidFill>
                  <a:srgbClr val="595959"/>
                </a:solidFill>
                <a:latin typeface="Montserrat"/>
                <a:ea typeface="Montserrat"/>
                <a:cs typeface="Montserrat"/>
              </a:rPr>
              <a:t>hours.</a:t>
            </a:r>
            <a:endParaRPr lang="ar-SA" sz="1000" dirty="0">
              <a:solidFill>
                <a:srgbClr val="595959"/>
              </a:solidFill>
              <a:latin typeface="Montserrat"/>
              <a:ea typeface="Montserrat"/>
              <a:cs typeface="Montserrat"/>
            </a:endParaRPr>
          </a:p>
          <a:p>
            <a:pPr marL="171450" lvl="0" indent="-171450">
              <a:lnSpc>
                <a:spcPct val="115000"/>
              </a:lnSpc>
              <a:buFont typeface="Courier New" panose="02070309020205020404" pitchFamily="49" charset="0"/>
              <a:buChar char="o"/>
            </a:pPr>
            <a:endParaRPr sz="10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مستطيل 22"/>
          <p:cNvSpPr/>
          <p:nvPr/>
        </p:nvSpPr>
        <p:spPr>
          <a:xfrm>
            <a:off x="6499913" y="2818616"/>
            <a:ext cx="2083862" cy="738836"/>
          </a:xfrm>
          <a:prstGeom prst="rect">
            <a:avLst/>
          </a:prstGeom>
          <a:solidFill>
            <a:srgbClr val="D9D9D9">
              <a:alpha val="23922"/>
            </a:srgbClr>
          </a:solidFill>
          <a:ln w="3175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24" name="مجموعة 23"/>
          <p:cNvGrpSpPr/>
          <p:nvPr/>
        </p:nvGrpSpPr>
        <p:grpSpPr>
          <a:xfrm>
            <a:off x="3332983" y="2880867"/>
            <a:ext cx="5151962" cy="661884"/>
            <a:chOff x="3362324" y="943869"/>
            <a:chExt cx="5151962" cy="661884"/>
          </a:xfrm>
        </p:grpSpPr>
        <p:sp>
          <p:nvSpPr>
            <p:cNvPr id="25" name="Google Shape;1659;p46"/>
            <p:cNvSpPr txBox="1"/>
            <p:nvPr/>
          </p:nvSpPr>
          <p:spPr>
            <a:xfrm>
              <a:off x="3852909" y="943869"/>
              <a:ext cx="4661377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en-US" sz="1000" dirty="0">
                  <a:solidFill>
                    <a:schemeClr val="dk1"/>
                  </a:solidFill>
                  <a:latin typeface="Alata"/>
                  <a:ea typeface="Alata"/>
                  <a:cs typeface="Alata"/>
                  <a:sym typeface="Alata"/>
                </a:rPr>
                <a:t>CONTRACTED EMPLOYEE </a:t>
              </a:r>
            </a:p>
          </p:txBody>
        </p:sp>
        <p:sp>
          <p:nvSpPr>
            <p:cNvPr id="27" name="Google Shape;1662;p46"/>
            <p:cNvSpPr txBox="1"/>
            <p:nvPr/>
          </p:nvSpPr>
          <p:spPr>
            <a:xfrm>
              <a:off x="3362324" y="1234353"/>
              <a:ext cx="4585074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en-US" sz="1000" dirty="0">
                  <a:solidFill>
                    <a:schemeClr val="dk1"/>
                  </a:solidFill>
                  <a:latin typeface="Alata"/>
                  <a:ea typeface="Alata"/>
                  <a:cs typeface="Alata"/>
                  <a:sym typeface="Alata"/>
                </a:rPr>
                <a:t>LEFT EMPLOYEE</a:t>
              </a:r>
            </a:p>
          </p:txBody>
        </p:sp>
        <p:sp>
          <p:nvSpPr>
            <p:cNvPr id="28" name="Google Shape;1664;p46"/>
            <p:cNvSpPr/>
            <p:nvPr/>
          </p:nvSpPr>
          <p:spPr>
            <a:xfrm>
              <a:off x="6734213" y="1315269"/>
              <a:ext cx="162000" cy="162000"/>
            </a:xfrm>
            <a:prstGeom prst="ellipse">
              <a:avLst/>
            </a:prstGeom>
            <a:solidFill>
              <a:srgbClr val="8EC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29" name="Google Shape;1661;p46"/>
          <p:cNvSpPr/>
          <p:nvPr/>
        </p:nvSpPr>
        <p:spPr>
          <a:xfrm>
            <a:off x="6711185" y="2963577"/>
            <a:ext cx="162000" cy="162000"/>
          </a:xfrm>
          <a:prstGeom prst="ellipse">
            <a:avLst/>
          </a:prstGeom>
          <a:solidFill>
            <a:srgbClr val="E1E5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66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OF EMPLOYEES SATISFACTION</a:t>
            </a:r>
            <a:endParaRPr lang="ar-SA" dirty="0"/>
          </a:p>
        </p:txBody>
      </p:sp>
      <p:sp>
        <p:nvSpPr>
          <p:cNvPr id="12" name="مربع نص 11"/>
          <p:cNvSpPr txBox="1"/>
          <p:nvPr/>
        </p:nvSpPr>
        <p:spPr>
          <a:xfrm>
            <a:off x="1545579" y="1630628"/>
            <a:ext cx="224958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Alata" panose="00000500000000000000" pitchFamily="2" charset="0"/>
              </a:rPr>
              <a:t>Contracted employees</a:t>
            </a:r>
            <a:endParaRPr lang="ar-SA" dirty="0">
              <a:latin typeface="Alata" panose="00000500000000000000" pitchFamily="2" charset="0"/>
            </a:endParaRPr>
          </a:p>
        </p:txBody>
      </p:sp>
      <p:pic>
        <p:nvPicPr>
          <p:cNvPr id="13" name="صورة 1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2813" t="29245" r="47938" b="11481"/>
          <a:stretch/>
        </p:blipFill>
        <p:spPr>
          <a:xfrm>
            <a:off x="1082179" y="2163018"/>
            <a:ext cx="2836517" cy="2267313"/>
          </a:xfrm>
          <a:prstGeom prst="rect">
            <a:avLst/>
          </a:prstGeom>
        </p:spPr>
      </p:pic>
      <p:pic>
        <p:nvPicPr>
          <p:cNvPr id="14" name="صورة 1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50778" t="28878" r="10208" b="11480"/>
          <a:stretch/>
        </p:blipFill>
        <p:spPr>
          <a:xfrm>
            <a:off x="5170811" y="2102230"/>
            <a:ext cx="2840305" cy="2303825"/>
          </a:xfrm>
          <a:prstGeom prst="rect">
            <a:avLst/>
          </a:prstGeom>
        </p:spPr>
      </p:pic>
      <p:sp>
        <p:nvSpPr>
          <p:cNvPr id="15" name="مربع نص 14"/>
          <p:cNvSpPr txBox="1"/>
          <p:nvPr/>
        </p:nvSpPr>
        <p:spPr>
          <a:xfrm>
            <a:off x="5684655" y="1630628"/>
            <a:ext cx="224958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Alata" panose="00000500000000000000" pitchFamily="2" charset="0"/>
              </a:rPr>
              <a:t>Left employees</a:t>
            </a:r>
            <a:endParaRPr lang="ar-SA" dirty="0">
              <a:latin typeface="Alata" panose="00000500000000000000" pitchFamily="2" charset="0"/>
            </a:endParaRPr>
          </a:p>
        </p:txBody>
      </p:sp>
      <p:sp>
        <p:nvSpPr>
          <p:cNvPr id="9" name="Google Shape;1655;p46"/>
          <p:cNvSpPr txBox="1"/>
          <p:nvPr/>
        </p:nvSpPr>
        <p:spPr>
          <a:xfrm>
            <a:off x="779724" y="4531541"/>
            <a:ext cx="6271716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Employees who are left have a lower satisfaction rate.</a:t>
            </a:r>
            <a:endParaRPr sz="10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667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NUMBER OF PROJECTS THE EMPLOYEE COMPLETED WHILE AT WORK</a:t>
            </a:r>
            <a:endParaRPr lang="ar-SA" sz="2400" dirty="0"/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6640" t="23963" r="52191" b="11889"/>
          <a:stretch/>
        </p:blipFill>
        <p:spPr>
          <a:xfrm>
            <a:off x="1250617" y="2316471"/>
            <a:ext cx="2641651" cy="2162278"/>
          </a:xfrm>
          <a:prstGeom prst="rect">
            <a:avLst/>
          </a:prstGeom>
        </p:spPr>
      </p:pic>
      <p:pic>
        <p:nvPicPr>
          <p:cNvPr id="8" name="صورة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7305" t="23963" r="12213" b="11889"/>
          <a:stretch/>
        </p:blipFill>
        <p:spPr>
          <a:xfrm>
            <a:off x="5219363" y="2316471"/>
            <a:ext cx="2597543" cy="2162278"/>
          </a:xfrm>
          <a:prstGeom prst="rect">
            <a:avLst/>
          </a:prstGeom>
        </p:spPr>
      </p:pic>
      <p:sp>
        <p:nvSpPr>
          <p:cNvPr id="9" name="مربع نص 8"/>
          <p:cNvSpPr txBox="1"/>
          <p:nvPr/>
        </p:nvSpPr>
        <p:spPr>
          <a:xfrm>
            <a:off x="1642683" y="1630628"/>
            <a:ext cx="224958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Alata" panose="00000500000000000000" pitchFamily="2" charset="0"/>
              </a:rPr>
              <a:t>Contracted employees</a:t>
            </a:r>
            <a:endParaRPr lang="ar-SA" dirty="0">
              <a:latin typeface="Alata" panose="00000500000000000000" pitchFamily="2" charset="0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5781759" y="1630628"/>
            <a:ext cx="224958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Alata" panose="00000500000000000000" pitchFamily="2" charset="0"/>
              </a:rPr>
              <a:t>Left employees</a:t>
            </a:r>
            <a:endParaRPr lang="ar-SA" dirty="0">
              <a:latin typeface="Alata" panose="00000500000000000000" pitchFamily="2" charset="0"/>
            </a:endParaRPr>
          </a:p>
        </p:txBody>
      </p:sp>
      <p:sp>
        <p:nvSpPr>
          <p:cNvPr id="11" name="Google Shape;1655;p46"/>
          <p:cNvSpPr txBox="1"/>
          <p:nvPr/>
        </p:nvSpPr>
        <p:spPr>
          <a:xfrm>
            <a:off x="779724" y="4531541"/>
            <a:ext cx="6271716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Employees </a:t>
            </a:r>
            <a:r>
              <a:rPr lang="en-US" sz="1000" dirty="0">
                <a:solidFill>
                  <a:srgbClr val="595959"/>
                </a:solidFill>
                <a:latin typeface="Montserrat"/>
                <a:ea typeface="Montserrat"/>
                <a:cs typeface="Montserrat"/>
              </a:rPr>
              <a:t>that handle a large amount of projects tend to leave the organization.</a:t>
            </a:r>
            <a:endParaRPr sz="10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0764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NUMBER OF YEARS THE EMPLOYEE HAS WORKED IN THE ORGANIZATION</a:t>
            </a:r>
            <a:endParaRPr lang="ar-SA" sz="2400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 rotWithShape="1">
          <a:blip r:embed="rId2"/>
          <a:srcRect l="16400" t="26516" r="50600" b="39889"/>
          <a:stretch/>
        </p:blipFill>
        <p:spPr>
          <a:xfrm>
            <a:off x="4683867" y="1935499"/>
            <a:ext cx="3745833" cy="2189105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9531" t="18087" r="45234" b="10943"/>
          <a:stretch/>
        </p:blipFill>
        <p:spPr>
          <a:xfrm>
            <a:off x="1190935" y="1641851"/>
            <a:ext cx="2450482" cy="2776402"/>
          </a:xfrm>
          <a:prstGeom prst="rect">
            <a:avLst/>
          </a:prstGeom>
        </p:spPr>
      </p:pic>
      <p:sp>
        <p:nvSpPr>
          <p:cNvPr id="7" name="Google Shape;1655;p46"/>
          <p:cNvSpPr txBox="1"/>
          <p:nvPr/>
        </p:nvSpPr>
        <p:spPr>
          <a:xfrm>
            <a:off x="779724" y="4531541"/>
            <a:ext cx="6271716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Employees </a:t>
            </a:r>
            <a:r>
              <a:rPr lang="en-US" sz="1000" dirty="0">
                <a:solidFill>
                  <a:srgbClr val="595959"/>
                </a:solidFill>
                <a:latin typeface="Montserrat"/>
                <a:ea typeface="Montserrat"/>
                <a:cs typeface="Montserrat"/>
              </a:rPr>
              <a:t>with high time employed by the organization </a:t>
            </a:r>
            <a:r>
              <a:rPr lang="en-US" sz="1000" dirty="0" smtClean="0">
                <a:solidFill>
                  <a:srgbClr val="595959"/>
                </a:solidFill>
                <a:latin typeface="Montserrat"/>
                <a:ea typeface="Montserrat"/>
                <a:cs typeface="Montserrat"/>
              </a:rPr>
              <a:t>tend to </a:t>
            </a:r>
            <a:r>
              <a:rPr lang="en-US" sz="1000" dirty="0">
                <a:solidFill>
                  <a:srgbClr val="595959"/>
                </a:solidFill>
                <a:latin typeface="Montserrat"/>
                <a:ea typeface="Montserrat"/>
                <a:cs typeface="Montserrat"/>
              </a:rPr>
              <a:t>leave the organization.</a:t>
            </a:r>
            <a:endParaRPr sz="10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7542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4" name="Google Shape;2044;p55"/>
          <p:cNvGrpSpPr/>
          <p:nvPr/>
        </p:nvGrpSpPr>
        <p:grpSpPr>
          <a:xfrm>
            <a:off x="1284075" y="604525"/>
            <a:ext cx="6213900" cy="3359100"/>
            <a:chOff x="1465050" y="946225"/>
            <a:chExt cx="6213900" cy="3359100"/>
          </a:xfrm>
        </p:grpSpPr>
        <p:sp>
          <p:nvSpPr>
            <p:cNvPr id="2045" name="Google Shape;2045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0" name="Google Shape;2050;p55"/>
          <p:cNvGrpSpPr/>
          <p:nvPr/>
        </p:nvGrpSpPr>
        <p:grpSpPr>
          <a:xfrm>
            <a:off x="1455525" y="892200"/>
            <a:ext cx="6213900" cy="3359100"/>
            <a:chOff x="1465050" y="946225"/>
            <a:chExt cx="6213900" cy="3359100"/>
          </a:xfrm>
        </p:grpSpPr>
        <p:sp>
          <p:nvSpPr>
            <p:cNvPr id="2051" name="Google Shape;2051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6" name="Google Shape;2056;p55"/>
          <p:cNvGrpSpPr/>
          <p:nvPr/>
        </p:nvGrpSpPr>
        <p:grpSpPr>
          <a:xfrm>
            <a:off x="1646025" y="1179875"/>
            <a:ext cx="6213900" cy="3359100"/>
            <a:chOff x="1465050" y="946225"/>
            <a:chExt cx="6213900" cy="3359100"/>
          </a:xfrm>
        </p:grpSpPr>
        <p:sp>
          <p:nvSpPr>
            <p:cNvPr id="2057" name="Google Shape;2057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2" name="Google Shape;2062;p55"/>
          <p:cNvSpPr txBox="1">
            <a:spLocks noGrp="1"/>
          </p:cNvSpPr>
          <p:nvPr>
            <p:ph type="title"/>
          </p:nvPr>
        </p:nvSpPr>
        <p:spPr>
          <a:xfrm>
            <a:off x="1646025" y="2094100"/>
            <a:ext cx="6213900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600" dirty="0"/>
              <a:t>DATA MODEL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5955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oogle Shape;1711;p48"/>
          <p:cNvGraphicFramePr/>
          <p:nvPr>
            <p:extLst>
              <p:ext uri="{D42A27DB-BD31-4B8C-83A1-F6EECF244321}">
                <p14:modId xmlns:p14="http://schemas.microsoft.com/office/powerpoint/2010/main" val="2355330118"/>
              </p:ext>
            </p:extLst>
          </p:nvPr>
        </p:nvGraphicFramePr>
        <p:xfrm>
          <a:off x="1557622" y="3245223"/>
          <a:ext cx="6835949" cy="1584840"/>
        </p:xfrm>
        <a:graphic>
          <a:graphicData uri="http://schemas.openxmlformats.org/drawingml/2006/table">
            <a:tbl>
              <a:tblPr>
                <a:noFill/>
                <a:tableStyleId>{31189FE6-363A-4069-BB22-C324AA71ED47}</a:tableStyleId>
              </a:tblPr>
              <a:tblGrid>
                <a:gridCol w="1764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8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2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latin typeface="Alata" panose="00000500000000000000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Alata" panose="00000500000000000000" pitchFamily="2" charset="0"/>
                        </a:rPr>
                        <a:t>Contracted</a:t>
                      </a:r>
                      <a:endParaRPr sz="1400" dirty="0">
                        <a:solidFill>
                          <a:schemeClr val="lt1"/>
                        </a:solidFill>
                        <a:latin typeface="Alata" panose="00000500000000000000" pitchFamily="2" charset="0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lata" panose="00000500000000000000" pitchFamily="2" charset="0"/>
                        </a:rPr>
                        <a:t>left</a:t>
                      </a:r>
                      <a:endParaRPr sz="1400" dirty="0">
                        <a:solidFill>
                          <a:schemeClr val="lt1"/>
                        </a:solidFill>
                        <a:latin typeface="Alata" panose="00000500000000000000" pitchFamily="2" charset="0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lata" panose="00000500000000000000" pitchFamily="2" charset="0"/>
                        </a:rPr>
                        <a:t>Precision</a:t>
                      </a:r>
                      <a:endParaRPr sz="1400" dirty="0">
                        <a:solidFill>
                          <a:schemeClr val="lt1"/>
                        </a:solidFill>
                        <a:latin typeface="Alata" panose="00000500000000000000" pitchFamily="2" charset="0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lata" panose="00000500000000000000" pitchFamily="2" charset="0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 sz="1400" dirty="0">
                        <a:solidFill>
                          <a:schemeClr val="dk2"/>
                        </a:solidFill>
                        <a:latin typeface="Alata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lata" panose="00000500000000000000" pitchFamily="2" charset="0"/>
                          <a:ea typeface="Arial"/>
                          <a:cs typeface="Arial"/>
                          <a:sym typeface="Arial"/>
                        </a:rPr>
                        <a:t>0.81 </a:t>
                      </a:r>
                      <a:endParaRPr lang="ar-SA" sz="1400" dirty="0">
                        <a:latin typeface="Alata" panose="00000500000000000000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lata" panose="00000500000000000000" pitchFamily="2" charset="0"/>
                        </a:rPr>
                        <a:t>Recall</a:t>
                      </a:r>
                      <a:endParaRPr sz="1400" dirty="0">
                        <a:solidFill>
                          <a:schemeClr val="lt1"/>
                        </a:solidFill>
                        <a:latin typeface="Alata" panose="00000500000000000000" pitchFamily="2" charset="0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lata" panose="00000500000000000000" pitchFamily="2" charset="0"/>
                          <a:ea typeface="Arial"/>
                          <a:cs typeface="Arial"/>
                          <a:sym typeface="Arial"/>
                        </a:rPr>
                        <a:t>0.94 </a:t>
                      </a:r>
                      <a:endParaRPr lang="ar-SA" sz="1400" dirty="0">
                        <a:latin typeface="Alata" panose="00000500000000000000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lata" panose="00000500000000000000" pitchFamily="2" charset="0"/>
                          <a:ea typeface="Arial"/>
                          <a:cs typeface="Arial"/>
                          <a:sym typeface="Arial"/>
                        </a:rPr>
                        <a:t>0.90 </a:t>
                      </a:r>
                      <a:endParaRPr lang="ar-SA" sz="1400" dirty="0">
                        <a:latin typeface="Alata" panose="00000500000000000000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lata" panose="00000500000000000000" pitchFamily="2" charset="0"/>
                        </a:rPr>
                        <a:t>F1-score</a:t>
                      </a:r>
                      <a:endParaRPr sz="1400" dirty="0">
                        <a:solidFill>
                          <a:schemeClr val="lt1"/>
                        </a:solidFill>
                        <a:latin typeface="Alata" panose="00000500000000000000" pitchFamily="2" charset="0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lata" panose="00000500000000000000" pitchFamily="2" charset="0"/>
                          <a:ea typeface="Arial"/>
                          <a:cs typeface="Arial"/>
                          <a:sym typeface="Arial"/>
                        </a:rPr>
                        <a:t>0.95 </a:t>
                      </a:r>
                      <a:endParaRPr lang="ar-SA" sz="1400" dirty="0">
                        <a:latin typeface="Alata" panose="00000500000000000000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lata" panose="00000500000000000000" pitchFamily="2" charset="0"/>
                          <a:ea typeface="Arial"/>
                          <a:cs typeface="Arial"/>
                          <a:sym typeface="Arial"/>
                        </a:rPr>
                        <a:t>0.85</a:t>
                      </a:r>
                      <a:endParaRPr lang="ar-SA" sz="1400" dirty="0">
                        <a:latin typeface="Alata" panose="00000500000000000000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oogle Shape;1711;p48"/>
          <p:cNvGraphicFramePr/>
          <p:nvPr>
            <p:extLst>
              <p:ext uri="{D42A27DB-BD31-4B8C-83A1-F6EECF244321}">
                <p14:modId xmlns:p14="http://schemas.microsoft.com/office/powerpoint/2010/main" val="3375096481"/>
              </p:ext>
            </p:extLst>
          </p:nvPr>
        </p:nvGraphicFramePr>
        <p:xfrm>
          <a:off x="1557622" y="1163147"/>
          <a:ext cx="6835949" cy="1584840"/>
        </p:xfrm>
        <a:graphic>
          <a:graphicData uri="http://schemas.openxmlformats.org/drawingml/2006/table">
            <a:tbl>
              <a:tblPr>
                <a:noFill/>
                <a:tableStyleId>{31189FE6-363A-4069-BB22-C324AA71ED47}</a:tableStyleId>
              </a:tblPr>
              <a:tblGrid>
                <a:gridCol w="1764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8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2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latin typeface="Alata" panose="00000500000000000000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lata" panose="00000500000000000000" pitchFamily="2" charset="0"/>
                        </a:rPr>
                        <a:t>Contracted</a:t>
                      </a:r>
                      <a:endParaRPr sz="1400" dirty="0">
                        <a:solidFill>
                          <a:schemeClr val="lt1"/>
                        </a:solidFill>
                        <a:latin typeface="Alata" panose="00000500000000000000" pitchFamily="2" charset="0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lata" panose="00000500000000000000" pitchFamily="2" charset="0"/>
                        </a:rPr>
                        <a:t>left</a:t>
                      </a:r>
                      <a:endParaRPr sz="1400" dirty="0">
                        <a:solidFill>
                          <a:schemeClr val="lt1"/>
                        </a:solidFill>
                        <a:latin typeface="Alata" panose="00000500000000000000" pitchFamily="2" charset="0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lata" panose="00000500000000000000" pitchFamily="2" charset="0"/>
                        </a:rPr>
                        <a:t>Precision</a:t>
                      </a:r>
                      <a:endParaRPr sz="1400" dirty="0">
                        <a:solidFill>
                          <a:schemeClr val="lt1"/>
                        </a:solidFill>
                        <a:latin typeface="Alata" panose="00000500000000000000" pitchFamily="2" charset="0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u="none" strike="noStrike" cap="none" dirty="0" smtClean="0">
                          <a:effectLst/>
                          <a:latin typeface="Alata" panose="00000500000000000000" pitchFamily="2" charset="0"/>
                          <a:sym typeface="Arial"/>
                        </a:rPr>
                        <a:t>0.79 </a:t>
                      </a:r>
                      <a:endParaRPr lang="ar-SA" dirty="0">
                        <a:latin typeface="Alata" panose="00000500000000000000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u="none" strike="noStrike" cap="none" dirty="0" smtClean="0">
                          <a:effectLst/>
                          <a:latin typeface="Alata" panose="00000500000000000000" pitchFamily="2" charset="0"/>
                          <a:sym typeface="Arial"/>
                        </a:rPr>
                        <a:t>0.47 </a:t>
                      </a:r>
                      <a:endParaRPr lang="ar-SA" dirty="0">
                        <a:latin typeface="Alata" panose="00000500000000000000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lata" panose="00000500000000000000" pitchFamily="2" charset="0"/>
                        </a:rPr>
                        <a:t>Recall</a:t>
                      </a:r>
                      <a:endParaRPr sz="1400" dirty="0">
                        <a:solidFill>
                          <a:schemeClr val="lt1"/>
                        </a:solidFill>
                        <a:latin typeface="Alata" panose="00000500000000000000" pitchFamily="2" charset="0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u="none" strike="noStrike" cap="none" dirty="0" smtClean="0">
                          <a:effectLst/>
                          <a:latin typeface="Alata" panose="00000500000000000000" pitchFamily="2" charset="0"/>
                          <a:sym typeface="Arial"/>
                        </a:rPr>
                        <a:t>0.92 </a:t>
                      </a:r>
                      <a:endParaRPr lang="ar-SA" dirty="0">
                        <a:latin typeface="Alata" panose="00000500000000000000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u="none" strike="noStrike" cap="none" dirty="0" smtClean="0">
                          <a:effectLst/>
                          <a:latin typeface="Alata" panose="00000500000000000000" pitchFamily="2" charset="0"/>
                          <a:sym typeface="Arial"/>
                        </a:rPr>
                        <a:t>0.23 </a:t>
                      </a:r>
                      <a:endParaRPr lang="ar-SA" dirty="0">
                        <a:latin typeface="Alata" panose="00000500000000000000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lata" panose="00000500000000000000" pitchFamily="2" charset="0"/>
                        </a:rPr>
                        <a:t>F1-score</a:t>
                      </a:r>
                      <a:endParaRPr sz="1400" dirty="0">
                        <a:solidFill>
                          <a:schemeClr val="lt1"/>
                        </a:solidFill>
                        <a:latin typeface="Alata" panose="00000500000000000000" pitchFamily="2" charset="0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u="none" strike="noStrike" cap="none" dirty="0" smtClean="0">
                          <a:effectLst/>
                          <a:latin typeface="Alata" panose="00000500000000000000" pitchFamily="2" charset="0"/>
                          <a:sym typeface="Arial"/>
                        </a:rPr>
                        <a:t>0.85 </a:t>
                      </a:r>
                      <a:endParaRPr lang="ar-SA" dirty="0">
                        <a:latin typeface="Alata" panose="00000500000000000000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u="none" strike="noStrike" cap="none" dirty="0" smtClean="0">
                          <a:effectLst/>
                          <a:latin typeface="Alata" panose="00000500000000000000" pitchFamily="2" charset="0"/>
                          <a:sym typeface="Arial"/>
                        </a:rPr>
                        <a:t>0.31 </a:t>
                      </a:r>
                      <a:endParaRPr lang="ar-SA" dirty="0">
                        <a:latin typeface="Alata" panose="00000500000000000000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مربع نص 12"/>
          <p:cNvSpPr txBox="1"/>
          <p:nvPr/>
        </p:nvSpPr>
        <p:spPr>
          <a:xfrm>
            <a:off x="474989" y="580795"/>
            <a:ext cx="4097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lata" panose="00000500000000000000" pitchFamily="2" charset="0"/>
              </a:rPr>
              <a:t>LOGISTIC REGRESSION MODEL</a:t>
            </a:r>
            <a:endParaRPr lang="ar-SA" sz="1800" dirty="0">
              <a:latin typeface="Alata" panose="00000500000000000000" pitchFamily="2" charset="0"/>
            </a:endParaRPr>
          </a:p>
        </p:txBody>
      </p:sp>
      <p:sp>
        <p:nvSpPr>
          <p:cNvPr id="14" name="مربع نص 13"/>
          <p:cNvSpPr txBox="1"/>
          <p:nvPr/>
        </p:nvSpPr>
        <p:spPr>
          <a:xfrm>
            <a:off x="563095" y="2865171"/>
            <a:ext cx="26111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lata" panose="00000500000000000000" pitchFamily="2" charset="0"/>
              </a:rPr>
              <a:t>KNN MODEL</a:t>
            </a:r>
            <a:endParaRPr lang="ar-SA" sz="1800" dirty="0">
              <a:latin typeface="Alat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2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86141" y="495714"/>
            <a:ext cx="4393356" cy="742200"/>
          </a:xfrm>
        </p:spPr>
        <p:txBody>
          <a:bodyPr/>
          <a:lstStyle/>
          <a:p>
            <a:r>
              <a:rPr lang="en-US" sz="2400" dirty="0" smtClean="0"/>
              <a:t>ACCURACY AND </a:t>
            </a:r>
            <a:r>
              <a:rPr lang="en-US" sz="2400" smtClean="0"/>
              <a:t>MSE RESULTS</a:t>
            </a:r>
            <a:endParaRPr lang="ar-SA" sz="2400" dirty="0"/>
          </a:p>
        </p:txBody>
      </p:sp>
      <p:graphicFrame>
        <p:nvGraphicFramePr>
          <p:cNvPr id="4" name="جدول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633666"/>
              </p:ext>
            </p:extLst>
          </p:nvPr>
        </p:nvGraphicFramePr>
        <p:xfrm>
          <a:off x="1642682" y="2055210"/>
          <a:ext cx="5899094" cy="1937601"/>
        </p:xfrm>
        <a:graphic>
          <a:graphicData uri="http://schemas.openxmlformats.org/drawingml/2006/table">
            <a:tbl>
              <a:tblPr rtl="1" firstRow="1" bandRow="1">
                <a:tableStyleId>{7E9639D4-E3E2-4D34-9284-5A2195B3D0D7}</a:tableStyleId>
              </a:tblPr>
              <a:tblGrid>
                <a:gridCol w="1788339">
                  <a:extLst>
                    <a:ext uri="{9D8B030D-6E8A-4147-A177-3AD203B41FA5}">
                      <a16:colId xmlns:a16="http://schemas.microsoft.com/office/drawing/2014/main" val="4065161830"/>
                    </a:ext>
                  </a:extLst>
                </a:gridCol>
                <a:gridCol w="1683143">
                  <a:extLst>
                    <a:ext uri="{9D8B030D-6E8A-4147-A177-3AD203B41FA5}">
                      <a16:colId xmlns:a16="http://schemas.microsoft.com/office/drawing/2014/main" val="2635597702"/>
                    </a:ext>
                  </a:extLst>
                </a:gridCol>
                <a:gridCol w="2427612">
                  <a:extLst>
                    <a:ext uri="{9D8B030D-6E8A-4147-A177-3AD203B41FA5}">
                      <a16:colId xmlns:a16="http://schemas.microsoft.com/office/drawing/2014/main" val="1929277201"/>
                    </a:ext>
                  </a:extLst>
                </a:gridCol>
              </a:tblGrid>
              <a:tr h="526149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MSE</a:t>
                      </a:r>
                      <a:endParaRPr lang="ar-SA" dirty="0">
                        <a:latin typeface="Alata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Accuracy</a:t>
                      </a:r>
                      <a:endParaRPr lang="ar-SA" dirty="0">
                        <a:latin typeface="Alata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Model</a:t>
                      </a:r>
                      <a:endParaRPr lang="ar-SA" dirty="0">
                        <a:latin typeface="Alata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566087"/>
                  </a:ext>
                </a:extLst>
              </a:tr>
              <a:tr h="7380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24.2%</a:t>
                      </a:r>
                      <a:endParaRPr lang="ar-SA" dirty="0">
                        <a:latin typeface="Alata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75.8%</a:t>
                      </a:r>
                      <a:endParaRPr lang="ar-SA" dirty="0">
                        <a:latin typeface="Alata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u="none" strike="noStrike" cap="none" dirty="0" smtClean="0">
                          <a:effectLst/>
                          <a:sym typeface="Arial"/>
                        </a:rPr>
                        <a:t>Logistic Regression</a:t>
                      </a:r>
                      <a:endParaRPr lang="ar-SA" dirty="0">
                        <a:latin typeface="Alata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235369"/>
                  </a:ext>
                </a:extLst>
              </a:tr>
              <a:tr h="67343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7.27%</a:t>
                      </a:r>
                      <a:endParaRPr lang="ar-SA" dirty="0">
                        <a:latin typeface="Alata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92.73%</a:t>
                      </a:r>
                      <a:endParaRPr lang="ar-SA" dirty="0">
                        <a:latin typeface="Alata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KNN</a:t>
                      </a:r>
                      <a:endParaRPr lang="ar-SA" dirty="0">
                        <a:latin typeface="Alata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2437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7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"/>
          <p:cNvSpPr txBox="1">
            <a:spLocks noGrp="1"/>
          </p:cNvSpPr>
          <p:nvPr>
            <p:ph type="title"/>
          </p:nvPr>
        </p:nvSpPr>
        <p:spPr>
          <a:xfrm>
            <a:off x="714285" y="845057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TABLE OF CONTENTS</a:t>
            </a:r>
            <a:endParaRPr sz="2400" dirty="0"/>
          </a:p>
        </p:txBody>
      </p:sp>
      <p:sp>
        <p:nvSpPr>
          <p:cNvPr id="413" name="Google Shape;413;p35"/>
          <p:cNvSpPr txBox="1">
            <a:spLocks noGrp="1"/>
          </p:cNvSpPr>
          <p:nvPr>
            <p:ph type="title" idx="2"/>
          </p:nvPr>
        </p:nvSpPr>
        <p:spPr>
          <a:xfrm>
            <a:off x="1855207" y="1995347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BUSINESS PROBLEM</a:t>
            </a:r>
            <a:endParaRPr dirty="0"/>
          </a:p>
        </p:txBody>
      </p:sp>
      <p:sp>
        <p:nvSpPr>
          <p:cNvPr id="414" name="Google Shape;414;p35"/>
          <p:cNvSpPr txBox="1">
            <a:spLocks noGrp="1"/>
          </p:cNvSpPr>
          <p:nvPr>
            <p:ph type="title" idx="3"/>
          </p:nvPr>
        </p:nvSpPr>
        <p:spPr>
          <a:xfrm>
            <a:off x="959757" y="1918697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01.</a:t>
            </a:r>
            <a:endParaRPr sz="2400" dirty="0"/>
          </a:p>
        </p:txBody>
      </p:sp>
      <p:sp>
        <p:nvSpPr>
          <p:cNvPr id="416" name="Google Shape;416;p35"/>
          <p:cNvSpPr txBox="1">
            <a:spLocks noGrp="1"/>
          </p:cNvSpPr>
          <p:nvPr>
            <p:ph type="title" idx="4"/>
          </p:nvPr>
        </p:nvSpPr>
        <p:spPr>
          <a:xfrm>
            <a:off x="5845857" y="1945107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TOOLS</a:t>
            </a:r>
            <a:endParaRPr dirty="0"/>
          </a:p>
        </p:txBody>
      </p:sp>
      <p:sp>
        <p:nvSpPr>
          <p:cNvPr id="417" name="Google Shape;417;p35"/>
          <p:cNvSpPr txBox="1">
            <a:spLocks noGrp="1"/>
          </p:cNvSpPr>
          <p:nvPr>
            <p:ph type="title" idx="5"/>
          </p:nvPr>
        </p:nvSpPr>
        <p:spPr>
          <a:xfrm>
            <a:off x="4950582" y="1848247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02.</a:t>
            </a:r>
            <a:endParaRPr sz="2400" dirty="0"/>
          </a:p>
        </p:txBody>
      </p:sp>
      <p:sp>
        <p:nvSpPr>
          <p:cNvPr id="419" name="Google Shape;419;p35"/>
          <p:cNvSpPr txBox="1">
            <a:spLocks noGrp="1"/>
          </p:cNvSpPr>
          <p:nvPr>
            <p:ph type="title" idx="7"/>
          </p:nvPr>
        </p:nvSpPr>
        <p:spPr>
          <a:xfrm>
            <a:off x="1888620" y="279804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DATASET</a:t>
            </a:r>
            <a:endParaRPr dirty="0"/>
          </a:p>
        </p:txBody>
      </p:sp>
      <p:sp>
        <p:nvSpPr>
          <p:cNvPr id="420" name="Google Shape;420;p35"/>
          <p:cNvSpPr txBox="1">
            <a:spLocks noGrp="1"/>
          </p:cNvSpPr>
          <p:nvPr>
            <p:ph type="title" idx="8"/>
          </p:nvPr>
        </p:nvSpPr>
        <p:spPr>
          <a:xfrm>
            <a:off x="4950582" y="2739840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04.</a:t>
            </a:r>
            <a:endParaRPr sz="2400" dirty="0"/>
          </a:p>
        </p:txBody>
      </p:sp>
      <p:sp>
        <p:nvSpPr>
          <p:cNvPr id="422" name="Google Shape;422;p35"/>
          <p:cNvSpPr txBox="1">
            <a:spLocks noGrp="1"/>
          </p:cNvSpPr>
          <p:nvPr>
            <p:ph type="title" idx="13"/>
          </p:nvPr>
        </p:nvSpPr>
        <p:spPr>
          <a:xfrm>
            <a:off x="1902832" y="3675105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MODEL</a:t>
            </a:r>
            <a:endParaRPr dirty="0"/>
          </a:p>
        </p:txBody>
      </p:sp>
      <p:sp>
        <p:nvSpPr>
          <p:cNvPr id="423" name="Google Shape;423;p35"/>
          <p:cNvSpPr txBox="1">
            <a:spLocks noGrp="1"/>
          </p:cNvSpPr>
          <p:nvPr>
            <p:ph type="title" idx="14"/>
          </p:nvPr>
        </p:nvSpPr>
        <p:spPr>
          <a:xfrm>
            <a:off x="998032" y="3560983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05.</a:t>
            </a:r>
            <a:endParaRPr sz="2400" dirty="0"/>
          </a:p>
        </p:txBody>
      </p:sp>
      <p:grpSp>
        <p:nvGrpSpPr>
          <p:cNvPr id="425" name="Google Shape;425;p35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26" name="Google Shape;426;p35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7" name="Google Shape;427;p3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28" name="Google Shape;428;p3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Google Shape;416;p35"/>
          <p:cNvSpPr txBox="1">
            <a:spLocks/>
          </p:cNvSpPr>
          <p:nvPr/>
        </p:nvSpPr>
        <p:spPr>
          <a:xfrm>
            <a:off x="5845857" y="2842857"/>
            <a:ext cx="2667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24" name="Google Shape;417;p35"/>
          <p:cNvSpPr txBox="1">
            <a:spLocks/>
          </p:cNvSpPr>
          <p:nvPr/>
        </p:nvSpPr>
        <p:spPr>
          <a:xfrm>
            <a:off x="988582" y="2739840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ata"/>
              <a:buNone/>
              <a:defRPr sz="32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 smtClean="0"/>
              <a:t>03.</a:t>
            </a:r>
            <a:endParaRPr lang="en" sz="2400" dirty="0"/>
          </a:p>
        </p:txBody>
      </p:sp>
      <p:sp>
        <p:nvSpPr>
          <p:cNvPr id="19" name="Google Shape;422;p35"/>
          <p:cNvSpPr txBox="1">
            <a:spLocks/>
          </p:cNvSpPr>
          <p:nvPr/>
        </p:nvSpPr>
        <p:spPr>
          <a:xfrm>
            <a:off x="5855382" y="3675105"/>
            <a:ext cx="27243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20" name="Google Shape;423;p35"/>
          <p:cNvSpPr txBox="1">
            <a:spLocks/>
          </p:cNvSpPr>
          <p:nvPr/>
        </p:nvSpPr>
        <p:spPr>
          <a:xfrm>
            <a:off x="4950582" y="3560983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ata"/>
              <a:buNone/>
              <a:defRPr sz="32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 smtClean="0"/>
              <a:t>06.</a:t>
            </a:r>
            <a:endParaRPr lang="e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63"/>
          <p:cNvSpPr txBox="1">
            <a:spLocks noGrp="1"/>
          </p:cNvSpPr>
          <p:nvPr>
            <p:ph type="subTitle" idx="1"/>
          </p:nvPr>
        </p:nvSpPr>
        <p:spPr>
          <a:xfrm>
            <a:off x="770862" y="1443624"/>
            <a:ext cx="7166507" cy="1232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DATASET</a:t>
            </a:r>
            <a:endParaRPr dirty="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  <a:p>
            <a:pPr>
              <a:buSzPct val="100000"/>
            </a:pPr>
            <a:r>
              <a:rPr lang="en-US" sz="1000" dirty="0" smtClean="0">
                <a:solidFill>
                  <a:srgbClr val="002060"/>
                </a:solidFill>
              </a:rPr>
              <a:t>Kaggle.com</a:t>
            </a:r>
            <a:r>
              <a:rPr lang="en-US" sz="1000" dirty="0">
                <a:solidFill>
                  <a:srgbClr val="002060"/>
                </a:solidFill>
              </a:rPr>
              <a:t>. 2021. </a:t>
            </a:r>
            <a:r>
              <a:rPr lang="en-US" sz="1000" i="1" dirty="0">
                <a:solidFill>
                  <a:srgbClr val="002060"/>
                </a:solidFill>
              </a:rPr>
              <a:t>HR Analytics</a:t>
            </a:r>
            <a:r>
              <a:rPr lang="en-US" sz="1000" dirty="0">
                <a:solidFill>
                  <a:srgbClr val="002060"/>
                </a:solidFill>
              </a:rPr>
              <a:t>. [online] Available at: &lt;https://www.kaggle.com/giripujar/hr-analytics&gt; [Accessed 30 October 2021].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710" name="Google Shape;2710;p63"/>
          <p:cNvSpPr txBox="1">
            <a:spLocks noGrp="1"/>
          </p:cNvSpPr>
          <p:nvPr>
            <p:ph type="title"/>
          </p:nvPr>
        </p:nvSpPr>
        <p:spPr>
          <a:xfrm>
            <a:off x="714300" y="540173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RESOURCES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5889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4" name="Google Shape;2044;p55"/>
          <p:cNvGrpSpPr/>
          <p:nvPr/>
        </p:nvGrpSpPr>
        <p:grpSpPr>
          <a:xfrm>
            <a:off x="868218" y="415636"/>
            <a:ext cx="7146993" cy="3631116"/>
            <a:chOff x="1465050" y="946225"/>
            <a:chExt cx="6213900" cy="3359100"/>
          </a:xfrm>
        </p:grpSpPr>
        <p:sp>
          <p:nvSpPr>
            <p:cNvPr id="2045" name="Google Shape;2045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0" name="Google Shape;2050;p55"/>
          <p:cNvGrpSpPr/>
          <p:nvPr/>
        </p:nvGrpSpPr>
        <p:grpSpPr>
          <a:xfrm>
            <a:off x="1039668" y="703311"/>
            <a:ext cx="7146993" cy="3631116"/>
            <a:chOff x="1465050" y="946225"/>
            <a:chExt cx="6213900" cy="3359100"/>
          </a:xfrm>
        </p:grpSpPr>
        <p:sp>
          <p:nvSpPr>
            <p:cNvPr id="2051" name="Google Shape;2051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6" name="Google Shape;2056;p55"/>
          <p:cNvGrpSpPr/>
          <p:nvPr/>
        </p:nvGrpSpPr>
        <p:grpSpPr>
          <a:xfrm>
            <a:off x="1230168" y="990986"/>
            <a:ext cx="7146993" cy="3631116"/>
            <a:chOff x="1465050" y="946225"/>
            <a:chExt cx="6213900" cy="3359100"/>
          </a:xfrm>
        </p:grpSpPr>
        <p:sp>
          <p:nvSpPr>
            <p:cNvPr id="2057" name="Google Shape;2057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31;p61"/>
          <p:cNvSpPr txBox="1">
            <a:spLocks noGrp="1"/>
          </p:cNvSpPr>
          <p:nvPr>
            <p:ph type="title"/>
          </p:nvPr>
        </p:nvSpPr>
        <p:spPr>
          <a:xfrm>
            <a:off x="3735183" y="2119983"/>
            <a:ext cx="2303215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THANKS!</a:t>
            </a:r>
            <a:endParaRPr sz="3600" dirty="0"/>
          </a:p>
        </p:txBody>
      </p:sp>
      <p:sp>
        <p:nvSpPr>
          <p:cNvPr id="23" name="Google Shape;2232;p61"/>
          <p:cNvSpPr txBox="1">
            <a:spLocks noGrp="1"/>
          </p:cNvSpPr>
          <p:nvPr>
            <p:ph type="subTitle" idx="1"/>
          </p:nvPr>
        </p:nvSpPr>
        <p:spPr>
          <a:xfrm>
            <a:off x="3301074" y="3116987"/>
            <a:ext cx="3134488" cy="575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268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4" name="Google Shape;2044;p55"/>
          <p:cNvGrpSpPr/>
          <p:nvPr/>
        </p:nvGrpSpPr>
        <p:grpSpPr>
          <a:xfrm>
            <a:off x="1284075" y="604525"/>
            <a:ext cx="6213900" cy="3359100"/>
            <a:chOff x="1465050" y="946225"/>
            <a:chExt cx="6213900" cy="3359100"/>
          </a:xfrm>
        </p:grpSpPr>
        <p:sp>
          <p:nvSpPr>
            <p:cNvPr id="2045" name="Google Shape;2045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0" name="Google Shape;2050;p55"/>
          <p:cNvGrpSpPr/>
          <p:nvPr/>
        </p:nvGrpSpPr>
        <p:grpSpPr>
          <a:xfrm>
            <a:off x="1455525" y="892200"/>
            <a:ext cx="6213900" cy="3359100"/>
            <a:chOff x="1465050" y="946225"/>
            <a:chExt cx="6213900" cy="3359100"/>
          </a:xfrm>
        </p:grpSpPr>
        <p:sp>
          <p:nvSpPr>
            <p:cNvPr id="2051" name="Google Shape;2051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6" name="Google Shape;2056;p55"/>
          <p:cNvGrpSpPr/>
          <p:nvPr/>
        </p:nvGrpSpPr>
        <p:grpSpPr>
          <a:xfrm>
            <a:off x="1646025" y="1179875"/>
            <a:ext cx="6213900" cy="3359100"/>
            <a:chOff x="1465050" y="946225"/>
            <a:chExt cx="6213900" cy="3359100"/>
          </a:xfrm>
        </p:grpSpPr>
        <p:sp>
          <p:nvSpPr>
            <p:cNvPr id="2057" name="Google Shape;2057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2" name="Google Shape;2062;p55"/>
          <p:cNvSpPr txBox="1">
            <a:spLocks noGrp="1"/>
          </p:cNvSpPr>
          <p:nvPr>
            <p:ph type="title"/>
          </p:nvPr>
        </p:nvSpPr>
        <p:spPr>
          <a:xfrm>
            <a:off x="1646025" y="2094100"/>
            <a:ext cx="6213900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600" dirty="0"/>
              <a:t>BUSINESS PROBLEM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72288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"/>
          <p:cNvSpPr txBox="1">
            <a:spLocks noGrp="1"/>
          </p:cNvSpPr>
          <p:nvPr>
            <p:ph type="subTitle" idx="1"/>
          </p:nvPr>
        </p:nvSpPr>
        <p:spPr>
          <a:xfrm>
            <a:off x="775818" y="1374010"/>
            <a:ext cx="4047052" cy="1409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1600" dirty="0"/>
              <a:t>Employee resignation is a major problem for many </a:t>
            </a:r>
            <a:r>
              <a:rPr lang="en-US" sz="1600" dirty="0" smtClean="0"/>
              <a:t>organizations and this could </a:t>
            </a:r>
            <a:r>
              <a:rPr lang="en-US" sz="1600" dirty="0"/>
              <a:t>result in a loss of money, time, and effort for an </a:t>
            </a:r>
            <a:r>
              <a:rPr lang="en-US" sz="1600" dirty="0" smtClean="0"/>
              <a:t>organization</a:t>
            </a:r>
            <a:r>
              <a:rPr lang="en-US" sz="1600" dirty="0"/>
              <a:t>.</a:t>
            </a:r>
            <a:endParaRPr sz="1600" dirty="0"/>
          </a:p>
        </p:txBody>
      </p:sp>
      <p:grpSp>
        <p:nvGrpSpPr>
          <p:cNvPr id="3" name="مجموعة 2"/>
          <p:cNvGrpSpPr/>
          <p:nvPr/>
        </p:nvGrpSpPr>
        <p:grpSpPr>
          <a:xfrm>
            <a:off x="5213687" y="1432937"/>
            <a:ext cx="3280428" cy="2630047"/>
            <a:chOff x="1224310" y="1770518"/>
            <a:chExt cx="3280428" cy="2630047"/>
          </a:xfrm>
        </p:grpSpPr>
        <p:sp>
          <p:nvSpPr>
            <p:cNvPr id="8" name="Google Shape;1890;p51"/>
            <p:cNvSpPr/>
            <p:nvPr/>
          </p:nvSpPr>
          <p:spPr>
            <a:xfrm>
              <a:off x="2172697" y="2137161"/>
              <a:ext cx="2332041" cy="22634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b="1" ker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endParaRPr>
            </a:p>
          </p:txBody>
        </p:sp>
        <p:pic>
          <p:nvPicPr>
            <p:cNvPr id="9" name="صورة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310" y="1770518"/>
              <a:ext cx="2649640" cy="1958526"/>
            </a:xfrm>
            <a:prstGeom prst="rect">
              <a:avLst/>
            </a:prstGeom>
          </p:spPr>
        </p:pic>
        <p:grpSp>
          <p:nvGrpSpPr>
            <p:cNvPr id="17" name="مجموعة 16"/>
            <p:cNvGrpSpPr/>
            <p:nvPr/>
          </p:nvGrpSpPr>
          <p:grpSpPr>
            <a:xfrm>
              <a:off x="2953249" y="1854769"/>
              <a:ext cx="1059215" cy="682640"/>
              <a:chOff x="3399794" y="1506163"/>
              <a:chExt cx="1059215" cy="682640"/>
            </a:xfrm>
          </p:grpSpPr>
          <p:sp>
            <p:nvSpPr>
              <p:cNvPr id="18" name="شكل بيضاوي 17"/>
              <p:cNvSpPr/>
              <p:nvPr/>
            </p:nvSpPr>
            <p:spPr>
              <a:xfrm>
                <a:off x="3435219" y="1506163"/>
                <a:ext cx="700088" cy="682640"/>
              </a:xfrm>
              <a:prstGeom prst="ellipse">
                <a:avLst/>
              </a:prstGeom>
              <a:solidFill>
                <a:srgbClr val="FEFC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rtl="0">
                  <a:buClr>
                    <a:srgbClr val="000000"/>
                  </a:buClr>
                </a:pPr>
                <a:endParaRPr lang="ar-SA" sz="1867" kern="0">
                  <a:solidFill>
                    <a:srgbClr val="FFFFFF"/>
                  </a:solidFill>
                  <a:latin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19" name="مربع نص 18"/>
              <p:cNvSpPr txBox="1"/>
              <p:nvPr/>
            </p:nvSpPr>
            <p:spPr>
              <a:xfrm>
                <a:off x="3399794" y="1693594"/>
                <a:ext cx="1059215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defTabSz="1219170" rtl="0">
                  <a:buClr>
                    <a:srgbClr val="000000"/>
                  </a:buClr>
                </a:pPr>
                <a:r>
                  <a:rPr lang="en-US" b="1" kern="0" dirty="0">
                    <a:solidFill>
                      <a:srgbClr val="81A7A8"/>
                    </a:solidFill>
                    <a:latin typeface="Arial"/>
                    <a:cs typeface="Arial"/>
                    <a:sym typeface="Arial"/>
                  </a:rPr>
                  <a:t>I QUIT!</a:t>
                </a:r>
                <a:endParaRPr lang="ar-SA" b="1" kern="0" dirty="0">
                  <a:solidFill>
                    <a:srgbClr val="81A7A8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مستطيل 1"/>
          <p:cNvSpPr/>
          <p:nvPr/>
        </p:nvSpPr>
        <p:spPr>
          <a:xfrm>
            <a:off x="775817" y="2660215"/>
            <a:ext cx="414415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The purpose </a:t>
            </a:r>
            <a:r>
              <a:rPr lang="en-U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of this project is to build a </a:t>
            </a:r>
            <a:r>
              <a:rPr lang="en-U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</a:t>
            </a:r>
            <a:r>
              <a:rPr lang="en-U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model that helps the </a:t>
            </a:r>
            <a:r>
              <a:rPr lang="en-U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organization </a:t>
            </a:r>
            <a:r>
              <a:rPr lang="en-U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predict whether the employee will leave the organization or continue to work for it.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4" name="Google Shape;2044;p55"/>
          <p:cNvGrpSpPr/>
          <p:nvPr/>
        </p:nvGrpSpPr>
        <p:grpSpPr>
          <a:xfrm>
            <a:off x="1284075" y="604525"/>
            <a:ext cx="6213900" cy="3359100"/>
            <a:chOff x="1465050" y="946225"/>
            <a:chExt cx="6213900" cy="3359100"/>
          </a:xfrm>
        </p:grpSpPr>
        <p:sp>
          <p:nvSpPr>
            <p:cNvPr id="2045" name="Google Shape;2045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0" name="Google Shape;2050;p55"/>
          <p:cNvGrpSpPr/>
          <p:nvPr/>
        </p:nvGrpSpPr>
        <p:grpSpPr>
          <a:xfrm>
            <a:off x="1455525" y="892200"/>
            <a:ext cx="6213900" cy="3359100"/>
            <a:chOff x="1465050" y="946225"/>
            <a:chExt cx="6213900" cy="3359100"/>
          </a:xfrm>
        </p:grpSpPr>
        <p:sp>
          <p:nvSpPr>
            <p:cNvPr id="2051" name="Google Shape;2051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6" name="Google Shape;2056;p55"/>
          <p:cNvGrpSpPr/>
          <p:nvPr/>
        </p:nvGrpSpPr>
        <p:grpSpPr>
          <a:xfrm>
            <a:off x="1646025" y="1179875"/>
            <a:ext cx="6213900" cy="3359100"/>
            <a:chOff x="1465050" y="946225"/>
            <a:chExt cx="6213900" cy="3359100"/>
          </a:xfrm>
        </p:grpSpPr>
        <p:sp>
          <p:nvSpPr>
            <p:cNvPr id="2057" name="Google Shape;2057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2" name="Google Shape;2062;p55"/>
          <p:cNvSpPr txBox="1">
            <a:spLocks noGrp="1"/>
          </p:cNvSpPr>
          <p:nvPr>
            <p:ph type="title"/>
          </p:nvPr>
        </p:nvSpPr>
        <p:spPr>
          <a:xfrm>
            <a:off x="1646025" y="2094100"/>
            <a:ext cx="6213900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TOOLS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3802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7" name="Google Shape;1927;p52"/>
          <p:cNvGrpSpPr/>
          <p:nvPr/>
        </p:nvGrpSpPr>
        <p:grpSpPr>
          <a:xfrm>
            <a:off x="3369525" y="979390"/>
            <a:ext cx="2362200" cy="3180000"/>
            <a:chOff x="791125" y="1362000"/>
            <a:chExt cx="2362200" cy="3180000"/>
          </a:xfrm>
        </p:grpSpPr>
        <p:sp>
          <p:nvSpPr>
            <p:cNvPr id="1928" name="Google Shape;1928;p52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2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2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2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2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3" name="Google Shape;1933;p52"/>
          <p:cNvGrpSpPr/>
          <p:nvPr/>
        </p:nvGrpSpPr>
        <p:grpSpPr>
          <a:xfrm>
            <a:off x="6061753" y="979390"/>
            <a:ext cx="2362200" cy="3180000"/>
            <a:chOff x="791125" y="1362000"/>
            <a:chExt cx="2362200" cy="3180000"/>
          </a:xfrm>
        </p:grpSpPr>
        <p:sp>
          <p:nvSpPr>
            <p:cNvPr id="1934" name="Google Shape;1934;p52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2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2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2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2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9" name="Google Shape;1939;p52"/>
          <p:cNvGrpSpPr/>
          <p:nvPr/>
        </p:nvGrpSpPr>
        <p:grpSpPr>
          <a:xfrm>
            <a:off x="679688" y="979390"/>
            <a:ext cx="2362200" cy="3180000"/>
            <a:chOff x="791125" y="1362000"/>
            <a:chExt cx="2362200" cy="3180000"/>
          </a:xfrm>
        </p:grpSpPr>
        <p:sp>
          <p:nvSpPr>
            <p:cNvPr id="1940" name="Google Shape;1940;p52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2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2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2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2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6" name="Google Shape;1946;p52"/>
          <p:cNvSpPr txBox="1">
            <a:spLocks noGrp="1"/>
          </p:cNvSpPr>
          <p:nvPr>
            <p:ph type="title" idx="2"/>
          </p:nvPr>
        </p:nvSpPr>
        <p:spPr>
          <a:xfrm>
            <a:off x="738932" y="1649655"/>
            <a:ext cx="2241000" cy="467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DATA PROCESSING</a:t>
            </a:r>
            <a:endParaRPr dirty="0"/>
          </a:p>
        </p:txBody>
      </p:sp>
      <p:sp>
        <p:nvSpPr>
          <p:cNvPr id="1947" name="Google Shape;1947;p52"/>
          <p:cNvSpPr txBox="1">
            <a:spLocks noGrp="1"/>
          </p:cNvSpPr>
          <p:nvPr>
            <p:ph type="subTitle" idx="1"/>
          </p:nvPr>
        </p:nvSpPr>
        <p:spPr>
          <a:xfrm>
            <a:off x="778688" y="316600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sz="1400" dirty="0"/>
              <a:t>Numpy and pandas</a:t>
            </a:r>
          </a:p>
        </p:txBody>
      </p:sp>
      <p:sp>
        <p:nvSpPr>
          <p:cNvPr id="1948" name="Google Shape;1948;p52"/>
          <p:cNvSpPr txBox="1">
            <a:spLocks noGrp="1"/>
          </p:cNvSpPr>
          <p:nvPr>
            <p:ph type="title" idx="3"/>
          </p:nvPr>
        </p:nvSpPr>
        <p:spPr>
          <a:xfrm>
            <a:off x="3468525" y="164965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MODELING</a:t>
            </a:r>
          </a:p>
        </p:txBody>
      </p:sp>
      <p:sp>
        <p:nvSpPr>
          <p:cNvPr id="1949" name="Google Shape;1949;p52"/>
          <p:cNvSpPr txBox="1">
            <a:spLocks noGrp="1"/>
          </p:cNvSpPr>
          <p:nvPr>
            <p:ph type="subTitle" idx="4"/>
          </p:nvPr>
        </p:nvSpPr>
        <p:spPr>
          <a:xfrm>
            <a:off x="3468525" y="316600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Scikit-learn </a:t>
            </a:r>
          </a:p>
        </p:txBody>
      </p:sp>
      <p:sp>
        <p:nvSpPr>
          <p:cNvPr id="1950" name="Google Shape;1950;p52"/>
          <p:cNvSpPr txBox="1">
            <a:spLocks noGrp="1"/>
          </p:cNvSpPr>
          <p:nvPr>
            <p:ph type="title" idx="5"/>
          </p:nvPr>
        </p:nvSpPr>
        <p:spPr>
          <a:xfrm>
            <a:off x="6160753" y="164965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VISUALIZATION</a:t>
            </a:r>
          </a:p>
        </p:txBody>
      </p:sp>
      <p:sp>
        <p:nvSpPr>
          <p:cNvPr id="1951" name="Google Shape;1951;p52"/>
          <p:cNvSpPr txBox="1">
            <a:spLocks noGrp="1"/>
          </p:cNvSpPr>
          <p:nvPr>
            <p:ph type="subTitle" idx="6"/>
          </p:nvPr>
        </p:nvSpPr>
        <p:spPr>
          <a:xfrm>
            <a:off x="6179063" y="3200831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200"/>
              </a:spcAft>
            </a:pPr>
            <a:r>
              <a:rPr lang="en-US" dirty="0"/>
              <a:t>Matplotlib </a:t>
            </a:r>
            <a:r>
              <a:rPr lang="en-US" dirty="0" smtClean="0"/>
              <a:t>and Seaborn </a:t>
            </a:r>
            <a:endParaRPr lang="en-US" dirty="0"/>
          </a:p>
        </p:txBody>
      </p:sp>
      <p:sp>
        <p:nvSpPr>
          <p:cNvPr id="1952" name="Google Shape;1952;p52"/>
          <p:cNvSpPr/>
          <p:nvPr/>
        </p:nvSpPr>
        <p:spPr>
          <a:xfrm>
            <a:off x="1557338" y="2322768"/>
            <a:ext cx="6069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52"/>
          <p:cNvSpPr/>
          <p:nvPr/>
        </p:nvSpPr>
        <p:spPr>
          <a:xfrm>
            <a:off x="4247175" y="2322768"/>
            <a:ext cx="6069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" name="Google Shape;1954;p52"/>
          <p:cNvSpPr/>
          <p:nvPr/>
        </p:nvSpPr>
        <p:spPr>
          <a:xfrm>
            <a:off x="6939403" y="2322768"/>
            <a:ext cx="6069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6496;p71"/>
          <p:cNvGrpSpPr/>
          <p:nvPr/>
        </p:nvGrpSpPr>
        <p:grpSpPr>
          <a:xfrm>
            <a:off x="1650823" y="2409886"/>
            <a:ext cx="417218" cy="435013"/>
            <a:chOff x="5985650" y="2860025"/>
            <a:chExt cx="1396075" cy="1539775"/>
          </a:xfrm>
          <a:solidFill>
            <a:schemeClr val="bg1"/>
          </a:solidFill>
        </p:grpSpPr>
        <p:sp>
          <p:nvSpPr>
            <p:cNvPr id="43" name="Google Shape;6497;p71"/>
            <p:cNvSpPr/>
            <p:nvPr/>
          </p:nvSpPr>
          <p:spPr>
            <a:xfrm>
              <a:off x="6655300" y="3128850"/>
              <a:ext cx="637150" cy="631950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498;p71"/>
            <p:cNvSpPr/>
            <p:nvPr/>
          </p:nvSpPr>
          <p:spPr>
            <a:xfrm>
              <a:off x="6673425" y="3771400"/>
              <a:ext cx="600850" cy="600800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499;p71"/>
            <p:cNvSpPr/>
            <p:nvPr/>
          </p:nvSpPr>
          <p:spPr>
            <a:xfrm>
              <a:off x="6073050" y="3509700"/>
              <a:ext cx="641725" cy="636800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500;p71"/>
            <p:cNvSpPr/>
            <p:nvPr/>
          </p:nvSpPr>
          <p:spPr>
            <a:xfrm>
              <a:off x="6124575" y="2917775"/>
              <a:ext cx="572575" cy="572525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501;p71"/>
            <p:cNvSpPr/>
            <p:nvPr/>
          </p:nvSpPr>
          <p:spPr>
            <a:xfrm>
              <a:off x="6459975" y="2867300"/>
              <a:ext cx="101300" cy="50500"/>
            </a:xfrm>
            <a:custGeom>
              <a:avLst/>
              <a:gdLst/>
              <a:ahLst/>
              <a:cxnLst/>
              <a:rect l="l" t="t" r="r" b="b"/>
              <a:pathLst>
                <a:path w="4052" h="2020" extrusionOk="0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502;p71"/>
            <p:cNvSpPr/>
            <p:nvPr/>
          </p:nvSpPr>
          <p:spPr>
            <a:xfrm>
              <a:off x="6389025" y="2860025"/>
              <a:ext cx="63100" cy="15700"/>
            </a:xfrm>
            <a:custGeom>
              <a:avLst/>
              <a:gdLst/>
              <a:ahLst/>
              <a:cxnLst/>
              <a:rect l="l" t="t" r="r" b="b"/>
              <a:pathLst>
                <a:path w="2524" h="628" extrusionOk="0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503;p71"/>
            <p:cNvSpPr/>
            <p:nvPr/>
          </p:nvSpPr>
          <p:spPr>
            <a:xfrm>
              <a:off x="6279750" y="2879875"/>
              <a:ext cx="39600" cy="26000"/>
            </a:xfrm>
            <a:custGeom>
              <a:avLst/>
              <a:gdLst/>
              <a:ahLst/>
              <a:cxnLst/>
              <a:rect l="l" t="t" r="r" b="b"/>
              <a:pathLst>
                <a:path w="1584" h="1040" extrusionOk="0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504;p71"/>
            <p:cNvSpPr/>
            <p:nvPr/>
          </p:nvSpPr>
          <p:spPr>
            <a:xfrm>
              <a:off x="6325825" y="2862750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505;p71"/>
            <p:cNvSpPr/>
            <p:nvPr/>
          </p:nvSpPr>
          <p:spPr>
            <a:xfrm>
              <a:off x="7023725" y="3061400"/>
              <a:ext cx="101300" cy="50475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506;p71"/>
            <p:cNvSpPr/>
            <p:nvPr/>
          </p:nvSpPr>
          <p:spPr>
            <a:xfrm>
              <a:off x="6952750" y="3054150"/>
              <a:ext cx="63100" cy="15650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507;p71"/>
            <p:cNvSpPr/>
            <p:nvPr/>
          </p:nvSpPr>
          <p:spPr>
            <a:xfrm>
              <a:off x="6843450" y="3073975"/>
              <a:ext cx="39625" cy="26025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508;p71"/>
            <p:cNvSpPr/>
            <p:nvPr/>
          </p:nvSpPr>
          <p:spPr>
            <a:xfrm>
              <a:off x="6889575" y="3056825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509;p71"/>
            <p:cNvSpPr/>
            <p:nvPr/>
          </p:nvSpPr>
          <p:spPr>
            <a:xfrm>
              <a:off x="6245350" y="4177200"/>
              <a:ext cx="101275" cy="50475"/>
            </a:xfrm>
            <a:custGeom>
              <a:avLst/>
              <a:gdLst/>
              <a:ahLst/>
              <a:cxnLst/>
              <a:rect l="l" t="t" r="r" b="b"/>
              <a:pathLst>
                <a:path w="4051" h="2019" extrusionOk="0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510;p71"/>
            <p:cNvSpPr/>
            <p:nvPr/>
          </p:nvSpPr>
          <p:spPr>
            <a:xfrm>
              <a:off x="6354525" y="4219275"/>
              <a:ext cx="63075" cy="15675"/>
            </a:xfrm>
            <a:custGeom>
              <a:avLst/>
              <a:gdLst/>
              <a:ahLst/>
              <a:cxnLst/>
              <a:rect l="l" t="t" r="r" b="b"/>
              <a:pathLst>
                <a:path w="2523" h="627" extrusionOk="0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511;p71"/>
            <p:cNvSpPr/>
            <p:nvPr/>
          </p:nvSpPr>
          <p:spPr>
            <a:xfrm>
              <a:off x="6487275" y="4189125"/>
              <a:ext cx="39625" cy="25975"/>
            </a:xfrm>
            <a:custGeom>
              <a:avLst/>
              <a:gdLst/>
              <a:ahLst/>
              <a:cxnLst/>
              <a:rect l="l" t="t" r="r" b="b"/>
              <a:pathLst>
                <a:path w="1585" h="1039" extrusionOk="0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512;p71"/>
            <p:cNvSpPr/>
            <p:nvPr/>
          </p:nvSpPr>
          <p:spPr>
            <a:xfrm>
              <a:off x="6426350" y="4209850"/>
              <a:ext cx="54475" cy="22400"/>
            </a:xfrm>
            <a:custGeom>
              <a:avLst/>
              <a:gdLst/>
              <a:ahLst/>
              <a:cxnLst/>
              <a:rect l="l" t="t" r="r" b="b"/>
              <a:pathLst>
                <a:path w="2179" h="896" extrusionOk="0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513;p71"/>
            <p:cNvSpPr/>
            <p:nvPr/>
          </p:nvSpPr>
          <p:spPr>
            <a:xfrm>
              <a:off x="5992275" y="36748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514;p71"/>
            <p:cNvSpPr/>
            <p:nvPr/>
          </p:nvSpPr>
          <p:spPr>
            <a:xfrm>
              <a:off x="5985650" y="3783750"/>
              <a:ext cx="16125" cy="62275"/>
            </a:xfrm>
            <a:custGeom>
              <a:avLst/>
              <a:gdLst/>
              <a:ahLst/>
              <a:cxnLst/>
              <a:rect l="l" t="t" r="r" b="b"/>
              <a:pathLst>
                <a:path w="645" h="2491" extrusionOk="0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515;p71"/>
            <p:cNvSpPr/>
            <p:nvPr/>
          </p:nvSpPr>
          <p:spPr>
            <a:xfrm>
              <a:off x="6004725" y="3916700"/>
              <a:ext cx="27875" cy="38100"/>
            </a:xfrm>
            <a:custGeom>
              <a:avLst/>
              <a:gdLst/>
              <a:ahLst/>
              <a:cxnLst/>
              <a:rect l="l" t="t" r="r" b="b"/>
              <a:pathLst>
                <a:path w="1115" h="1524" extrusionOk="0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516;p71"/>
            <p:cNvSpPr/>
            <p:nvPr/>
          </p:nvSpPr>
          <p:spPr>
            <a:xfrm>
              <a:off x="5987900" y="3855450"/>
              <a:ext cx="23600" cy="53200"/>
            </a:xfrm>
            <a:custGeom>
              <a:avLst/>
              <a:gdLst/>
              <a:ahLst/>
              <a:cxnLst/>
              <a:rect l="l" t="t" r="r" b="b"/>
              <a:pathLst>
                <a:path w="944" h="2128" extrusionOk="0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517;p71"/>
            <p:cNvSpPr/>
            <p:nvPr/>
          </p:nvSpPr>
          <p:spPr>
            <a:xfrm>
              <a:off x="6071975" y="3300325"/>
              <a:ext cx="52475" cy="102475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518;p71"/>
            <p:cNvSpPr/>
            <p:nvPr/>
          </p:nvSpPr>
          <p:spPr>
            <a:xfrm>
              <a:off x="6122225" y="3408475"/>
              <a:ext cx="47725" cy="4955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19;p71"/>
            <p:cNvSpPr/>
            <p:nvPr/>
          </p:nvSpPr>
          <p:spPr>
            <a:xfrm>
              <a:off x="6228150" y="3490275"/>
              <a:ext cx="42050" cy="21525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520;p71"/>
            <p:cNvSpPr/>
            <p:nvPr/>
          </p:nvSpPr>
          <p:spPr>
            <a:xfrm>
              <a:off x="6172850" y="3459275"/>
              <a:ext cx="49900" cy="34575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521;p71"/>
            <p:cNvSpPr/>
            <p:nvPr/>
          </p:nvSpPr>
          <p:spPr>
            <a:xfrm>
              <a:off x="7323825" y="34952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522;p71"/>
            <p:cNvSpPr/>
            <p:nvPr/>
          </p:nvSpPr>
          <p:spPr>
            <a:xfrm>
              <a:off x="7365575" y="3423925"/>
              <a:ext cx="16150" cy="62275"/>
            </a:xfrm>
            <a:custGeom>
              <a:avLst/>
              <a:gdLst/>
              <a:ahLst/>
              <a:cxnLst/>
              <a:rect l="l" t="t" r="r" b="b"/>
              <a:pathLst>
                <a:path w="646" h="2491" extrusionOk="0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523;p71"/>
            <p:cNvSpPr/>
            <p:nvPr/>
          </p:nvSpPr>
          <p:spPr>
            <a:xfrm>
              <a:off x="7334775" y="3315150"/>
              <a:ext cx="27850" cy="38100"/>
            </a:xfrm>
            <a:custGeom>
              <a:avLst/>
              <a:gdLst/>
              <a:ahLst/>
              <a:cxnLst/>
              <a:rect l="l" t="t" r="r" b="b"/>
              <a:pathLst>
                <a:path w="1114" h="1524" extrusionOk="0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524;p71"/>
            <p:cNvSpPr/>
            <p:nvPr/>
          </p:nvSpPr>
          <p:spPr>
            <a:xfrm>
              <a:off x="7355800" y="3361300"/>
              <a:ext cx="23650" cy="53200"/>
            </a:xfrm>
            <a:custGeom>
              <a:avLst/>
              <a:gdLst/>
              <a:ahLst/>
              <a:cxnLst/>
              <a:rect l="l" t="t" r="r" b="b"/>
              <a:pathLst>
                <a:path w="946" h="2128" extrusionOk="0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525;p71"/>
            <p:cNvSpPr/>
            <p:nvPr/>
          </p:nvSpPr>
          <p:spPr>
            <a:xfrm>
              <a:off x="7093025" y="4348600"/>
              <a:ext cx="104200" cy="51200"/>
            </a:xfrm>
            <a:custGeom>
              <a:avLst/>
              <a:gdLst/>
              <a:ahLst/>
              <a:cxnLst/>
              <a:rect l="l" t="t" r="r" b="b"/>
              <a:pathLst>
                <a:path w="4168" h="2048" extrusionOk="0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526;p71"/>
            <p:cNvSpPr/>
            <p:nvPr/>
          </p:nvSpPr>
          <p:spPr>
            <a:xfrm>
              <a:off x="7201150" y="4302925"/>
              <a:ext cx="51100" cy="46100"/>
            </a:xfrm>
            <a:custGeom>
              <a:avLst/>
              <a:gdLst/>
              <a:ahLst/>
              <a:cxnLst/>
              <a:rect l="l" t="t" r="r" b="b"/>
              <a:pathLst>
                <a:path w="2044" h="1844" extrusionOk="0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527;p71"/>
            <p:cNvSpPr/>
            <p:nvPr/>
          </p:nvSpPr>
          <p:spPr>
            <a:xfrm>
              <a:off x="7282950" y="4203000"/>
              <a:ext cx="22950" cy="40225"/>
            </a:xfrm>
            <a:custGeom>
              <a:avLst/>
              <a:gdLst/>
              <a:ahLst/>
              <a:cxnLst/>
              <a:rect l="l" t="t" r="r" b="b"/>
              <a:pathLst>
                <a:path w="918" h="1609" extrusionOk="0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528;p71"/>
            <p:cNvSpPr/>
            <p:nvPr/>
          </p:nvSpPr>
          <p:spPr>
            <a:xfrm>
              <a:off x="7252000" y="4250300"/>
              <a:ext cx="36300" cy="48175"/>
            </a:xfrm>
            <a:custGeom>
              <a:avLst/>
              <a:gdLst/>
              <a:ahLst/>
              <a:cxnLst/>
              <a:rect l="l" t="t" r="r" b="b"/>
              <a:pathLst>
                <a:path w="1452" h="1927" extrusionOk="0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6867;p71"/>
          <p:cNvGrpSpPr/>
          <p:nvPr/>
        </p:nvGrpSpPr>
        <p:grpSpPr>
          <a:xfrm>
            <a:off x="4358941" y="2451424"/>
            <a:ext cx="382614" cy="349967"/>
            <a:chOff x="1706078" y="2092648"/>
            <a:chExt cx="659613" cy="637296"/>
          </a:xfrm>
        </p:grpSpPr>
        <p:sp>
          <p:nvSpPr>
            <p:cNvPr id="76" name="Google Shape;6868;p71"/>
            <p:cNvSpPr/>
            <p:nvPr/>
          </p:nvSpPr>
          <p:spPr>
            <a:xfrm>
              <a:off x="1745332" y="2158066"/>
              <a:ext cx="571867" cy="571878"/>
            </a:xfrm>
            <a:custGeom>
              <a:avLst/>
              <a:gdLst/>
              <a:ahLst/>
              <a:cxnLst/>
              <a:rect l="l" t="t" r="r" b="b"/>
              <a:pathLst>
                <a:path w="107747" h="107749" extrusionOk="0">
                  <a:moveTo>
                    <a:pt x="53874" y="11565"/>
                  </a:moveTo>
                  <a:cubicBezTo>
                    <a:pt x="77238" y="11565"/>
                    <a:pt x="96182" y="30509"/>
                    <a:pt x="96182" y="53873"/>
                  </a:cubicBezTo>
                  <a:cubicBezTo>
                    <a:pt x="96182" y="77240"/>
                    <a:pt x="77240" y="96182"/>
                    <a:pt x="53874" y="96182"/>
                  </a:cubicBezTo>
                  <a:cubicBezTo>
                    <a:pt x="30507" y="96182"/>
                    <a:pt x="11565" y="77240"/>
                    <a:pt x="11565" y="53873"/>
                  </a:cubicBezTo>
                  <a:cubicBezTo>
                    <a:pt x="11565" y="30509"/>
                    <a:pt x="30507" y="11565"/>
                    <a:pt x="53874" y="11565"/>
                  </a:cubicBezTo>
                  <a:close/>
                  <a:moveTo>
                    <a:pt x="53874" y="1"/>
                  </a:moveTo>
                  <a:cubicBezTo>
                    <a:pt x="24120" y="1"/>
                    <a:pt x="1" y="24120"/>
                    <a:pt x="1" y="53873"/>
                  </a:cubicBezTo>
                  <a:cubicBezTo>
                    <a:pt x="1" y="83626"/>
                    <a:pt x="24120" y="107748"/>
                    <a:pt x="53874" y="107748"/>
                  </a:cubicBezTo>
                  <a:cubicBezTo>
                    <a:pt x="83625" y="107748"/>
                    <a:pt x="107746" y="83626"/>
                    <a:pt x="107746" y="53873"/>
                  </a:cubicBezTo>
                  <a:cubicBezTo>
                    <a:pt x="107746" y="24120"/>
                    <a:pt x="83627" y="1"/>
                    <a:pt x="53874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6869;p71"/>
            <p:cNvGrpSpPr/>
            <p:nvPr/>
          </p:nvGrpSpPr>
          <p:grpSpPr>
            <a:xfrm>
              <a:off x="1706078" y="2092648"/>
              <a:ext cx="659613" cy="575241"/>
              <a:chOff x="1706078" y="2092648"/>
              <a:chExt cx="659613" cy="575241"/>
            </a:xfrm>
          </p:grpSpPr>
          <p:sp>
            <p:nvSpPr>
              <p:cNvPr id="78" name="Google Shape;6870;p71"/>
              <p:cNvSpPr/>
              <p:nvPr/>
            </p:nvSpPr>
            <p:spPr>
              <a:xfrm>
                <a:off x="1938891" y="2092648"/>
                <a:ext cx="192041" cy="353676"/>
              </a:xfrm>
              <a:custGeom>
                <a:avLst/>
                <a:gdLst/>
                <a:ahLst/>
                <a:cxnLst/>
                <a:rect l="l" t="t" r="r" b="b"/>
                <a:pathLst>
                  <a:path w="36183" h="66637" extrusionOk="0">
                    <a:moveTo>
                      <a:pt x="18094" y="1"/>
                    </a:moveTo>
                    <a:cubicBezTo>
                      <a:pt x="8801" y="1"/>
                      <a:pt x="1202" y="7552"/>
                      <a:pt x="1202" y="16877"/>
                    </a:cubicBezTo>
                    <a:cubicBezTo>
                      <a:pt x="1202" y="23723"/>
                      <a:pt x="5288" y="29491"/>
                      <a:pt x="11057" y="32260"/>
                    </a:cubicBezTo>
                    <a:cubicBezTo>
                      <a:pt x="13944" y="33580"/>
                      <a:pt x="15864" y="36464"/>
                      <a:pt x="15864" y="39714"/>
                    </a:cubicBezTo>
                    <a:cubicBezTo>
                      <a:pt x="15864" y="42954"/>
                      <a:pt x="13829" y="45963"/>
                      <a:pt x="10817" y="47040"/>
                    </a:cubicBezTo>
                    <a:cubicBezTo>
                      <a:pt x="6250" y="48723"/>
                      <a:pt x="2404" y="51972"/>
                      <a:pt x="1" y="56176"/>
                    </a:cubicBezTo>
                    <a:lnTo>
                      <a:pt x="18155" y="66637"/>
                    </a:lnTo>
                    <a:lnTo>
                      <a:pt x="36182" y="56176"/>
                    </a:lnTo>
                    <a:cubicBezTo>
                      <a:pt x="33779" y="51975"/>
                      <a:pt x="29930" y="48725"/>
                      <a:pt x="25479" y="47040"/>
                    </a:cubicBezTo>
                    <a:cubicBezTo>
                      <a:pt x="22352" y="45966"/>
                      <a:pt x="20316" y="42957"/>
                      <a:pt x="20316" y="39714"/>
                    </a:cubicBezTo>
                    <a:lnTo>
                      <a:pt x="20316" y="39474"/>
                    </a:lnTo>
                    <a:cubicBezTo>
                      <a:pt x="20316" y="36349"/>
                      <a:pt x="22239" y="33578"/>
                      <a:pt x="24998" y="32260"/>
                    </a:cubicBezTo>
                    <a:cubicBezTo>
                      <a:pt x="31250" y="29491"/>
                      <a:pt x="35461" y="22999"/>
                      <a:pt x="34980" y="15676"/>
                    </a:cubicBezTo>
                    <a:cubicBezTo>
                      <a:pt x="34375" y="7376"/>
                      <a:pt x="27644" y="646"/>
                      <a:pt x="19357" y="47"/>
                    </a:cubicBezTo>
                    <a:cubicBezTo>
                      <a:pt x="18933" y="18"/>
                      <a:pt x="18513" y="1"/>
                      <a:pt x="1809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F4A8A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6871;p71"/>
              <p:cNvSpPr/>
              <p:nvPr/>
            </p:nvSpPr>
            <p:spPr>
              <a:xfrm>
                <a:off x="1706078" y="2390779"/>
                <a:ext cx="329208" cy="277004"/>
              </a:xfrm>
              <a:custGeom>
                <a:avLst/>
                <a:gdLst/>
                <a:ahLst/>
                <a:cxnLst/>
                <a:rect l="l" t="t" r="r" b="b"/>
                <a:pathLst>
                  <a:path w="62027" h="52191" extrusionOk="0">
                    <a:moveTo>
                      <a:pt x="43872" y="1"/>
                    </a:moveTo>
                    <a:cubicBezTo>
                      <a:pt x="41468" y="4212"/>
                      <a:pt x="40629" y="9019"/>
                      <a:pt x="41353" y="13829"/>
                    </a:cubicBezTo>
                    <a:cubicBezTo>
                      <a:pt x="41946" y="17069"/>
                      <a:pt x="40389" y="20321"/>
                      <a:pt x="37504" y="21878"/>
                    </a:cubicBezTo>
                    <a:lnTo>
                      <a:pt x="37379" y="22004"/>
                    </a:lnTo>
                    <a:cubicBezTo>
                      <a:pt x="36131" y="22712"/>
                      <a:pt x="34723" y="23085"/>
                      <a:pt x="33288" y="23090"/>
                    </a:cubicBezTo>
                    <a:cubicBezTo>
                      <a:pt x="31652" y="23095"/>
                      <a:pt x="30056" y="22587"/>
                      <a:pt x="28724" y="21638"/>
                    </a:cubicBezTo>
                    <a:cubicBezTo>
                      <a:pt x="25815" y="19553"/>
                      <a:pt x="22344" y="18435"/>
                      <a:pt x="18815" y="18435"/>
                    </a:cubicBezTo>
                    <a:cubicBezTo>
                      <a:pt x="15632" y="18435"/>
                      <a:pt x="12399" y="19345"/>
                      <a:pt x="9490" y="21282"/>
                    </a:cubicBezTo>
                    <a:cubicBezTo>
                      <a:pt x="2520" y="25965"/>
                      <a:pt x="1" y="35101"/>
                      <a:pt x="3721" y="42677"/>
                    </a:cubicBezTo>
                    <a:cubicBezTo>
                      <a:pt x="6677" y="48755"/>
                      <a:pt x="12664" y="52191"/>
                      <a:pt x="18840" y="52191"/>
                    </a:cubicBezTo>
                    <a:cubicBezTo>
                      <a:pt x="21707" y="52191"/>
                      <a:pt x="24613" y="51450"/>
                      <a:pt x="27282" y="49890"/>
                    </a:cubicBezTo>
                    <a:cubicBezTo>
                      <a:pt x="33291" y="46525"/>
                      <a:pt x="36303" y="40151"/>
                      <a:pt x="35694" y="33659"/>
                    </a:cubicBezTo>
                    <a:cubicBezTo>
                      <a:pt x="35456" y="30534"/>
                      <a:pt x="37024" y="27407"/>
                      <a:pt x="39783" y="25852"/>
                    </a:cubicBezTo>
                    <a:cubicBezTo>
                      <a:pt x="41044" y="25114"/>
                      <a:pt x="42424" y="24748"/>
                      <a:pt x="43786" y="24748"/>
                    </a:cubicBezTo>
                    <a:cubicBezTo>
                      <a:pt x="45537" y="24748"/>
                      <a:pt x="47261" y="25356"/>
                      <a:pt x="48676" y="26573"/>
                    </a:cubicBezTo>
                    <a:cubicBezTo>
                      <a:pt x="52525" y="29572"/>
                      <a:pt x="57216" y="31255"/>
                      <a:pt x="62026" y="31255"/>
                    </a:cubicBezTo>
                    <a:lnTo>
                      <a:pt x="62026" y="1046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F4A8A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6872;p71"/>
              <p:cNvSpPr/>
              <p:nvPr/>
            </p:nvSpPr>
            <p:spPr>
              <a:xfrm>
                <a:off x="2033935" y="2390779"/>
                <a:ext cx="331756" cy="277110"/>
              </a:xfrm>
              <a:custGeom>
                <a:avLst/>
                <a:gdLst/>
                <a:ahLst/>
                <a:cxnLst/>
                <a:rect l="l" t="t" r="r" b="b"/>
                <a:pathLst>
                  <a:path w="62507" h="52211" extrusionOk="0">
                    <a:moveTo>
                      <a:pt x="18030" y="1"/>
                    </a:moveTo>
                    <a:lnTo>
                      <a:pt x="0" y="10461"/>
                    </a:lnTo>
                    <a:lnTo>
                      <a:pt x="0" y="31253"/>
                    </a:lnTo>
                    <a:cubicBezTo>
                      <a:pt x="4807" y="31253"/>
                      <a:pt x="9489" y="29570"/>
                      <a:pt x="13222" y="26570"/>
                    </a:cubicBezTo>
                    <a:cubicBezTo>
                      <a:pt x="15722" y="24434"/>
                      <a:pt x="19307" y="24145"/>
                      <a:pt x="22118" y="25849"/>
                    </a:cubicBezTo>
                    <a:lnTo>
                      <a:pt x="22359" y="25965"/>
                    </a:lnTo>
                    <a:cubicBezTo>
                      <a:pt x="25003" y="27532"/>
                      <a:pt x="26560" y="30534"/>
                      <a:pt x="26204" y="33659"/>
                    </a:cubicBezTo>
                    <a:cubicBezTo>
                      <a:pt x="25599" y="40389"/>
                      <a:pt x="28964" y="47244"/>
                      <a:pt x="35578" y="50486"/>
                    </a:cubicBezTo>
                    <a:cubicBezTo>
                      <a:pt x="37877" y="51619"/>
                      <a:pt x="40405" y="52210"/>
                      <a:pt x="42968" y="52208"/>
                    </a:cubicBezTo>
                    <a:cubicBezTo>
                      <a:pt x="48435" y="52208"/>
                      <a:pt x="53755" y="49544"/>
                      <a:pt x="56978" y="44840"/>
                    </a:cubicBezTo>
                    <a:cubicBezTo>
                      <a:pt x="62506" y="36540"/>
                      <a:pt x="59862" y="25484"/>
                      <a:pt x="51447" y="20674"/>
                    </a:cubicBezTo>
                    <a:cubicBezTo>
                      <a:pt x="48774" y="19149"/>
                      <a:pt x="45855" y="18413"/>
                      <a:pt x="42983" y="18413"/>
                    </a:cubicBezTo>
                    <a:cubicBezTo>
                      <a:pt x="39520" y="18413"/>
                      <a:pt x="36121" y="19482"/>
                      <a:pt x="33290" y="21523"/>
                    </a:cubicBezTo>
                    <a:cubicBezTo>
                      <a:pt x="30671" y="23429"/>
                      <a:pt x="27161" y="23571"/>
                      <a:pt x="24397" y="21878"/>
                    </a:cubicBezTo>
                    <a:cubicBezTo>
                      <a:pt x="21510" y="20321"/>
                      <a:pt x="19955" y="17069"/>
                      <a:pt x="20549" y="13829"/>
                    </a:cubicBezTo>
                    <a:cubicBezTo>
                      <a:pt x="21272" y="9019"/>
                      <a:pt x="20433" y="4212"/>
                      <a:pt x="1803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F4A8A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" name="Google Shape;7092;p72"/>
          <p:cNvGrpSpPr/>
          <p:nvPr/>
        </p:nvGrpSpPr>
        <p:grpSpPr>
          <a:xfrm>
            <a:off x="7074162" y="2458747"/>
            <a:ext cx="333254" cy="343319"/>
            <a:chOff x="5159450" y="1919950"/>
            <a:chExt cx="1541050" cy="862500"/>
          </a:xfrm>
        </p:grpSpPr>
        <p:sp>
          <p:nvSpPr>
            <p:cNvPr id="82" name="Google Shape;7093;p72"/>
            <p:cNvSpPr/>
            <p:nvPr/>
          </p:nvSpPr>
          <p:spPr>
            <a:xfrm>
              <a:off x="5397266" y="1987997"/>
              <a:ext cx="1067675" cy="59561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bg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grpSp>
          <p:nvGrpSpPr>
            <p:cNvPr id="83" name="Google Shape;7094;p72"/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84" name="Google Shape;7095;p72"/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7096;p72"/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5955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4" name="Google Shape;2044;p55"/>
          <p:cNvGrpSpPr/>
          <p:nvPr/>
        </p:nvGrpSpPr>
        <p:grpSpPr>
          <a:xfrm>
            <a:off x="1284075" y="604525"/>
            <a:ext cx="6213900" cy="3359100"/>
            <a:chOff x="1465050" y="946225"/>
            <a:chExt cx="6213900" cy="3359100"/>
          </a:xfrm>
        </p:grpSpPr>
        <p:sp>
          <p:nvSpPr>
            <p:cNvPr id="2045" name="Google Shape;2045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0" name="Google Shape;2050;p55"/>
          <p:cNvGrpSpPr/>
          <p:nvPr/>
        </p:nvGrpSpPr>
        <p:grpSpPr>
          <a:xfrm>
            <a:off x="1455525" y="892200"/>
            <a:ext cx="6213900" cy="3359100"/>
            <a:chOff x="1465050" y="946225"/>
            <a:chExt cx="6213900" cy="3359100"/>
          </a:xfrm>
        </p:grpSpPr>
        <p:sp>
          <p:nvSpPr>
            <p:cNvPr id="2051" name="Google Shape;2051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6" name="Google Shape;2056;p55"/>
          <p:cNvGrpSpPr/>
          <p:nvPr/>
        </p:nvGrpSpPr>
        <p:grpSpPr>
          <a:xfrm>
            <a:off x="1646025" y="1179875"/>
            <a:ext cx="6213900" cy="3359100"/>
            <a:chOff x="1465050" y="946225"/>
            <a:chExt cx="6213900" cy="3359100"/>
          </a:xfrm>
        </p:grpSpPr>
        <p:sp>
          <p:nvSpPr>
            <p:cNvPr id="2057" name="Google Shape;2057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2" name="Google Shape;2062;p55"/>
          <p:cNvSpPr txBox="1">
            <a:spLocks noGrp="1"/>
          </p:cNvSpPr>
          <p:nvPr>
            <p:ph type="title"/>
          </p:nvPr>
        </p:nvSpPr>
        <p:spPr>
          <a:xfrm>
            <a:off x="1646025" y="2094100"/>
            <a:ext cx="6213900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DATASET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03737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1"/>
          <p:cNvSpPr txBox="1">
            <a:spLocks/>
          </p:cNvSpPr>
          <p:nvPr/>
        </p:nvSpPr>
        <p:spPr>
          <a:xfrm>
            <a:off x="468869" y="372903"/>
            <a:ext cx="7715400" cy="468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HUMAN RECOURSES DATASET</a:t>
            </a:r>
            <a:endParaRPr lang="ar-SA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جدول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644153"/>
              </p:ext>
            </p:extLst>
          </p:nvPr>
        </p:nvGraphicFramePr>
        <p:xfrm>
          <a:off x="564047" y="1318993"/>
          <a:ext cx="7970717" cy="2843690"/>
        </p:xfrm>
        <a:graphic>
          <a:graphicData uri="http://schemas.openxmlformats.org/drawingml/2006/table">
            <a:tbl>
              <a:tblPr rtl="1" firstRow="1" bandRow="1">
                <a:tableStyleId>{1FECB4D8-DB02-4DC6-A0A2-4F2EBAE1DC90}</a:tableStyleId>
              </a:tblPr>
              <a:tblGrid>
                <a:gridCol w="640783">
                  <a:extLst>
                    <a:ext uri="{9D8B030D-6E8A-4147-A177-3AD203B41FA5}">
                      <a16:colId xmlns:a16="http://schemas.microsoft.com/office/drawing/2014/main" val="2727897230"/>
                    </a:ext>
                  </a:extLst>
                </a:gridCol>
                <a:gridCol w="888459">
                  <a:extLst>
                    <a:ext uri="{9D8B030D-6E8A-4147-A177-3AD203B41FA5}">
                      <a16:colId xmlns:a16="http://schemas.microsoft.com/office/drawing/2014/main" val="3816091644"/>
                    </a:ext>
                  </a:extLst>
                </a:gridCol>
                <a:gridCol w="907915">
                  <a:extLst>
                    <a:ext uri="{9D8B030D-6E8A-4147-A177-3AD203B41FA5}">
                      <a16:colId xmlns:a16="http://schemas.microsoft.com/office/drawing/2014/main" val="2791205561"/>
                    </a:ext>
                  </a:extLst>
                </a:gridCol>
                <a:gridCol w="499353">
                  <a:extLst>
                    <a:ext uri="{9D8B030D-6E8A-4147-A177-3AD203B41FA5}">
                      <a16:colId xmlns:a16="http://schemas.microsoft.com/office/drawing/2014/main" val="3495698399"/>
                    </a:ext>
                  </a:extLst>
                </a:gridCol>
                <a:gridCol w="791183">
                  <a:extLst>
                    <a:ext uri="{9D8B030D-6E8A-4147-A177-3AD203B41FA5}">
                      <a16:colId xmlns:a16="http://schemas.microsoft.com/office/drawing/2014/main" val="366082635"/>
                    </a:ext>
                  </a:extLst>
                </a:gridCol>
                <a:gridCol w="765243">
                  <a:extLst>
                    <a:ext uri="{9D8B030D-6E8A-4147-A177-3AD203B41FA5}">
                      <a16:colId xmlns:a16="http://schemas.microsoft.com/office/drawing/2014/main" val="3139791580"/>
                    </a:ext>
                  </a:extLst>
                </a:gridCol>
                <a:gridCol w="713362">
                  <a:extLst>
                    <a:ext uri="{9D8B030D-6E8A-4147-A177-3AD203B41FA5}">
                      <a16:colId xmlns:a16="http://schemas.microsoft.com/office/drawing/2014/main" val="745547933"/>
                    </a:ext>
                  </a:extLst>
                </a:gridCol>
                <a:gridCol w="674451">
                  <a:extLst>
                    <a:ext uri="{9D8B030D-6E8A-4147-A177-3AD203B41FA5}">
                      <a16:colId xmlns:a16="http://schemas.microsoft.com/office/drawing/2014/main" val="247127617"/>
                    </a:ext>
                  </a:extLst>
                </a:gridCol>
                <a:gridCol w="849549">
                  <a:extLst>
                    <a:ext uri="{9D8B030D-6E8A-4147-A177-3AD203B41FA5}">
                      <a16:colId xmlns:a16="http://schemas.microsoft.com/office/drawing/2014/main" val="2036337965"/>
                    </a:ext>
                  </a:extLst>
                </a:gridCol>
                <a:gridCol w="946825">
                  <a:extLst>
                    <a:ext uri="{9D8B030D-6E8A-4147-A177-3AD203B41FA5}">
                      <a16:colId xmlns:a16="http://schemas.microsoft.com/office/drawing/2014/main" val="3771605348"/>
                    </a:ext>
                  </a:extLst>
                </a:gridCol>
                <a:gridCol w="293594">
                  <a:extLst>
                    <a:ext uri="{9D8B030D-6E8A-4147-A177-3AD203B41FA5}">
                      <a16:colId xmlns:a16="http://schemas.microsoft.com/office/drawing/2014/main" val="2443542922"/>
                    </a:ext>
                  </a:extLst>
                </a:gridCol>
              </a:tblGrid>
              <a:tr h="459010">
                <a:tc>
                  <a:txBody>
                    <a:bodyPr/>
                    <a:lstStyle/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salary</a:t>
                      </a:r>
                      <a:endParaRPr lang="ar-SA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Department</a:t>
                      </a:r>
                      <a:endParaRPr lang="ar-SA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Promotion</a:t>
                      </a:r>
                    </a:p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last</a:t>
                      </a:r>
                      <a:r>
                        <a:rPr lang="en-US" sz="1000" u="none" strike="noStrike" cap="none" baseline="0" dirty="0" smtClean="0">
                          <a:effectLst/>
                          <a:sym typeface="Arial"/>
                        </a:rPr>
                        <a:t> </a:t>
                      </a:r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5 years</a:t>
                      </a:r>
                      <a:endParaRPr lang="ar-SA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left</a:t>
                      </a:r>
                      <a:endParaRPr lang="ar-SA" sz="1000" dirty="0"/>
                    </a:p>
                  </a:txBody>
                  <a:tcPr anchor="ctr">
                    <a:solidFill>
                      <a:srgbClr val="7AC8C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Work</a:t>
                      </a:r>
                      <a:r>
                        <a:rPr lang="en-US" sz="1000" u="none" strike="noStrike" cap="none" baseline="0" dirty="0" smtClean="0">
                          <a:effectLst/>
                          <a:sym typeface="Arial"/>
                        </a:rPr>
                        <a:t> </a:t>
                      </a:r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accident</a:t>
                      </a:r>
                      <a:endParaRPr lang="ar-SA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Time</a:t>
                      </a:r>
                    </a:p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Spend</a:t>
                      </a:r>
                    </a:p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company</a:t>
                      </a:r>
                      <a:endParaRPr lang="ar-SA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Average</a:t>
                      </a:r>
                    </a:p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monthly</a:t>
                      </a:r>
                    </a:p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hours</a:t>
                      </a:r>
                      <a:endParaRPr lang="ar-SA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Number</a:t>
                      </a:r>
                    </a:p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project</a:t>
                      </a:r>
                      <a:endParaRPr lang="ar-SA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Last</a:t>
                      </a:r>
                    </a:p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evaluation</a:t>
                      </a:r>
                      <a:endParaRPr lang="ar-SA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Satisfaction</a:t>
                      </a:r>
                    </a:p>
                    <a:p>
                      <a:pPr algn="ctr" rtl="1"/>
                      <a:r>
                        <a:rPr lang="en-US" sz="1000" u="none" strike="noStrike" cap="none" dirty="0" smtClean="0">
                          <a:effectLst/>
                          <a:sym typeface="Arial"/>
                        </a:rPr>
                        <a:t>level</a:t>
                      </a:r>
                      <a:endParaRPr lang="ar-SA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ar-S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389650"/>
                  </a:ext>
                </a:extLst>
              </a:tr>
              <a:tr h="459010"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low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sales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1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3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157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2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0.53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0.38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681951"/>
                  </a:ext>
                </a:extLst>
              </a:tr>
              <a:tr h="459010"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medium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sales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1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6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262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5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0.86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0.80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1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776216"/>
                  </a:ext>
                </a:extLst>
              </a:tr>
              <a:tr h="459010"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medium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sales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1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4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272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7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0.88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0.11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2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406348"/>
                  </a:ext>
                </a:extLst>
              </a:tr>
              <a:tr h="459010"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low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sales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1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5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223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5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0.87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0.72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3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284124"/>
                  </a:ext>
                </a:extLst>
              </a:tr>
              <a:tr h="459010"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low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sales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1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3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159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2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0.52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0.37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/>
                        <a:t>4</a:t>
                      </a:r>
                      <a:endParaRPr lang="ar-SA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9227820"/>
                  </a:ext>
                </a:extLst>
              </a:tr>
            </a:tbl>
          </a:graphicData>
        </a:graphic>
      </p:graphicFrame>
      <p:sp>
        <p:nvSpPr>
          <p:cNvPr id="5" name="Google Shape;1655;p46"/>
          <p:cNvSpPr txBox="1"/>
          <p:nvPr/>
        </p:nvSpPr>
        <p:spPr>
          <a:xfrm>
            <a:off x="779724" y="4531541"/>
            <a:ext cx="6271716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rgbClr val="595959"/>
                </a:solidFill>
                <a:latin typeface="Montserrat"/>
                <a:ea typeface="Montserrat"/>
                <a:cs typeface="Montserrat"/>
              </a:rPr>
              <a:t>The </a:t>
            </a:r>
            <a:r>
              <a:rPr lang="en-US" sz="1000" dirty="0">
                <a:solidFill>
                  <a:srgbClr val="595959"/>
                </a:solidFill>
                <a:latin typeface="Montserrat"/>
                <a:ea typeface="Montserrat"/>
                <a:cs typeface="Montserrat"/>
              </a:rPr>
              <a:t>dataset contains 14,999 data points and 10 features.</a:t>
            </a:r>
            <a:endParaRPr sz="10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" name="Google Shape;2080;p56"/>
          <p:cNvCxnSpPr/>
          <p:nvPr/>
        </p:nvCxnSpPr>
        <p:spPr>
          <a:xfrm rot="5400000">
            <a:off x="5855689" y="1117799"/>
            <a:ext cx="236705" cy="16568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" name="رابط كسهم مستقيم 15"/>
          <p:cNvCxnSpPr/>
          <p:nvPr/>
        </p:nvCxnSpPr>
        <p:spPr>
          <a:xfrm flipV="1">
            <a:off x="6056882" y="1001781"/>
            <a:ext cx="0" cy="60326"/>
          </a:xfrm>
          <a:prstGeom prst="straightConnector1">
            <a:avLst/>
          </a:prstGeom>
          <a:ln>
            <a:solidFill>
              <a:srgbClr val="66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مربع نص 17"/>
          <p:cNvSpPr txBox="1"/>
          <p:nvPr/>
        </p:nvSpPr>
        <p:spPr>
          <a:xfrm>
            <a:off x="5672094" y="737505"/>
            <a:ext cx="769576" cy="24622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lata" panose="00000500000000000000" pitchFamily="2" charset="0"/>
              </a:rPr>
              <a:t>Target</a:t>
            </a:r>
            <a:endParaRPr lang="ar-SA" sz="1000" dirty="0">
              <a:solidFill>
                <a:schemeClr val="tx1"/>
              </a:solidFill>
              <a:latin typeface="Alat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78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4" name="Google Shape;2044;p55"/>
          <p:cNvGrpSpPr/>
          <p:nvPr/>
        </p:nvGrpSpPr>
        <p:grpSpPr>
          <a:xfrm>
            <a:off x="1284075" y="604525"/>
            <a:ext cx="6213900" cy="3359100"/>
            <a:chOff x="1465050" y="946225"/>
            <a:chExt cx="6213900" cy="3359100"/>
          </a:xfrm>
        </p:grpSpPr>
        <p:sp>
          <p:nvSpPr>
            <p:cNvPr id="2045" name="Google Shape;2045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0" name="Google Shape;2050;p55"/>
          <p:cNvGrpSpPr/>
          <p:nvPr/>
        </p:nvGrpSpPr>
        <p:grpSpPr>
          <a:xfrm>
            <a:off x="1455525" y="892200"/>
            <a:ext cx="6213900" cy="3359100"/>
            <a:chOff x="1465050" y="946225"/>
            <a:chExt cx="6213900" cy="3359100"/>
          </a:xfrm>
        </p:grpSpPr>
        <p:sp>
          <p:nvSpPr>
            <p:cNvPr id="2051" name="Google Shape;2051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6" name="Google Shape;2056;p55"/>
          <p:cNvGrpSpPr/>
          <p:nvPr/>
        </p:nvGrpSpPr>
        <p:grpSpPr>
          <a:xfrm>
            <a:off x="1646025" y="1179875"/>
            <a:ext cx="6213900" cy="3359100"/>
            <a:chOff x="1465050" y="946225"/>
            <a:chExt cx="6213900" cy="3359100"/>
          </a:xfrm>
        </p:grpSpPr>
        <p:sp>
          <p:nvSpPr>
            <p:cNvPr id="2057" name="Google Shape;2057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2" name="Google Shape;2062;p55"/>
          <p:cNvSpPr txBox="1">
            <a:spLocks noGrp="1"/>
          </p:cNvSpPr>
          <p:nvPr>
            <p:ph type="title"/>
          </p:nvPr>
        </p:nvSpPr>
        <p:spPr>
          <a:xfrm>
            <a:off x="1623258" y="2094100"/>
            <a:ext cx="6213900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FINDINGS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5577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10320</TotalTime>
  <Words>430</Words>
  <Application>Microsoft Office PowerPoint</Application>
  <PresentationFormat>عرض على الشاشة (16:9)</PresentationFormat>
  <Paragraphs>173</Paragraphs>
  <Slides>21</Slides>
  <Notes>13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21</vt:i4>
      </vt:variant>
    </vt:vector>
  </HeadingPairs>
  <TitlesOfParts>
    <vt:vector size="26" baseType="lpstr">
      <vt:lpstr>Alata</vt:lpstr>
      <vt:lpstr>Arial</vt:lpstr>
      <vt:lpstr>Courier New</vt:lpstr>
      <vt:lpstr>Montserrat</vt:lpstr>
      <vt:lpstr>Healthcare Center Website by Slidesgo</vt:lpstr>
      <vt:lpstr>WILL AN EMPLOYEE LEAVE THE ORGANIZATION?</vt:lpstr>
      <vt:lpstr>TABLE OF CONTENTS</vt:lpstr>
      <vt:lpstr>BUSINESS PROBLEM</vt:lpstr>
      <vt:lpstr>عرض تقديمي في PowerPoint</vt:lpstr>
      <vt:lpstr>TOOLS</vt:lpstr>
      <vt:lpstr>DATA PROCESSING</vt:lpstr>
      <vt:lpstr>DATASET</vt:lpstr>
      <vt:lpstr>عرض تقديمي في PowerPoint</vt:lpstr>
      <vt:lpstr>FINDINGS</vt:lpstr>
      <vt:lpstr>NUMBER OF EMPLOYEES CONTRACTED/LEFT</vt:lpstr>
      <vt:lpstr>EMPLOYEES SALARY LEVEL</vt:lpstr>
      <vt:lpstr>HAVE EMPLOYEES HAD A WORK ACCEDINT?</vt:lpstr>
      <vt:lpstr>AVERAGE MONTHLY HOURS IN EACH DEPARTMENT</vt:lpstr>
      <vt:lpstr>LEVEL OF EMPLOYEES SATISFACTION</vt:lpstr>
      <vt:lpstr>NUMBER OF PROJECTS THE EMPLOYEE COMPLETED WHILE AT WORK</vt:lpstr>
      <vt:lpstr>NUMBER OF YEARS THE EMPLOYEE HAS WORKED IN THE ORGANIZATION</vt:lpstr>
      <vt:lpstr>DATA MODEL</vt:lpstr>
      <vt:lpstr>عرض تقديمي في PowerPoint</vt:lpstr>
      <vt:lpstr>ACCURACY AND MSE RESULTS</vt:lpstr>
      <vt:lpstr>RESOURCES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CENTER WEBSITE</dc:title>
  <dc:creator>Rawan</dc:creator>
  <cp:lastModifiedBy>Rawan</cp:lastModifiedBy>
  <cp:revision>147</cp:revision>
  <dcterms:modified xsi:type="dcterms:W3CDTF">2021-11-17T21:49:32Z</dcterms:modified>
</cp:coreProperties>
</file>