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2"/>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7772400" cy="10058400"/>
  <p:notesSz cx="6858000" cy="9144000"/>
  <p:embeddedFontLst>
    <p:embeddedFont>
      <p:font typeface="Helvetica Neue" panose="020B0604020202020204"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Open Sans Light" panose="020B0306030504020204" pitchFamily="34" charset="0"/>
      <p:regular r:id="rId41"/>
      <p:bold r:id="rId42"/>
      <p:italic r:id="rId43"/>
      <p:boldItalic r:id="rId44"/>
    </p:embeddedFont>
    <p:embeddedFont>
      <p:font typeface="Verdana" panose="020B060403050404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ABD5FD-FBB8-C42B-E9EA-D9DFCAFFD2EB}" v="1946" dt="2024-03-28T22:32:13.553"/>
  </p1510:revLst>
</p1510:revInfo>
</file>

<file path=ppt/tableStyles.xml><?xml version="1.0" encoding="utf-8"?>
<a:tblStyleLst xmlns:a="http://schemas.openxmlformats.org/drawingml/2006/main" def="{49131938-77DC-4192-97AC-1B7ACFD54815}">
  <a:tblStyle styleId="{49131938-77DC-4192-97AC-1B7ACFD54815}"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2.fntdata"/><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6.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g62fb0d8af8_0_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8da7220471_0_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8da722047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8da7220471_0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8da722047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da7220471_0_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8da722047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8da7220471_0_2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8da722047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9b012d50de_0_12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9b012d50de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g64b864f3db_0_1: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d8c850c25_0_12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bbfcd4c3a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bbfcd4c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g8c28c705c4_0_7: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8da7220471_0_4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8da722047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da7220471_0_4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da722047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8da7220471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8da722047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996c9a6fde_0_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996c9a6fd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9b012d50de_0_8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9b012d50d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9b507d6cbc_1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9b507d6cb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996c9a6fde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996c9a6fd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d8c850c25_0_3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g8d8c850c25_0_3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d8c850c25_0_8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916b351b3f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916b351b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91" name="Google Shape;91;p26"/>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92" name="Google Shape;92;p2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93"/>
        <p:cNvGrpSpPr/>
        <p:nvPr/>
      </p:nvGrpSpPr>
      <p:grpSpPr>
        <a:xfrm>
          <a:off x="0" y="0"/>
          <a:ext cx="0" cy="0"/>
          <a:chOff x="0" y="0"/>
          <a:chExt cx="0" cy="0"/>
        </a:xfrm>
      </p:grpSpPr>
      <p:sp>
        <p:nvSpPr>
          <p:cNvPr id="94" name="Google Shape;94;p27"/>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95" name="Google Shape;95;p27"/>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96" name="Google Shape;96;p27"/>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97" name="Google Shape;97;p27"/>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98"/>
        <p:cNvGrpSpPr/>
        <p:nvPr/>
      </p:nvGrpSpPr>
      <p:grpSpPr>
        <a:xfrm>
          <a:off x="0" y="0"/>
          <a:ext cx="0" cy="0"/>
          <a:chOff x="0" y="0"/>
          <a:chExt cx="0" cy="0"/>
        </a:xfrm>
      </p:grpSpPr>
      <p:sp>
        <p:nvSpPr>
          <p:cNvPr id="99" name="Google Shape;99;p28"/>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00" name="Google Shape;100;p2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01"/>
        <p:cNvGrpSpPr/>
        <p:nvPr/>
      </p:nvGrpSpPr>
      <p:grpSpPr>
        <a:xfrm>
          <a:off x="0" y="0"/>
          <a:ext cx="0" cy="0"/>
          <a:chOff x="0" y="0"/>
          <a:chExt cx="0" cy="0"/>
        </a:xfrm>
      </p:grpSpPr>
      <p:sp>
        <p:nvSpPr>
          <p:cNvPr id="102" name="Google Shape;102;p29"/>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03" name="Google Shape;103;p29"/>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04" name="Google Shape;104;p29"/>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05" name="Google Shape;105;p2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06"/>
        <p:cNvGrpSpPr/>
        <p:nvPr/>
      </p:nvGrpSpPr>
      <p:grpSpPr>
        <a:xfrm>
          <a:off x="0" y="0"/>
          <a:ext cx="0" cy="0"/>
          <a:chOff x="0" y="0"/>
          <a:chExt cx="0" cy="0"/>
        </a:xfrm>
      </p:grpSpPr>
      <p:sp>
        <p:nvSpPr>
          <p:cNvPr id="107" name="Google Shape;107;p3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08" name="Google Shape;108;p3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09"/>
        <p:cNvGrpSpPr/>
        <p:nvPr/>
      </p:nvGrpSpPr>
      <p:grpSpPr>
        <a:xfrm>
          <a:off x="0" y="0"/>
          <a:ext cx="0" cy="0"/>
          <a:chOff x="0" y="0"/>
          <a:chExt cx="0" cy="0"/>
        </a:xfrm>
      </p:grpSpPr>
      <p:sp>
        <p:nvSpPr>
          <p:cNvPr id="110" name="Google Shape;110;p31"/>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11" name="Google Shape;111;p31"/>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12" name="Google Shape;112;p3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13"/>
        <p:cNvGrpSpPr/>
        <p:nvPr/>
      </p:nvGrpSpPr>
      <p:grpSpPr>
        <a:xfrm>
          <a:off x="0" y="0"/>
          <a:ext cx="0" cy="0"/>
          <a:chOff x="0" y="0"/>
          <a:chExt cx="0" cy="0"/>
        </a:xfrm>
      </p:grpSpPr>
      <p:sp>
        <p:nvSpPr>
          <p:cNvPr id="114" name="Google Shape;114;p32"/>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15" name="Google Shape;115;p3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16" name="Google Shape;116;p32"/>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17" name="Google Shape;117;p3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18"/>
        <p:cNvGrpSpPr/>
        <p:nvPr/>
      </p:nvGrpSpPr>
      <p:grpSpPr>
        <a:xfrm>
          <a:off x="0" y="0"/>
          <a:ext cx="0" cy="0"/>
          <a:chOff x="0" y="0"/>
          <a:chExt cx="0" cy="0"/>
        </a:xfrm>
      </p:grpSpPr>
      <p:sp>
        <p:nvSpPr>
          <p:cNvPr id="119" name="Google Shape;119;p33"/>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0" name="Google Shape;120;p3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21"/>
        <p:cNvGrpSpPr/>
        <p:nvPr/>
      </p:nvGrpSpPr>
      <p:grpSpPr>
        <a:xfrm>
          <a:off x="0" y="0"/>
          <a:ext cx="0" cy="0"/>
          <a:chOff x="0" y="0"/>
          <a:chExt cx="0" cy="0"/>
        </a:xfrm>
      </p:grpSpPr>
      <p:sp>
        <p:nvSpPr>
          <p:cNvPr id="122" name="Google Shape;122;p34"/>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3" name="Google Shape;123;p34"/>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4" name="Google Shape;124;p34"/>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6"/>
        <p:cNvGrpSpPr/>
        <p:nvPr/>
      </p:nvGrpSpPr>
      <p:grpSpPr>
        <a:xfrm>
          <a:off x="0" y="0"/>
          <a:ext cx="0" cy="0"/>
          <a:chOff x="0" y="0"/>
          <a:chExt cx="0" cy="0"/>
        </a:xfrm>
      </p:grpSpPr>
      <p:sp>
        <p:nvSpPr>
          <p:cNvPr id="127" name="Google Shape;127;p35"/>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8" name="Google Shape;128;p35"/>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30"/>
        <p:cNvGrpSpPr/>
        <p:nvPr/>
      </p:nvGrpSpPr>
      <p:grpSpPr>
        <a:xfrm>
          <a:off x="0" y="0"/>
          <a:ext cx="0" cy="0"/>
          <a:chOff x="0" y="0"/>
          <a:chExt cx="0" cy="0"/>
        </a:xfrm>
      </p:grpSpPr>
      <p:sp>
        <p:nvSpPr>
          <p:cNvPr id="131" name="Google Shape;131;p36"/>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2" name="Google Shape;132;p3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33"/>
        <p:cNvGrpSpPr/>
        <p:nvPr/>
      </p:nvGrpSpPr>
      <p:grpSpPr>
        <a:xfrm>
          <a:off x="0" y="0"/>
          <a:ext cx="0" cy="0"/>
          <a:chOff x="0" y="0"/>
          <a:chExt cx="0" cy="0"/>
        </a:xfrm>
      </p:grpSpPr>
      <p:sp>
        <p:nvSpPr>
          <p:cNvPr id="134" name="Google Shape;134;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35"/>
        <p:cNvGrpSpPr/>
        <p:nvPr/>
      </p:nvGrpSpPr>
      <p:grpSpPr>
        <a:xfrm>
          <a:off x="0" y="0"/>
          <a:ext cx="0" cy="0"/>
          <a:chOff x="0" y="0"/>
          <a:chExt cx="0" cy="0"/>
        </a:xfrm>
      </p:grpSpPr>
      <p:sp>
        <p:nvSpPr>
          <p:cNvPr id="136" name="Google Shape;136;p38"/>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37" name="Google Shape;137;p38"/>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2"/>
        <p:cNvGrpSpPr/>
        <p:nvPr/>
      </p:nvGrpSpPr>
      <p:grpSpPr>
        <a:xfrm>
          <a:off x="0" y="0"/>
          <a:ext cx="0" cy="0"/>
          <a:chOff x="0" y="0"/>
          <a:chExt cx="0" cy="0"/>
        </a:xfrm>
      </p:grpSpPr>
      <p:sp>
        <p:nvSpPr>
          <p:cNvPr id="143" name="Google Shape;143;p40"/>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4" name="Google Shape;144;p40"/>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5"/>
        <p:cNvGrpSpPr/>
        <p:nvPr/>
      </p:nvGrpSpPr>
      <p:grpSpPr>
        <a:xfrm>
          <a:off x="0" y="0"/>
          <a:ext cx="0" cy="0"/>
          <a:chOff x="0" y="0"/>
          <a:chExt cx="0" cy="0"/>
        </a:xfrm>
      </p:grpSpPr>
      <p:sp>
        <p:nvSpPr>
          <p:cNvPr id="146" name="Google Shape;146;p41"/>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7"/>
        <p:cNvGrpSpPr/>
        <p:nvPr/>
      </p:nvGrpSpPr>
      <p:grpSpPr>
        <a:xfrm>
          <a:off x="0" y="0"/>
          <a:ext cx="0" cy="0"/>
          <a:chOff x="0" y="0"/>
          <a:chExt cx="0" cy="0"/>
        </a:xfrm>
      </p:grpSpPr>
      <p:sp>
        <p:nvSpPr>
          <p:cNvPr id="148" name="Google Shape;148;p4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9" name="Google Shape;149;p42"/>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0"/>
        <p:cNvGrpSpPr/>
        <p:nvPr/>
      </p:nvGrpSpPr>
      <p:grpSpPr>
        <a:xfrm>
          <a:off x="0" y="0"/>
          <a:ext cx="0" cy="0"/>
          <a:chOff x="0" y="0"/>
          <a:chExt cx="0" cy="0"/>
        </a:xfrm>
      </p:grpSpPr>
      <p:sp>
        <p:nvSpPr>
          <p:cNvPr id="151" name="Google Shape;151;p4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2" name="Google Shape;152;p43"/>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3" name="Google Shape;153;p43"/>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4"/>
        <p:cNvGrpSpPr/>
        <p:nvPr/>
      </p:nvGrpSpPr>
      <p:grpSpPr>
        <a:xfrm>
          <a:off x="0" y="0"/>
          <a:ext cx="0" cy="0"/>
          <a:chOff x="0" y="0"/>
          <a:chExt cx="0" cy="0"/>
        </a:xfrm>
      </p:grpSpPr>
      <p:sp>
        <p:nvSpPr>
          <p:cNvPr id="155" name="Google Shape;155;p4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6"/>
        <p:cNvGrpSpPr/>
        <p:nvPr/>
      </p:nvGrpSpPr>
      <p:grpSpPr>
        <a:xfrm>
          <a:off x="0" y="0"/>
          <a:ext cx="0" cy="0"/>
          <a:chOff x="0" y="0"/>
          <a:chExt cx="0" cy="0"/>
        </a:xfrm>
      </p:grpSpPr>
      <p:sp>
        <p:nvSpPr>
          <p:cNvPr id="157" name="Google Shape;157;p45"/>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8" name="Google Shape;158;p45"/>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9"/>
        <p:cNvGrpSpPr/>
        <p:nvPr/>
      </p:nvGrpSpPr>
      <p:grpSpPr>
        <a:xfrm>
          <a:off x="0" y="0"/>
          <a:ext cx="0" cy="0"/>
          <a:chOff x="0" y="0"/>
          <a:chExt cx="0" cy="0"/>
        </a:xfrm>
      </p:grpSpPr>
      <p:sp>
        <p:nvSpPr>
          <p:cNvPr id="160" name="Google Shape;160;p46"/>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1"/>
        <p:cNvGrpSpPr/>
        <p:nvPr/>
      </p:nvGrpSpPr>
      <p:grpSpPr>
        <a:xfrm>
          <a:off x="0" y="0"/>
          <a:ext cx="0" cy="0"/>
          <a:chOff x="0" y="0"/>
          <a:chExt cx="0" cy="0"/>
        </a:xfrm>
      </p:grpSpPr>
      <p:sp>
        <p:nvSpPr>
          <p:cNvPr id="162" name="Google Shape;162;p47"/>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7"/>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64" name="Google Shape;164;p47"/>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5" name="Google Shape;165;p47"/>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6"/>
        <p:cNvGrpSpPr/>
        <p:nvPr/>
      </p:nvGrpSpPr>
      <p:grpSpPr>
        <a:xfrm>
          <a:off x="0" y="0"/>
          <a:ext cx="0" cy="0"/>
          <a:chOff x="0" y="0"/>
          <a:chExt cx="0" cy="0"/>
        </a:xfrm>
      </p:grpSpPr>
      <p:sp>
        <p:nvSpPr>
          <p:cNvPr id="167" name="Google Shape;167;p48"/>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8"/>
        <p:cNvGrpSpPr/>
        <p:nvPr/>
      </p:nvGrpSpPr>
      <p:grpSpPr>
        <a:xfrm>
          <a:off x="0" y="0"/>
          <a:ext cx="0" cy="0"/>
          <a:chOff x="0" y="0"/>
          <a:chExt cx="0" cy="0"/>
        </a:xfrm>
      </p:grpSpPr>
      <p:sp>
        <p:nvSpPr>
          <p:cNvPr id="169" name="Google Shape;169;p49"/>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0" name="Google Shape;170;p49"/>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87" name="Google Shape;87;p25"/>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8" name="Google Shape;88;p2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38"/>
        <p:cNvGrpSpPr/>
        <p:nvPr/>
      </p:nvGrpSpPr>
      <p:grpSpPr>
        <a:xfrm>
          <a:off x="0" y="0"/>
          <a:ext cx="0" cy="0"/>
          <a:chOff x="0" y="0"/>
          <a:chExt cx="0" cy="0"/>
        </a:xfrm>
      </p:grpSpPr>
      <p:sp>
        <p:nvSpPr>
          <p:cNvPr id="139" name="Google Shape;139;p39"/>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40" name="Google Shape;140;p39"/>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141" name="Google Shape;141;p39"/>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sp>
        <p:nvSpPr>
          <p:cNvPr id="178" name="Google Shape;178;p51"/>
          <p:cNvSpPr txBox="1">
            <a:spLocks noGrp="1"/>
          </p:cNvSpPr>
          <p:nvPr>
            <p:ph type="title" idx="4294967295"/>
          </p:nvPr>
        </p:nvSpPr>
        <p:spPr>
          <a:xfrm>
            <a:off x="264950" y="4205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b="1">
                <a:solidFill>
                  <a:srgbClr val="FFFFFF"/>
                </a:solidFill>
              </a:rPr>
              <a:t>TimeSheets</a:t>
            </a:r>
            <a:r>
              <a:rPr lang="en" sz="4000">
                <a:solidFill>
                  <a:srgbClr val="FFFFFF"/>
                </a:solidFill>
              </a:rPr>
              <a:t>: </a:t>
            </a:r>
            <a:endParaRPr sz="4000">
              <a:solidFill>
                <a:srgbClr val="FFFFFF"/>
              </a:solidFill>
            </a:endParaRPr>
          </a:p>
          <a:p>
            <a:pPr marL="0" lvl="0" indent="0" algn="ctr" rtl="0">
              <a:lnSpc>
                <a:spcPct val="115000"/>
              </a:lnSpc>
              <a:spcBef>
                <a:spcPts val="0"/>
              </a:spcBef>
              <a:spcAft>
                <a:spcPts val="0"/>
              </a:spcAft>
              <a:buNone/>
            </a:pPr>
            <a:r>
              <a:rPr lang="en" sz="4000">
                <a:solidFill>
                  <a:srgbClr val="FFFFFF"/>
                </a:solidFill>
              </a:rPr>
              <a:t>Threat Report</a:t>
            </a:r>
            <a:endParaRPr sz="4000">
              <a:solidFill>
                <a:srgbClr val="FFFFFF"/>
              </a:solidFill>
            </a:endParaRPr>
          </a:p>
          <a:p>
            <a:pPr marL="0" lvl="0" indent="0" algn="l" rtl="0">
              <a:spcBef>
                <a:spcPts val="0"/>
              </a:spcBef>
              <a:spcAft>
                <a:spcPts val="0"/>
              </a:spcAft>
              <a:buNone/>
            </a:pPr>
            <a:endParaRPr/>
          </a:p>
        </p:txBody>
      </p:sp>
      <p:sp>
        <p:nvSpPr>
          <p:cNvPr id="179" name="Google Shape;179;p51"/>
          <p:cNvSpPr txBox="1">
            <a:spLocks noGrp="1"/>
          </p:cNvSpPr>
          <p:nvPr>
            <p:ph type="title" idx="4294967295"/>
          </p:nvPr>
        </p:nvSpPr>
        <p:spPr>
          <a:xfrm>
            <a:off x="-640777" y="7815305"/>
            <a:ext cx="7242600" cy="1503600"/>
          </a:xfrm>
          <a:prstGeom prst="rect">
            <a:avLst/>
          </a:prstGeom>
        </p:spPr>
        <p:txBody>
          <a:bodyPr spcFirstLastPara="1" wrap="square" lIns="91425" tIns="91425" rIns="91425" bIns="91425" anchor="t" anchorCtr="0">
            <a:noAutofit/>
          </a:bodyPr>
          <a:lstStyle/>
          <a:p>
            <a:pPr algn="ctr">
              <a:lnSpc>
                <a:spcPct val="115000"/>
              </a:lnSpc>
            </a:pPr>
            <a:r>
              <a:rPr lang="en" sz="4000" dirty="0">
                <a:solidFill>
                  <a:srgbClr val="FFFFFF"/>
                </a:solidFill>
              </a:rPr>
              <a:t>Rawan Amr </a:t>
            </a:r>
            <a:r>
              <a:rPr lang="en" sz="4000" dirty="0" err="1">
                <a:solidFill>
                  <a:srgbClr val="FFFFFF"/>
                </a:solidFill>
              </a:rPr>
              <a:t>Abdelsattar</a:t>
            </a:r>
            <a:r>
              <a:rPr lang="en" sz="4000" dirty="0">
                <a:solidFill>
                  <a:srgbClr val="FFFFFF"/>
                </a:solidFill>
              </a:rPr>
              <a:t> </a:t>
            </a:r>
            <a:endParaRPr sz="4000" dirty="0">
              <a:solidFill>
                <a:srgbClr val="FFFFFF"/>
              </a:solidFill>
            </a:endParaRPr>
          </a:p>
          <a:p>
            <a:pPr marL="0" lvl="0" indent="0" algn="ctr" rtl="0">
              <a:lnSpc>
                <a:spcPct val="115000"/>
              </a:lnSpc>
              <a:spcBef>
                <a:spcPts val="0"/>
              </a:spcBef>
              <a:spcAft>
                <a:spcPts val="0"/>
              </a:spcAft>
              <a:buNone/>
            </a:pPr>
            <a:r>
              <a:rPr lang="en" sz="4000" i="1" dirty="0">
                <a:solidFill>
                  <a:srgbClr val="FFFFFF"/>
                </a:solidFill>
              </a:rPr>
              <a:t>DATE</a:t>
            </a:r>
            <a:endParaRPr sz="4000" i="1" dirty="0">
              <a:solidFill>
                <a:srgbClr val="FFFFFF"/>
              </a:solidFill>
            </a:endParaRPr>
          </a:p>
          <a:p>
            <a:pPr marL="0" lvl="0" indent="0" algn="l" rtl="0">
              <a:spcBef>
                <a:spcPts val="0"/>
              </a:spcBef>
              <a:spcAft>
                <a:spcPts val="0"/>
              </a:spcAft>
              <a:buNone/>
            </a:pPr>
            <a:endParaRPr i="1"/>
          </a:p>
        </p:txBody>
      </p:sp>
      <p:pic>
        <p:nvPicPr>
          <p:cNvPr id="180" name="Google Shape;180;p51"/>
          <p:cNvPicPr preferRelativeResize="0"/>
          <p:nvPr/>
        </p:nvPicPr>
        <p:blipFill>
          <a:blip r:embed="rId4">
            <a:alphaModFix/>
          </a:blip>
          <a:stretch>
            <a:fillRect/>
          </a:stretch>
        </p:blipFill>
        <p:spPr>
          <a:xfrm>
            <a:off x="250375" y="937499"/>
            <a:ext cx="7459675" cy="7459675"/>
          </a:xfrm>
          <a:prstGeom prst="rect">
            <a:avLst/>
          </a:prstGeom>
          <a:noFill/>
          <a:ln>
            <a:noFill/>
          </a:ln>
        </p:spPr>
      </p:pic>
      <p:pic>
        <p:nvPicPr>
          <p:cNvPr id="181" name="Google Shape;181;p51"/>
          <p:cNvPicPr preferRelativeResize="0"/>
          <p:nvPr/>
        </p:nvPicPr>
        <p:blipFill>
          <a:blip r:embed="rId5">
            <a:alphaModFix/>
          </a:blip>
          <a:stretch>
            <a:fillRect/>
          </a:stretch>
        </p:blipFill>
        <p:spPr>
          <a:xfrm>
            <a:off x="2161425" y="3597800"/>
            <a:ext cx="391776" cy="356825"/>
          </a:xfrm>
          <a:prstGeom prst="rect">
            <a:avLst/>
          </a:prstGeom>
          <a:noFill/>
          <a:ln>
            <a:noFill/>
          </a:ln>
        </p:spPr>
      </p:pic>
      <p:pic>
        <p:nvPicPr>
          <p:cNvPr id="182" name="Google Shape;182;p51"/>
          <p:cNvPicPr preferRelativeResize="0"/>
          <p:nvPr/>
        </p:nvPicPr>
        <p:blipFill>
          <a:blip r:embed="rId5">
            <a:alphaModFix/>
          </a:blip>
          <a:stretch>
            <a:fillRect/>
          </a:stretch>
        </p:blipFill>
        <p:spPr>
          <a:xfrm>
            <a:off x="2161425" y="4359800"/>
            <a:ext cx="391776" cy="356825"/>
          </a:xfrm>
          <a:prstGeom prst="rect">
            <a:avLst/>
          </a:prstGeom>
          <a:noFill/>
          <a:ln>
            <a:noFill/>
          </a:ln>
        </p:spPr>
      </p:pic>
      <p:pic>
        <p:nvPicPr>
          <p:cNvPr id="183" name="Google Shape;183;p51"/>
          <p:cNvPicPr preferRelativeResize="0"/>
          <p:nvPr/>
        </p:nvPicPr>
        <p:blipFill>
          <a:blip r:embed="rId5">
            <a:alphaModFix/>
          </a:blip>
          <a:stretch>
            <a:fillRect/>
          </a:stretch>
        </p:blipFill>
        <p:spPr>
          <a:xfrm>
            <a:off x="2161425" y="5045600"/>
            <a:ext cx="391776" cy="356825"/>
          </a:xfrm>
          <a:prstGeom prst="rect">
            <a:avLst/>
          </a:prstGeom>
          <a:noFill/>
          <a:ln>
            <a:noFill/>
          </a:ln>
        </p:spPr>
      </p:pic>
      <p:pic>
        <p:nvPicPr>
          <p:cNvPr id="184" name="Google Shape;184;p51"/>
          <p:cNvPicPr preferRelativeResize="0"/>
          <p:nvPr/>
        </p:nvPicPr>
        <p:blipFill>
          <a:blip r:embed="rId5">
            <a:alphaModFix/>
          </a:blip>
          <a:stretch>
            <a:fillRect/>
          </a:stretch>
        </p:blipFill>
        <p:spPr>
          <a:xfrm>
            <a:off x="2161425" y="5807600"/>
            <a:ext cx="391776" cy="356825"/>
          </a:xfrm>
          <a:prstGeom prst="rect">
            <a:avLst/>
          </a:prstGeom>
          <a:noFill/>
          <a:ln>
            <a:noFill/>
          </a:ln>
        </p:spPr>
      </p:pic>
      <p:pic>
        <p:nvPicPr>
          <p:cNvPr id="185" name="Google Shape;185;p51"/>
          <p:cNvPicPr preferRelativeResize="0"/>
          <p:nvPr/>
        </p:nvPicPr>
        <p:blipFill>
          <a:blip r:embed="rId5">
            <a:alphaModFix/>
          </a:blip>
          <a:stretch>
            <a:fillRect/>
          </a:stretch>
        </p:blipFill>
        <p:spPr>
          <a:xfrm>
            <a:off x="2161425" y="6493400"/>
            <a:ext cx="391776" cy="356825"/>
          </a:xfrm>
          <a:prstGeom prst="rect">
            <a:avLst/>
          </a:prstGeom>
          <a:noFill/>
          <a:ln>
            <a:noFill/>
          </a:ln>
        </p:spPr>
      </p:pic>
      <p:pic>
        <p:nvPicPr>
          <p:cNvPr id="186" name="Google Shape;186;p51"/>
          <p:cNvPicPr preferRelativeResize="0"/>
          <p:nvPr/>
        </p:nvPicPr>
        <p:blipFill>
          <a:blip r:embed="rId5">
            <a:alphaModFix/>
          </a:blip>
          <a:stretch>
            <a:fillRect/>
          </a:stretch>
        </p:blipFill>
        <p:spPr>
          <a:xfrm>
            <a:off x="3761625" y="3597800"/>
            <a:ext cx="391776" cy="356825"/>
          </a:xfrm>
          <a:prstGeom prst="rect">
            <a:avLst/>
          </a:prstGeom>
          <a:noFill/>
          <a:ln>
            <a:noFill/>
          </a:ln>
        </p:spPr>
      </p:pic>
      <p:pic>
        <p:nvPicPr>
          <p:cNvPr id="187" name="Google Shape;187;p51"/>
          <p:cNvPicPr preferRelativeResize="0"/>
          <p:nvPr/>
        </p:nvPicPr>
        <p:blipFill>
          <a:blip r:embed="rId5">
            <a:alphaModFix/>
          </a:blip>
          <a:stretch>
            <a:fillRect/>
          </a:stretch>
        </p:blipFill>
        <p:spPr>
          <a:xfrm>
            <a:off x="3761625" y="4359800"/>
            <a:ext cx="391776" cy="356825"/>
          </a:xfrm>
          <a:prstGeom prst="rect">
            <a:avLst/>
          </a:prstGeom>
          <a:noFill/>
          <a:ln>
            <a:noFill/>
          </a:ln>
        </p:spPr>
      </p:pic>
      <p:pic>
        <p:nvPicPr>
          <p:cNvPr id="188" name="Google Shape;188;p51"/>
          <p:cNvPicPr preferRelativeResize="0"/>
          <p:nvPr/>
        </p:nvPicPr>
        <p:blipFill>
          <a:blip r:embed="rId5">
            <a:alphaModFix/>
          </a:blip>
          <a:stretch>
            <a:fillRect/>
          </a:stretch>
        </p:blipFill>
        <p:spPr>
          <a:xfrm>
            <a:off x="3761625" y="5045600"/>
            <a:ext cx="391776" cy="356825"/>
          </a:xfrm>
          <a:prstGeom prst="rect">
            <a:avLst/>
          </a:prstGeom>
          <a:noFill/>
          <a:ln>
            <a:noFill/>
          </a:ln>
        </p:spPr>
      </p:pic>
      <p:pic>
        <p:nvPicPr>
          <p:cNvPr id="189" name="Google Shape;189;p51"/>
          <p:cNvPicPr preferRelativeResize="0"/>
          <p:nvPr/>
        </p:nvPicPr>
        <p:blipFill>
          <a:blip r:embed="rId5">
            <a:alphaModFix/>
          </a:blip>
          <a:stretch>
            <a:fillRect/>
          </a:stretch>
        </p:blipFill>
        <p:spPr>
          <a:xfrm>
            <a:off x="3761625" y="5807600"/>
            <a:ext cx="391776" cy="356825"/>
          </a:xfrm>
          <a:prstGeom prst="rect">
            <a:avLst/>
          </a:prstGeom>
          <a:noFill/>
          <a:ln>
            <a:noFill/>
          </a:ln>
        </p:spPr>
      </p:pic>
      <p:pic>
        <p:nvPicPr>
          <p:cNvPr id="190" name="Google Shape;190;p51"/>
          <p:cNvPicPr preferRelativeResize="0"/>
          <p:nvPr/>
        </p:nvPicPr>
        <p:blipFill>
          <a:blip r:embed="rId5">
            <a:alphaModFix/>
          </a:blip>
          <a:stretch>
            <a:fillRect/>
          </a:stretch>
        </p:blipFill>
        <p:spPr>
          <a:xfrm>
            <a:off x="3761625" y="6493400"/>
            <a:ext cx="391776" cy="356825"/>
          </a:xfrm>
          <a:prstGeom prst="rect">
            <a:avLst/>
          </a:prstGeom>
          <a:noFill/>
          <a:ln>
            <a:noFill/>
          </a:ln>
        </p:spPr>
      </p:pic>
      <p:pic>
        <p:nvPicPr>
          <p:cNvPr id="191" name="Google Shape;191;p51"/>
          <p:cNvPicPr preferRelativeResize="0"/>
          <p:nvPr/>
        </p:nvPicPr>
        <p:blipFill>
          <a:blip r:embed="rId5">
            <a:alphaModFix/>
          </a:blip>
          <a:stretch>
            <a:fillRect/>
          </a:stretch>
        </p:blipFill>
        <p:spPr>
          <a:xfrm>
            <a:off x="5361825" y="3597800"/>
            <a:ext cx="391776" cy="356825"/>
          </a:xfrm>
          <a:prstGeom prst="rect">
            <a:avLst/>
          </a:prstGeom>
          <a:noFill/>
          <a:ln>
            <a:noFill/>
          </a:ln>
        </p:spPr>
      </p:pic>
      <p:pic>
        <p:nvPicPr>
          <p:cNvPr id="192" name="Google Shape;192;p51"/>
          <p:cNvPicPr preferRelativeResize="0"/>
          <p:nvPr/>
        </p:nvPicPr>
        <p:blipFill>
          <a:blip r:embed="rId5">
            <a:alphaModFix/>
          </a:blip>
          <a:stretch>
            <a:fillRect/>
          </a:stretch>
        </p:blipFill>
        <p:spPr>
          <a:xfrm>
            <a:off x="5361825" y="4359800"/>
            <a:ext cx="391776" cy="356825"/>
          </a:xfrm>
          <a:prstGeom prst="rect">
            <a:avLst/>
          </a:prstGeom>
          <a:noFill/>
          <a:ln>
            <a:noFill/>
          </a:ln>
        </p:spPr>
      </p:pic>
      <p:pic>
        <p:nvPicPr>
          <p:cNvPr id="193" name="Google Shape;193;p51"/>
          <p:cNvPicPr preferRelativeResize="0"/>
          <p:nvPr/>
        </p:nvPicPr>
        <p:blipFill>
          <a:blip r:embed="rId5">
            <a:alphaModFix/>
          </a:blip>
          <a:stretch>
            <a:fillRect/>
          </a:stretch>
        </p:blipFill>
        <p:spPr>
          <a:xfrm>
            <a:off x="5361825" y="5045600"/>
            <a:ext cx="391776" cy="356825"/>
          </a:xfrm>
          <a:prstGeom prst="rect">
            <a:avLst/>
          </a:prstGeom>
          <a:noFill/>
          <a:ln>
            <a:noFill/>
          </a:ln>
        </p:spPr>
      </p:pic>
      <p:pic>
        <p:nvPicPr>
          <p:cNvPr id="194" name="Google Shape;194;p51"/>
          <p:cNvPicPr preferRelativeResize="0"/>
          <p:nvPr/>
        </p:nvPicPr>
        <p:blipFill>
          <a:blip r:embed="rId5">
            <a:alphaModFix/>
          </a:blip>
          <a:stretch>
            <a:fillRect/>
          </a:stretch>
        </p:blipFill>
        <p:spPr>
          <a:xfrm>
            <a:off x="5361825" y="5807600"/>
            <a:ext cx="391776" cy="356825"/>
          </a:xfrm>
          <a:prstGeom prst="rect">
            <a:avLst/>
          </a:prstGeom>
          <a:noFill/>
          <a:ln>
            <a:noFill/>
          </a:ln>
        </p:spPr>
      </p:pic>
      <p:pic>
        <p:nvPicPr>
          <p:cNvPr id="195" name="Google Shape;195;p51"/>
          <p:cNvPicPr preferRelativeResize="0"/>
          <p:nvPr/>
        </p:nvPicPr>
        <p:blipFill>
          <a:blip r:embed="rId5">
            <a:alphaModFix/>
          </a:blip>
          <a:stretch>
            <a:fillRect/>
          </a:stretch>
        </p:blipFill>
        <p:spPr>
          <a:xfrm>
            <a:off x="5361825" y="6493400"/>
            <a:ext cx="391776" cy="356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6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a:t>Completed Threat Actor Analysis</a:t>
            </a:r>
            <a:endParaRPr sz="3600"/>
          </a:p>
        </p:txBody>
      </p:sp>
      <p:sp>
        <p:nvSpPr>
          <p:cNvPr id="255" name="Google Shape;255;p60"/>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Who is the Most Likely Threat Actor?</a:t>
            </a:r>
            <a:endParaRPr sz="1900" b="1">
              <a:latin typeface="Open Sans"/>
              <a:ea typeface="Open Sans"/>
              <a:cs typeface="Open Sans"/>
              <a:sym typeface="Open Sans"/>
            </a:endParaRPr>
          </a:p>
          <a:p>
            <a:pPr marL="0" lvl="0" indent="0" algn="l" rtl="0">
              <a:spcBef>
                <a:spcPts val="1600"/>
              </a:spcBef>
              <a:spcAft>
                <a:spcPts val="0"/>
              </a:spcAft>
              <a:buNone/>
            </a:pPr>
            <a:r>
              <a:rPr lang="en" sz="1900"/>
              <a:t>Internal User</a:t>
            </a:r>
            <a:endParaRPr sz="1900"/>
          </a:p>
          <a:p>
            <a:pPr marL="0" lvl="0" indent="0" algn="l" rtl="0">
              <a:spcBef>
                <a:spcPts val="1600"/>
              </a:spcBef>
              <a:spcAft>
                <a:spcPts val="0"/>
              </a:spcAft>
              <a:buNone/>
            </a:pPr>
            <a:endParaRPr sz="1900"/>
          </a:p>
          <a:p>
            <a:pPr marL="0" lvl="0" indent="0" algn="l" rtl="0">
              <a:spcBef>
                <a:spcPts val="1600"/>
              </a:spcBef>
              <a:spcAft>
                <a:spcPts val="0"/>
              </a:spcAft>
              <a:buNone/>
            </a:pPr>
            <a:r>
              <a:rPr lang="en" sz="1900" b="1">
                <a:latin typeface="Open Sans"/>
                <a:ea typeface="Open Sans"/>
                <a:cs typeface="Open Sans"/>
                <a:sym typeface="Open Sans"/>
              </a:rPr>
              <a:t>What Proves Your Theory?</a:t>
            </a:r>
            <a:endParaRPr sz="1900" b="1">
              <a:latin typeface="Open Sans"/>
              <a:ea typeface="Open Sans"/>
              <a:cs typeface="Open Sans"/>
              <a:sym typeface="Open Sans"/>
            </a:endParaRPr>
          </a:p>
          <a:p>
            <a:pPr marL="0" lvl="0" indent="0" algn="l" rtl="0">
              <a:spcBef>
                <a:spcPts val="1600"/>
              </a:spcBef>
              <a:spcAft>
                <a:spcPts val="1600"/>
              </a:spcAft>
              <a:buNone/>
            </a:pPr>
            <a:r>
              <a:rPr lang="en" sz="1900"/>
              <a:t>The IP address of the unexpected login matches that of an internal user. Additionally, there was no data leaked from the company, and no data changed. Just data accessed that the legitimate user typically doesn’t access. </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9"/>
        <p:cNvGrpSpPr/>
        <p:nvPr/>
      </p:nvGrpSpPr>
      <p:grpSpPr>
        <a:xfrm>
          <a:off x="0" y="0"/>
          <a:ext cx="0" cy="0"/>
          <a:chOff x="0" y="0"/>
          <a:chExt cx="0" cy="0"/>
        </a:xfrm>
      </p:grpSpPr>
      <p:sp>
        <p:nvSpPr>
          <p:cNvPr id="260" name="Google Shape;260;p61"/>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Vulnerability Analysis</a:t>
            </a:r>
            <a:endParaRPr sz="3000">
              <a:solidFill>
                <a:srgbClr val="FFFFFF"/>
              </a:solidFill>
              <a:latin typeface="Open Sans"/>
              <a:ea typeface="Open Sans"/>
              <a:cs typeface="Open Sans"/>
              <a:sym typeface="Open Sans"/>
            </a:endParaRPr>
          </a:p>
        </p:txBody>
      </p:sp>
      <p:sp>
        <p:nvSpPr>
          <p:cNvPr id="261" name="Google Shape;261;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2.1 Employee Data Unencrypted at Rest</a:t>
            </a:r>
            <a:endParaRPr/>
          </a:p>
        </p:txBody>
      </p:sp>
      <p:sp>
        <p:nvSpPr>
          <p:cNvPr id="267" name="Google Shape;267;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Discovery:</a:t>
            </a:r>
            <a:endParaRPr sz="1900" b="1" dirty="0">
              <a:latin typeface="Open Sans"/>
              <a:ea typeface="Open Sans"/>
              <a:cs typeface="Open Sans"/>
              <a:sym typeface="Open Sans"/>
            </a:endParaRPr>
          </a:p>
          <a:p>
            <a:pPr marL="0" lvl="0" indent="0" algn="l" rtl="0">
              <a:spcBef>
                <a:spcPts val="1600"/>
              </a:spcBef>
              <a:spcAft>
                <a:spcPts val="0"/>
              </a:spcAft>
              <a:buNone/>
            </a:pPr>
            <a:r>
              <a:rPr lang="en" sz="1900" dirty="0"/>
              <a:t>During the threat model the SRE team confirmed that the database is on a server that does not have encryption at rest.</a:t>
            </a:r>
            <a:endParaRPr sz="1900" dirty="0"/>
          </a:p>
          <a:p>
            <a:pPr marL="0" lvl="0" indent="0" algn="l" rtl="0">
              <a:spcBef>
                <a:spcPts val="1600"/>
              </a:spcBef>
              <a:spcAft>
                <a:spcPts val="0"/>
              </a:spcAft>
              <a:buNone/>
            </a:pPr>
            <a:r>
              <a:rPr lang="en" sz="1900" b="1" dirty="0">
                <a:latin typeface="Open Sans"/>
                <a:ea typeface="Open Sans"/>
                <a:cs typeface="Open Sans"/>
                <a:sym typeface="Open Sans"/>
              </a:rPr>
              <a:t>Why is this an issue?</a:t>
            </a:r>
            <a:endParaRPr lang="en" sz="1900" i="1" dirty="0"/>
          </a:p>
          <a:p>
            <a:pPr marL="0" indent="0">
              <a:lnSpc>
                <a:spcPct val="114999"/>
              </a:lnSpc>
              <a:spcBef>
                <a:spcPts val="1600"/>
              </a:spcBef>
              <a:buNone/>
            </a:pPr>
            <a:r>
              <a:rPr lang="en" sz="1900" dirty="0">
                <a:solidFill>
                  <a:schemeClr val="tx1"/>
                </a:solidFill>
                <a:latin typeface="Open Sans"/>
                <a:ea typeface="Open Sans"/>
                <a:cs typeface="Open Sans"/>
              </a:rPr>
              <a:t>Not encrypting database on the server at rest poses a great security risk to the company, including:</a:t>
            </a:r>
          </a:p>
          <a:p>
            <a:pPr marL="342900" indent="-342900">
              <a:lnSpc>
                <a:spcPct val="114999"/>
              </a:lnSpc>
              <a:spcBef>
                <a:spcPts val="1600"/>
              </a:spcBef>
            </a:pPr>
            <a:r>
              <a:rPr lang="en" sz="1900" b="1" dirty="0">
                <a:solidFill>
                  <a:schemeClr val="tx1"/>
                </a:solidFill>
                <a:latin typeface="Open Sans"/>
                <a:ea typeface="Open Sans"/>
                <a:cs typeface="Open Sans"/>
              </a:rPr>
              <a:t>Risk of unauthorized access:</a:t>
            </a:r>
            <a:r>
              <a:rPr lang="en" sz="1900" dirty="0">
                <a:solidFill>
                  <a:schemeClr val="tx1"/>
                </a:solidFill>
                <a:latin typeface="Open Sans"/>
                <a:ea typeface="Open Sans"/>
                <a:cs typeface="Open Sans"/>
              </a:rPr>
              <a:t> as it threatens the confidentiality and the integrity of the data in case of a breach/ data leak posing threats like information disclosure and tampering (according to the STRIDE model).</a:t>
            </a:r>
          </a:p>
          <a:p>
            <a:pPr marL="342900" indent="-342900">
              <a:lnSpc>
                <a:spcPct val="114999"/>
              </a:lnSpc>
              <a:spcBef>
                <a:spcPts val="1600"/>
              </a:spcBef>
            </a:pPr>
            <a:r>
              <a:rPr lang="en" sz="1900" b="1" dirty="0">
                <a:solidFill>
                  <a:schemeClr val="tx1"/>
                </a:solidFill>
                <a:latin typeface="Open Sans"/>
                <a:ea typeface="Open Sans"/>
                <a:cs typeface="Open Sans"/>
              </a:rPr>
              <a:t>Regulatory Compliance issues:</a:t>
            </a:r>
            <a:r>
              <a:rPr lang="en" sz="1900" dirty="0">
                <a:solidFill>
                  <a:schemeClr val="tx1"/>
                </a:solidFill>
                <a:latin typeface="Open Sans"/>
                <a:ea typeface="Open Sans"/>
                <a:cs typeface="Open Sans"/>
              </a:rPr>
              <a:t> most regulations mandate encrypting database data at rest. Non-compliance with those regulations can cause financial penalties or lead to legal consequences.</a:t>
            </a:r>
          </a:p>
          <a:p>
            <a:pPr marL="342900" indent="-342900">
              <a:lnSpc>
                <a:spcPct val="114999"/>
              </a:lnSpc>
              <a:spcBef>
                <a:spcPts val="1600"/>
              </a:spcBef>
            </a:pPr>
            <a:r>
              <a:rPr lang="en" sz="1900" b="1" dirty="0">
                <a:solidFill>
                  <a:schemeClr val="tx1"/>
                </a:solidFill>
                <a:latin typeface="Open Sans"/>
                <a:ea typeface="Open Sans"/>
                <a:cs typeface="Open Sans"/>
              </a:rPr>
              <a:t>Data theft/manipulation:</a:t>
            </a:r>
            <a:r>
              <a:rPr lang="en" sz="1900" dirty="0">
                <a:solidFill>
                  <a:schemeClr val="tx1"/>
                </a:solidFill>
                <a:latin typeface="Open Sans"/>
                <a:ea typeface="Open Sans"/>
                <a:cs typeface="Open Sans"/>
              </a:rPr>
              <a:t> non-encrypted database data could be stolen and/or tampered with.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2.2 Authentication Data Stored Using Reversible Encryption</a:t>
            </a:r>
            <a:endParaRPr/>
          </a:p>
        </p:txBody>
      </p:sp>
      <p:sp>
        <p:nvSpPr>
          <p:cNvPr id="273" name="Google Shape;273;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b="1" dirty="0">
                <a:latin typeface="Open Sans"/>
                <a:ea typeface="Open Sans"/>
                <a:cs typeface="Open Sans"/>
                <a:sym typeface="Open Sans"/>
              </a:rPr>
              <a:t>Discovery:</a:t>
            </a:r>
            <a:endParaRPr sz="1900" b="1" dirty="0">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r>
              <a:rPr lang="en" sz="1900" dirty="0"/>
              <a:t>During the threat model the DBA team confirmed that the database is storing authentication data (credentials) encrypted.</a:t>
            </a:r>
            <a:endParaRPr sz="1900" dirty="0"/>
          </a:p>
          <a:p>
            <a:pPr marL="0" lvl="0" indent="0" algn="l" rtl="0">
              <a:spcBef>
                <a:spcPts val="1600"/>
              </a:spcBef>
              <a:spcAft>
                <a:spcPts val="0"/>
              </a:spcAft>
              <a:buNone/>
            </a:pPr>
            <a:r>
              <a:rPr lang="en" sz="1900" b="1" dirty="0">
                <a:latin typeface="Open Sans"/>
                <a:ea typeface="Open Sans"/>
                <a:cs typeface="Open Sans"/>
                <a:sym typeface="Open Sans"/>
              </a:rPr>
              <a:t>Why is this an issue?</a:t>
            </a:r>
            <a:endParaRPr sz="1900" b="1" dirty="0">
              <a:latin typeface="Open Sans"/>
              <a:ea typeface="Open Sans"/>
              <a:cs typeface="Open Sans"/>
              <a:sym typeface="Open Sans"/>
            </a:endParaRPr>
          </a:p>
          <a:p>
            <a:pPr marL="0" indent="0">
              <a:lnSpc>
                <a:spcPct val="114999"/>
              </a:lnSpc>
              <a:spcBef>
                <a:spcPts val="1600"/>
              </a:spcBef>
              <a:buNone/>
            </a:pPr>
            <a:r>
              <a:rPr lang="en" sz="1900" dirty="0">
                <a:solidFill>
                  <a:schemeClr val="tx1"/>
                </a:solidFill>
                <a:latin typeface="Open Sans"/>
                <a:ea typeface="Open Sans"/>
                <a:cs typeface="Open Sans"/>
              </a:rPr>
              <a:t>Storing authentication data in that way means that it can be decrypted.</a:t>
            </a:r>
          </a:p>
          <a:p>
            <a:pPr marL="0" indent="0">
              <a:lnSpc>
                <a:spcPct val="114999"/>
              </a:lnSpc>
              <a:spcBef>
                <a:spcPts val="1600"/>
              </a:spcBef>
              <a:buNone/>
            </a:pPr>
            <a:r>
              <a:rPr lang="en" sz="1900" dirty="0">
                <a:solidFill>
                  <a:schemeClr val="tx1"/>
                </a:solidFill>
                <a:latin typeface="Open Sans"/>
                <a:ea typeface="Open Sans"/>
                <a:cs typeface="Open Sans"/>
              </a:rPr>
              <a:t>This is a big security issue, as a knowledgeable attacker can reverse the encryption of (decrypt) the authentication data potentially leading to:</a:t>
            </a:r>
          </a:p>
          <a:p>
            <a:pPr marL="342900" indent="-342900">
              <a:lnSpc>
                <a:spcPct val="114999"/>
              </a:lnSpc>
              <a:spcBef>
                <a:spcPts val="1600"/>
              </a:spcBef>
            </a:pPr>
            <a:r>
              <a:rPr lang="en" sz="1900" b="1" dirty="0">
                <a:solidFill>
                  <a:schemeClr val="tx1"/>
                </a:solidFill>
                <a:latin typeface="Open Sans"/>
                <a:ea typeface="Open Sans"/>
                <a:cs typeface="Open Sans"/>
              </a:rPr>
              <a:t>Identity theft:</a:t>
            </a:r>
            <a:r>
              <a:rPr lang="en" sz="1900" dirty="0">
                <a:solidFill>
                  <a:schemeClr val="tx1"/>
                </a:solidFill>
                <a:latin typeface="Open Sans"/>
                <a:ea typeface="Open Sans"/>
                <a:cs typeface="Open Sans"/>
              </a:rPr>
              <a:t> successfully managing to access credentials of employees can lead to identity theft posing a security risk as a result of threats like spoofing and repudiation (in terms of STRIDE model)</a:t>
            </a:r>
          </a:p>
          <a:p>
            <a:pPr marL="342900" indent="-342900">
              <a:lnSpc>
                <a:spcPct val="114999"/>
              </a:lnSpc>
              <a:spcBef>
                <a:spcPts val="1600"/>
              </a:spcBef>
            </a:pPr>
            <a:r>
              <a:rPr lang="en" sz="1900" b="1" dirty="0">
                <a:solidFill>
                  <a:schemeClr val="tx1"/>
                </a:solidFill>
                <a:latin typeface="Open Sans"/>
                <a:ea typeface="Open Sans"/>
                <a:cs typeface="Open Sans"/>
              </a:rPr>
              <a:t>Escalation of privilege:</a:t>
            </a:r>
            <a:r>
              <a:rPr lang="en" sz="1900" dirty="0">
                <a:solidFill>
                  <a:schemeClr val="tx1"/>
                </a:solidFill>
                <a:latin typeface="Open Sans"/>
                <a:ea typeface="Open Sans"/>
                <a:cs typeface="Open Sans"/>
              </a:rPr>
              <a:t> having breached a system and accessed authentication data can enable the attacker to further try to attack other systems/applications within the network exploiting those credentials in various ways.</a:t>
            </a:r>
          </a:p>
          <a:p>
            <a:pPr marL="0" indent="0">
              <a:spcBef>
                <a:spcPts val="1600"/>
              </a:spcBef>
              <a:spcAft>
                <a:spcPts val="1600"/>
              </a:spcAft>
              <a:buNone/>
            </a:pPr>
            <a:endParaRPr lang="en" sz="1900" b="1">
              <a:solidFill>
                <a:srgbClr val="595959"/>
              </a:solidFill>
              <a:latin typeface="Open Sans"/>
              <a:ea typeface="Open Sans"/>
              <a:cs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2.3 Authentication Requests are Unencrypted in Transit</a:t>
            </a:r>
            <a:endParaRPr/>
          </a:p>
        </p:txBody>
      </p:sp>
      <p:sp>
        <p:nvSpPr>
          <p:cNvPr id="279" name="Google Shape;279;p6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b="1" dirty="0">
                <a:latin typeface="Open Sans"/>
                <a:ea typeface="Open Sans"/>
                <a:cs typeface="Open Sans"/>
                <a:sym typeface="Open Sans"/>
              </a:rPr>
              <a:t>Discovery:</a:t>
            </a:r>
            <a:endParaRPr sz="1900" b="1" dirty="0">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r>
              <a:rPr lang="en" sz="1900" dirty="0"/>
              <a:t>During the threat model the security team confirmed that authentication requests are being transmitted in plaintext.</a:t>
            </a:r>
            <a:endParaRPr sz="1900" dirty="0"/>
          </a:p>
          <a:p>
            <a:pPr marL="0" lvl="0" indent="0" algn="l" rtl="0">
              <a:spcBef>
                <a:spcPts val="1600"/>
              </a:spcBef>
              <a:spcAft>
                <a:spcPts val="0"/>
              </a:spcAft>
              <a:buClr>
                <a:schemeClr val="dk1"/>
              </a:buClr>
              <a:buSzPts val="1100"/>
              <a:buFont typeface="Arial"/>
              <a:buNone/>
            </a:pPr>
            <a:r>
              <a:rPr lang="en" sz="1900" b="1" dirty="0">
                <a:latin typeface="Open Sans"/>
                <a:ea typeface="Open Sans"/>
                <a:cs typeface="Open Sans"/>
                <a:sym typeface="Open Sans"/>
              </a:rPr>
              <a:t>Why is this an issue?</a:t>
            </a:r>
            <a:endParaRPr sz="1900" b="1" dirty="0">
              <a:latin typeface="Open Sans"/>
              <a:ea typeface="Open Sans"/>
              <a:cs typeface="Open Sans"/>
              <a:sym typeface="Open Sans"/>
            </a:endParaRPr>
          </a:p>
          <a:p>
            <a:pPr marL="0" indent="0">
              <a:spcBef>
                <a:spcPts val="1600"/>
              </a:spcBef>
              <a:buClr>
                <a:schemeClr val="dk1"/>
              </a:buClr>
              <a:buSzPts val="1100"/>
              <a:buNone/>
            </a:pPr>
            <a:r>
              <a:rPr lang="en-US" sz="1900" dirty="0">
                <a:solidFill>
                  <a:schemeClr val="tx1"/>
                </a:solidFill>
                <a:latin typeface="Open Sans"/>
                <a:ea typeface="Open Sans"/>
                <a:cs typeface="Open Sans"/>
              </a:rPr>
              <a:t>According to </a:t>
            </a:r>
            <a:r>
              <a:rPr lang="en-US" sz="1900" b="1" dirty="0">
                <a:solidFill>
                  <a:schemeClr val="tx1"/>
                </a:solidFill>
                <a:latin typeface="Open Sans"/>
                <a:ea typeface="Open Sans"/>
                <a:cs typeface="Open Sans"/>
              </a:rPr>
              <a:t>NIST SP 800-123</a:t>
            </a:r>
            <a:r>
              <a:rPr lang="en-US" sz="1900" dirty="0">
                <a:solidFill>
                  <a:schemeClr val="tx1"/>
                </a:solidFill>
                <a:latin typeface="Open Sans"/>
                <a:ea typeface="Open Sans"/>
                <a:cs typeface="Open Sans"/>
              </a:rPr>
              <a:t> standard regarding general server security : </a:t>
            </a:r>
            <a:r>
              <a:rPr lang="en-US" sz="1900" i="1" dirty="0">
                <a:solidFill>
                  <a:schemeClr val="tx1"/>
                </a:solidFill>
                <a:latin typeface="Open Sans"/>
                <a:ea typeface="Open Sans"/>
                <a:cs typeface="Open Sans"/>
              </a:rPr>
              <a:t>"</a:t>
            </a:r>
            <a:r>
              <a:rPr lang="en-US" sz="1900" i="1" dirty="0">
                <a:solidFill>
                  <a:schemeClr val="tx1"/>
                </a:solidFill>
              </a:rPr>
              <a:t>Sensitive information transmitted unencrypted or weakly encrypted between the server and the client may be intercepted."  </a:t>
            </a:r>
            <a:r>
              <a:rPr lang="en-US" sz="1900" dirty="0">
                <a:solidFill>
                  <a:schemeClr val="tx1"/>
                </a:solidFill>
                <a:latin typeface="Open Sans"/>
              </a:rPr>
              <a:t>and this is because of the likelihood of attacks like</a:t>
            </a:r>
            <a:r>
              <a:rPr lang="en-US" sz="1900" b="1" dirty="0">
                <a:solidFill>
                  <a:schemeClr val="tx1"/>
                </a:solidFill>
                <a:latin typeface="Open Sans"/>
              </a:rPr>
              <a:t> man-in-the-middle</a:t>
            </a:r>
            <a:r>
              <a:rPr lang="en-US" sz="1900" dirty="0">
                <a:solidFill>
                  <a:schemeClr val="tx1"/>
                </a:solidFill>
                <a:latin typeface="Open Sans"/>
              </a:rPr>
              <a:t> and </a:t>
            </a:r>
            <a:r>
              <a:rPr lang="en-US" sz="1900" b="1" dirty="0">
                <a:solidFill>
                  <a:schemeClr val="tx1"/>
                </a:solidFill>
                <a:latin typeface="Open Sans"/>
              </a:rPr>
              <a:t>spoofing </a:t>
            </a:r>
            <a:r>
              <a:rPr lang="en-US" sz="1900" dirty="0">
                <a:solidFill>
                  <a:schemeClr val="tx1"/>
                </a:solidFill>
                <a:latin typeface="Open Sans"/>
              </a:rPr>
              <a:t>attacks where the attacker can intercept the communications and sniff packets violating confidentiality and integrity of data in transit.</a:t>
            </a:r>
          </a:p>
          <a:p>
            <a:pPr marL="0" indent="0">
              <a:lnSpc>
                <a:spcPct val="114999"/>
              </a:lnSpc>
              <a:spcBef>
                <a:spcPts val="1600"/>
              </a:spcBef>
              <a:buSzPts val="1100"/>
              <a:buNone/>
            </a:pPr>
            <a:r>
              <a:rPr lang="en-US" sz="1900" dirty="0">
                <a:solidFill>
                  <a:schemeClr val="tx1"/>
                </a:solidFill>
                <a:latin typeface="Open Sans"/>
              </a:rPr>
              <a:t>These intercepted authentication data can lead to </a:t>
            </a:r>
            <a:r>
              <a:rPr lang="en-US" sz="1900" b="1" dirty="0">
                <a:solidFill>
                  <a:schemeClr val="tx1"/>
                </a:solidFill>
                <a:latin typeface="Open Sans"/>
              </a:rPr>
              <a:t>identity theft</a:t>
            </a:r>
            <a:r>
              <a:rPr lang="en-US" sz="1900" dirty="0">
                <a:solidFill>
                  <a:schemeClr val="tx1"/>
                </a:solidFill>
                <a:latin typeface="Open Sans"/>
              </a:rPr>
              <a:t> and/or </a:t>
            </a:r>
            <a:r>
              <a:rPr lang="en-US" sz="1900" b="1" dirty="0">
                <a:solidFill>
                  <a:schemeClr val="tx1"/>
                </a:solidFill>
                <a:latin typeface="Open Sans"/>
              </a:rPr>
              <a:t>escalation of privilege</a:t>
            </a:r>
            <a:r>
              <a:rPr lang="en-US" sz="1900" dirty="0">
                <a:solidFill>
                  <a:schemeClr val="tx1"/>
                </a:solidFill>
                <a:latin typeface="Open Sans"/>
              </a:rPr>
              <a:t> as mentioned earlier.</a:t>
            </a:r>
          </a:p>
          <a:p>
            <a:pPr marL="0" indent="0">
              <a:lnSpc>
                <a:spcPct val="114999"/>
              </a:lnSpc>
              <a:spcBef>
                <a:spcPts val="1600"/>
              </a:spcBef>
              <a:buSzPts val="1100"/>
              <a:buNone/>
            </a:pPr>
            <a:r>
              <a:rPr lang="en-US" sz="1900" dirty="0">
                <a:solidFill>
                  <a:schemeClr val="tx1"/>
                </a:solidFill>
                <a:latin typeface="Open Sans"/>
              </a:rPr>
              <a:t>Also, according to the MITRE corporation, this is considered a weakness as in </a:t>
            </a:r>
            <a:r>
              <a:rPr lang="en-US" sz="1900" b="1" dirty="0">
                <a:solidFill>
                  <a:schemeClr val="tx1"/>
                </a:solidFill>
                <a:latin typeface="Open Sans"/>
              </a:rPr>
              <a:t>"CWE-319: Cleartext Transmission of Sensitive Information" </a:t>
            </a:r>
            <a:r>
              <a:rPr lang="en-US" sz="1900" dirty="0">
                <a:solidFill>
                  <a:schemeClr val="tx1"/>
                </a:solidFill>
                <a:latin typeface="Open Sans"/>
              </a:rPr>
              <a:t>with a likelihood of exploit of </a:t>
            </a:r>
            <a:r>
              <a:rPr lang="en-US" sz="1900" b="1" dirty="0">
                <a:solidFill>
                  <a:schemeClr val="tx1"/>
                </a:solidFill>
                <a:latin typeface="Open Sans"/>
              </a:rPr>
              <a:t>"high" </a:t>
            </a:r>
            <a:r>
              <a:rPr lang="en-US" sz="1900" dirty="0">
                <a:solidFill>
                  <a:schemeClr val="tx1"/>
                </a:solidFill>
                <a:latin typeface="Open Sans"/>
              </a:rPr>
              <a:t>and a scope of "Integrity" and "Confidentiality" and an impact of </a:t>
            </a:r>
            <a:r>
              <a:rPr lang="en-US" sz="1900" i="1" dirty="0">
                <a:solidFill>
                  <a:schemeClr val="tx1"/>
                </a:solidFill>
              </a:rPr>
              <a:t>"</a:t>
            </a:r>
            <a:r>
              <a:rPr lang="en-US" sz="1900" i="1" dirty="0">
                <a:solidFill>
                  <a:schemeClr val="tx1"/>
                </a:solidFill>
                <a:ea typeface="Verdana"/>
              </a:rPr>
              <a:t>Anyone can read the information by gaining access to the channel being used for communication</a:t>
            </a:r>
            <a:r>
              <a:rPr lang="en-US" sz="1900" i="1" dirty="0">
                <a:solidFill>
                  <a:schemeClr val="tx1"/>
                </a:solidFill>
              </a:rPr>
              <a:t>"</a:t>
            </a:r>
            <a:r>
              <a:rPr lang="en-US" sz="1900" b="1" dirty="0">
                <a:solidFill>
                  <a:schemeClr val="tx1"/>
                </a:solidFill>
                <a:latin typeface="Open Sans"/>
              </a:rPr>
              <a:t>.</a:t>
            </a:r>
          </a:p>
          <a:p>
            <a:pPr marL="0" indent="0">
              <a:lnSpc>
                <a:spcPct val="114999"/>
              </a:lnSpc>
              <a:spcBef>
                <a:spcPts val="1600"/>
              </a:spcBef>
              <a:buSzPts val="1100"/>
              <a:buNone/>
            </a:pPr>
            <a:endParaRPr lang="en-US" sz="1900" i="1" dirty="0">
              <a:solidFill>
                <a:srgbClr val="000000"/>
              </a:solidFill>
            </a:endParaRPr>
          </a:p>
          <a:p>
            <a:pPr marL="0" indent="0">
              <a:spcBef>
                <a:spcPts val="1600"/>
              </a:spcBef>
              <a:spcAft>
                <a:spcPts val="1600"/>
              </a:spcAft>
              <a:buNone/>
            </a:pPr>
            <a:endParaRPr lang="en-US" sz="1900">
              <a:solidFill>
                <a:srgbClr val="59595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6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2.DES Algorithm in Use</a:t>
            </a:r>
            <a:endParaRPr/>
          </a:p>
        </p:txBody>
      </p:sp>
      <p:sp>
        <p:nvSpPr>
          <p:cNvPr id="285" name="Google Shape;285;p65"/>
          <p:cNvSpPr txBox="1">
            <a:spLocks noGrp="1"/>
          </p:cNvSpPr>
          <p:nvPr>
            <p:ph type="body" idx="1"/>
          </p:nvPr>
        </p:nvSpPr>
        <p:spPr>
          <a:xfrm>
            <a:off x="264950" y="1916336"/>
            <a:ext cx="7242600" cy="79216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b="1" dirty="0">
                <a:latin typeface="Open Sans"/>
                <a:ea typeface="Open Sans"/>
                <a:cs typeface="Open Sans"/>
                <a:sym typeface="Open Sans"/>
              </a:rPr>
              <a:t>Discovery:</a:t>
            </a:r>
            <a:endParaRPr lang="en-US" sz="1900" b="1">
              <a:latin typeface="Open Sans"/>
              <a:ea typeface="Open Sans"/>
              <a:cs typeface="Open Sans"/>
            </a:endParaRPr>
          </a:p>
          <a:p>
            <a:pPr marL="0" lvl="0" indent="0" algn="l" rtl="0">
              <a:spcBef>
                <a:spcPts val="1600"/>
              </a:spcBef>
              <a:spcAft>
                <a:spcPts val="0"/>
              </a:spcAft>
              <a:buClr>
                <a:schemeClr val="dk1"/>
              </a:buClr>
              <a:buSzPts val="1100"/>
              <a:buFont typeface="Arial"/>
              <a:buNone/>
            </a:pPr>
            <a:r>
              <a:rPr lang="en" sz="1900" dirty="0"/>
              <a:t>During the threat model the security team identified sensitive data being stored using the DES algorithm.</a:t>
            </a:r>
            <a:endParaRPr sz="1900"/>
          </a:p>
          <a:p>
            <a:pPr marL="0" indent="0">
              <a:spcBef>
                <a:spcPts val="1600"/>
              </a:spcBef>
              <a:buNone/>
            </a:pPr>
            <a:r>
              <a:rPr lang="en" sz="1900" b="1" dirty="0">
                <a:latin typeface="Open Sans"/>
                <a:ea typeface="Open Sans"/>
                <a:cs typeface="Open Sans"/>
                <a:sym typeface="Open Sans"/>
              </a:rPr>
              <a:t>Why is this an issue?</a:t>
            </a:r>
            <a:endParaRPr lang="en" sz="1900" b="1" dirty="0">
              <a:solidFill>
                <a:srgbClr val="595959"/>
              </a:solidFill>
              <a:latin typeface="Open Sans"/>
              <a:ea typeface="Open Sans"/>
              <a:cs typeface="Open Sans"/>
              <a:sym typeface="Open Sans"/>
            </a:endParaRPr>
          </a:p>
          <a:p>
            <a:pPr marL="0" indent="0">
              <a:lnSpc>
                <a:spcPct val="114999"/>
              </a:lnSpc>
              <a:spcBef>
                <a:spcPts val="1600"/>
              </a:spcBef>
              <a:buNone/>
            </a:pPr>
            <a:r>
              <a:rPr lang="en" sz="1800" b="1" dirty="0">
                <a:solidFill>
                  <a:schemeClr val="tx1"/>
                </a:solidFill>
                <a:latin typeface="Open Sans"/>
                <a:ea typeface="Open Sans"/>
                <a:cs typeface="Open Sans"/>
                <a:sym typeface="Open Sans"/>
              </a:rPr>
              <a:t>Key Length:</a:t>
            </a:r>
            <a:r>
              <a:rPr lang="en" sz="1800" dirty="0">
                <a:solidFill>
                  <a:schemeClr val="tx1"/>
                </a:solidFill>
                <a:latin typeface="Open Sans"/>
                <a:ea typeface="Open Sans"/>
                <a:cs typeface="Open Sans"/>
                <a:sym typeface="Open Sans"/>
              </a:rPr>
              <a:t> DES has a relatively short key length of 56 bits, making it vulnerable to brute-force attacks</a:t>
            </a:r>
            <a:endParaRPr lang="en" sz="1800">
              <a:solidFill>
                <a:schemeClr val="tx1"/>
              </a:solidFill>
              <a:latin typeface="Open Sans"/>
              <a:ea typeface="Open Sans"/>
              <a:cs typeface="Open Sans"/>
            </a:endParaRPr>
          </a:p>
          <a:p>
            <a:pPr marL="0" indent="0">
              <a:spcBef>
                <a:spcPts val="1600"/>
              </a:spcBef>
              <a:buNone/>
            </a:pPr>
            <a:r>
              <a:rPr lang="en-US" sz="1800" b="1" dirty="0">
                <a:solidFill>
                  <a:schemeClr val="tx1"/>
                </a:solidFill>
                <a:latin typeface="Open Sans"/>
                <a:ea typeface="Open Sans"/>
                <a:cs typeface="Open Sans"/>
              </a:rPr>
              <a:t>Vulnerable Algorithm Design: </a:t>
            </a:r>
            <a:r>
              <a:rPr lang="en-US" sz="1800" dirty="0">
                <a:solidFill>
                  <a:schemeClr val="tx1"/>
                </a:solidFill>
                <a:latin typeface="Open Sans"/>
                <a:ea typeface="Open Sans"/>
                <a:cs typeface="Open Sans"/>
              </a:rPr>
              <a:t>DES has been shown to have vulnerabilities to various cryptographic attacks, including differential cryptanalysis and linear cryptanalysis, which can exploit weaknesses in the algorithm's design.</a:t>
            </a:r>
          </a:p>
          <a:p>
            <a:pPr marL="0" indent="0">
              <a:lnSpc>
                <a:spcPct val="114999"/>
              </a:lnSpc>
              <a:spcBef>
                <a:spcPts val="1600"/>
              </a:spcBef>
              <a:buNone/>
            </a:pPr>
            <a:r>
              <a:rPr lang="en-US" sz="1800" b="1" dirty="0">
                <a:solidFill>
                  <a:srgbClr val="000000"/>
                </a:solidFill>
                <a:latin typeface="Open Sans"/>
                <a:ea typeface="Open Sans"/>
                <a:cs typeface="Open Sans"/>
              </a:rPr>
              <a:t>Standardization Issues:</a:t>
            </a:r>
            <a:r>
              <a:rPr lang="en-US" sz="1800" dirty="0">
                <a:solidFill>
                  <a:srgbClr val="000000"/>
                </a:solidFill>
                <a:latin typeface="Open Sans"/>
                <a:ea typeface="Open Sans"/>
                <a:cs typeface="Open Sans"/>
              </a:rPr>
              <a:t> DES is a standardized encryption algorithm, but concerns have been raised regarding the National Security Agency's involvement in its development, leading to suspicions about potential backdoors or weaknesses intentionally introduced into the algorithm.</a:t>
            </a:r>
            <a:endParaRPr lang="en-US" sz="1800" dirty="0"/>
          </a:p>
          <a:p>
            <a:pPr marL="0" indent="0">
              <a:lnSpc>
                <a:spcPct val="114999"/>
              </a:lnSpc>
              <a:spcBef>
                <a:spcPts val="1600"/>
              </a:spcBef>
              <a:buNone/>
            </a:pPr>
            <a:r>
              <a:rPr lang="en-US" sz="1900" dirty="0">
                <a:solidFill>
                  <a:schemeClr val="tx1"/>
                </a:solidFill>
                <a:latin typeface="Open Sans"/>
                <a:ea typeface="Open Sans"/>
                <a:cs typeface="Open Sans"/>
              </a:rPr>
              <a:t>Furthermore, on</a:t>
            </a:r>
            <a:r>
              <a:rPr lang="en-US" sz="1800" dirty="0">
                <a:solidFill>
                  <a:srgbClr val="000000"/>
                </a:solidFill>
                <a:latin typeface="Open Sans"/>
                <a:ea typeface="Open Sans"/>
                <a:cs typeface="Open Sans"/>
              </a:rPr>
              <a:t> </a:t>
            </a:r>
            <a:r>
              <a:rPr lang="en-US" sz="1600" dirty="0">
                <a:solidFill>
                  <a:srgbClr val="000000"/>
                </a:solidFill>
                <a:latin typeface="Open Sans"/>
                <a:ea typeface="Open Sans"/>
                <a:cs typeface="Open Sans"/>
              </a:rPr>
              <a:t>J</a:t>
            </a:r>
            <a:r>
              <a:rPr lang="en-US" sz="1800" dirty="0">
                <a:solidFill>
                  <a:schemeClr val="tx1"/>
                </a:solidFill>
                <a:latin typeface="Open Sans"/>
                <a:ea typeface="Open Sans"/>
                <a:cs typeface="Open Sans"/>
              </a:rPr>
              <a:t>une 02, 2005</a:t>
            </a:r>
            <a:r>
              <a:rPr lang="en-US" sz="1400" dirty="0">
                <a:solidFill>
                  <a:schemeClr val="tx1"/>
                </a:solidFill>
              </a:rPr>
              <a:t>, </a:t>
            </a:r>
            <a:r>
              <a:rPr lang="en-US" sz="1900" dirty="0">
                <a:solidFill>
                  <a:schemeClr val="tx1"/>
                </a:solidFill>
                <a:latin typeface="Open Sans"/>
                <a:ea typeface="Open Sans"/>
                <a:cs typeface="Open Sans"/>
              </a:rPr>
              <a:t>on the news page of NIST official website it said, </a:t>
            </a:r>
            <a:r>
              <a:rPr lang="en-US" sz="1800" i="1" dirty="0">
                <a:solidFill>
                  <a:schemeClr val="tx1"/>
                </a:solidFill>
                <a:ea typeface="Open Sans"/>
                <a:cs typeface="Open Sans"/>
              </a:rPr>
              <a:t>"Adopted in 1977 for federal agencies to use in protecting sensitive, unclassified information, the DES is being withdrawn because it no longer provides the security that is needed to protect federal government information."</a:t>
            </a:r>
          </a:p>
          <a:p>
            <a:pPr marL="0" indent="0">
              <a:lnSpc>
                <a:spcPct val="114999"/>
              </a:lnSpc>
              <a:spcBef>
                <a:spcPts val="1600"/>
              </a:spcBef>
              <a:buNone/>
            </a:pPr>
            <a:endParaRPr lang="en-US" sz="1900" dirty="0">
              <a:solidFill>
                <a:schemeClr val="tx1"/>
              </a:solidFill>
              <a:latin typeface="Open Sans"/>
              <a:ea typeface="Open Sans"/>
              <a:cs typeface="Open Sans"/>
            </a:endParaRPr>
          </a:p>
          <a:p>
            <a:pPr marL="0" indent="0">
              <a:spcBef>
                <a:spcPts val="1600"/>
              </a:spcBef>
              <a:spcAft>
                <a:spcPts val="1600"/>
              </a:spcAft>
              <a:buClr>
                <a:srgbClr val="000000"/>
              </a:buClr>
              <a:buSzPts val="1100"/>
              <a:buNone/>
            </a:pPr>
            <a:endParaRPr lang="en-US" sz="1900">
              <a:solidFill>
                <a:srgbClr val="59595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Optional Task:</a:t>
            </a:r>
            <a:endParaRPr/>
          </a:p>
        </p:txBody>
      </p:sp>
      <p:sp>
        <p:nvSpPr>
          <p:cNvPr id="291" name="Google Shape;291;p6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Examine the threat model diagram from Section 1 and answer: </a:t>
            </a:r>
            <a:endParaRPr sz="1900" b="1">
              <a:latin typeface="Open Sans"/>
              <a:ea typeface="Open Sans"/>
              <a:cs typeface="Open Sans"/>
              <a:sym typeface="Open Sans"/>
            </a:endParaRPr>
          </a:p>
          <a:p>
            <a:pPr marL="0" lvl="0" indent="0" algn="l" rtl="0">
              <a:spcBef>
                <a:spcPts val="1600"/>
              </a:spcBef>
              <a:spcAft>
                <a:spcPts val="0"/>
              </a:spcAft>
              <a:buNone/>
            </a:pPr>
            <a:r>
              <a:rPr lang="en" sz="1900" b="1">
                <a:latin typeface="Open Sans"/>
                <a:ea typeface="Open Sans"/>
                <a:cs typeface="Open Sans"/>
                <a:sym typeface="Open Sans"/>
              </a:rPr>
              <a:t>What non-encryption issues can you identify? </a:t>
            </a:r>
            <a:endParaRPr sz="1900" b="1">
              <a:latin typeface="Open Sans"/>
              <a:ea typeface="Open Sans"/>
              <a:cs typeface="Open Sans"/>
              <a:sym typeface="Open Sans"/>
            </a:endParaRPr>
          </a:p>
          <a:p>
            <a:pPr marL="0" lvl="0" indent="0" algn="l" rtl="0">
              <a:spcBef>
                <a:spcPts val="1600"/>
              </a:spcBef>
              <a:spcAft>
                <a:spcPts val="0"/>
              </a:spcAft>
              <a:buNone/>
            </a:pPr>
            <a:r>
              <a:rPr lang="en" sz="1900" b="1">
                <a:latin typeface="Open Sans"/>
                <a:ea typeface="Open Sans"/>
                <a:cs typeface="Open Sans"/>
                <a:sym typeface="Open Sans"/>
              </a:rPr>
              <a:t>What recommendation would you give to solve those issues? </a:t>
            </a:r>
            <a:endParaRPr sz="1900" b="1">
              <a:latin typeface="Open Sans"/>
              <a:ea typeface="Open Sans"/>
              <a:cs typeface="Open Sans"/>
              <a:sym typeface="Open Sans"/>
            </a:endParaRPr>
          </a:p>
          <a:p>
            <a:pPr marL="0" lvl="0" indent="0" algn="l" rtl="0">
              <a:spcBef>
                <a:spcPts val="1600"/>
              </a:spcBef>
              <a:spcAft>
                <a:spcPts val="0"/>
              </a:spcAft>
              <a:buNone/>
            </a:pPr>
            <a:r>
              <a:rPr lang="en" sz="1900" b="1">
                <a:latin typeface="Open Sans"/>
                <a:ea typeface="Open Sans"/>
                <a:cs typeface="Open Sans"/>
                <a:sym typeface="Open Sans"/>
              </a:rPr>
              <a:t>Why do you recommend those solutions?</a:t>
            </a:r>
            <a:endParaRPr sz="1900" b="1">
              <a:latin typeface="Open Sans"/>
              <a:ea typeface="Open Sans"/>
              <a:cs typeface="Open Sans"/>
              <a:sym typeface="Open Sans"/>
            </a:endParaRPr>
          </a:p>
          <a:p>
            <a:pPr marL="457200" lvl="0" indent="-349250" algn="l" rtl="0">
              <a:lnSpc>
                <a:spcPct val="200000"/>
              </a:lnSpc>
              <a:spcBef>
                <a:spcPts val="1600"/>
              </a:spcBef>
              <a:spcAft>
                <a:spcPts val="0"/>
              </a:spcAft>
              <a:buSzPts val="1900"/>
              <a:buFont typeface="Open Sans"/>
              <a:buChar char="●"/>
            </a:pPr>
            <a:r>
              <a:rPr lang="en" sz="1900" i="1">
                <a:latin typeface="Open Sans"/>
                <a:ea typeface="Open Sans"/>
                <a:cs typeface="Open Sans"/>
                <a:sym typeface="Open Sans"/>
              </a:rPr>
              <a:t>[Issue 1 Here]</a:t>
            </a:r>
            <a:endParaRPr sz="1900" i="1">
              <a:latin typeface="Open Sans"/>
              <a:ea typeface="Open Sans"/>
              <a:cs typeface="Open Sans"/>
              <a:sym typeface="Open Sans"/>
            </a:endParaRPr>
          </a:p>
          <a:p>
            <a:pPr marL="457200" lvl="0" indent="-349250" algn="l" rtl="0">
              <a:lnSpc>
                <a:spcPct val="200000"/>
              </a:lnSpc>
              <a:spcBef>
                <a:spcPts val="0"/>
              </a:spcBef>
              <a:spcAft>
                <a:spcPts val="0"/>
              </a:spcAft>
              <a:buSzPts val="1900"/>
              <a:buFont typeface="Open Sans"/>
              <a:buChar char="●"/>
            </a:pPr>
            <a:r>
              <a:rPr lang="en" sz="1900" i="1">
                <a:latin typeface="Open Sans"/>
                <a:ea typeface="Open Sans"/>
                <a:cs typeface="Open Sans"/>
                <a:sym typeface="Open Sans"/>
              </a:rPr>
              <a:t>[Issue 2 Here]</a:t>
            </a:r>
            <a:endParaRPr sz="1900" i="1">
              <a:latin typeface="Open Sans"/>
              <a:ea typeface="Open Sans"/>
              <a:cs typeface="Open Sans"/>
              <a:sym typeface="Open Sans"/>
            </a:endParaRPr>
          </a:p>
          <a:p>
            <a:pPr marL="457200" lvl="0" indent="-349250" algn="l" rtl="0">
              <a:lnSpc>
                <a:spcPct val="200000"/>
              </a:lnSpc>
              <a:spcBef>
                <a:spcPts val="0"/>
              </a:spcBef>
              <a:spcAft>
                <a:spcPts val="0"/>
              </a:spcAft>
              <a:buSzPts val="1900"/>
              <a:buFont typeface="Open Sans"/>
              <a:buChar char="●"/>
            </a:pPr>
            <a:r>
              <a:rPr lang="en" sz="1900" i="1">
                <a:latin typeface="Open Sans"/>
                <a:ea typeface="Open Sans"/>
                <a:cs typeface="Open Sans"/>
                <a:sym typeface="Open Sans"/>
              </a:rPr>
              <a:t>[Add more issues as necessary]</a:t>
            </a:r>
            <a:endParaRPr sz="1900" b="1">
              <a:latin typeface="Open Sans"/>
              <a:ea typeface="Open Sans"/>
              <a:cs typeface="Open Sans"/>
              <a:sym typeface="Open Sans"/>
            </a:endParaRPr>
          </a:p>
          <a:p>
            <a:pPr marL="0" lvl="0" indent="0" algn="l" rtl="0">
              <a:spcBef>
                <a:spcPts val="0"/>
              </a:spcBef>
              <a:spcAft>
                <a:spcPts val="1600"/>
              </a:spcAft>
              <a:buNone/>
            </a:pP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5"/>
        <p:cNvGrpSpPr/>
        <p:nvPr/>
      </p:nvGrpSpPr>
      <p:grpSpPr>
        <a:xfrm>
          <a:off x="0" y="0"/>
          <a:ext cx="0" cy="0"/>
          <a:chOff x="0" y="0"/>
          <a:chExt cx="0" cy="0"/>
        </a:xfrm>
      </p:grpSpPr>
      <p:sp>
        <p:nvSpPr>
          <p:cNvPr id="296" name="Google Shape;296;p67"/>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Risk Analysis</a:t>
            </a:r>
            <a:endParaRPr sz="3000">
              <a:solidFill>
                <a:srgbClr val="FFFFFF"/>
              </a:solidFill>
              <a:latin typeface="Open Sans"/>
              <a:ea typeface="Open Sans"/>
              <a:cs typeface="Open Sans"/>
              <a:sym typeface="Open Sans"/>
            </a:endParaRPr>
          </a:p>
        </p:txBody>
      </p:sp>
      <p:sp>
        <p:nvSpPr>
          <p:cNvPr id="297" name="Google Shape;297;p67"/>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3.1 Scoring Risks</a:t>
            </a:r>
            <a:endParaRPr/>
          </a:p>
        </p:txBody>
      </p:sp>
      <p:sp>
        <p:nvSpPr>
          <p:cNvPr id="303" name="Google Shape;303;p68"/>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graphicFrame>
        <p:nvGraphicFramePr>
          <p:cNvPr id="304" name="Google Shape;304;p68"/>
          <p:cNvGraphicFramePr/>
          <p:nvPr/>
        </p:nvGraphicFramePr>
        <p:xfrm>
          <a:off x="493550" y="2491475"/>
          <a:ext cx="6733125" cy="3837690"/>
        </p:xfrm>
        <a:graphic>
          <a:graphicData uri="http://schemas.openxmlformats.org/drawingml/2006/table">
            <a:tbl>
              <a:tblPr>
                <a:noFill/>
                <a:tableStyleId>{49131938-77DC-4192-97AC-1B7ACFD54815}</a:tableStyleId>
              </a:tblPr>
              <a:tblGrid>
                <a:gridCol w="2460175">
                  <a:extLst>
                    <a:ext uri="{9D8B030D-6E8A-4147-A177-3AD203B41FA5}">
                      <a16:colId xmlns:a16="http://schemas.microsoft.com/office/drawing/2014/main" val="20000"/>
                    </a:ext>
                  </a:extLst>
                </a:gridCol>
                <a:gridCol w="4272950">
                  <a:extLst>
                    <a:ext uri="{9D8B030D-6E8A-4147-A177-3AD203B41FA5}">
                      <a16:colId xmlns:a16="http://schemas.microsoft.com/office/drawing/2014/main" val="20001"/>
                    </a:ext>
                  </a:extLst>
                </a:gridCol>
              </a:tblGrid>
              <a:tr h="756550">
                <a:tc>
                  <a:txBody>
                    <a:bodyPr/>
                    <a:lstStyle/>
                    <a:p>
                      <a:pPr marL="0" lvl="0" indent="0" algn="l" rtl="0">
                        <a:spcBef>
                          <a:spcPts val="0"/>
                        </a:spcBef>
                        <a:spcAft>
                          <a:spcPts val="0"/>
                        </a:spcAft>
                        <a:buNone/>
                      </a:pPr>
                      <a:r>
                        <a:rPr lang="en" sz="1800" b="1">
                          <a:solidFill>
                            <a:schemeClr val="dk2"/>
                          </a:solidFill>
                          <a:latin typeface="Open Sans"/>
                          <a:ea typeface="Open Sans"/>
                          <a:cs typeface="Open Sans"/>
                          <a:sym typeface="Open Sans"/>
                        </a:rPr>
                        <a:t>Risk</a:t>
                      </a:r>
                      <a:endParaRPr sz="1800" b="1">
                        <a:solidFill>
                          <a:schemeClr val="dk2"/>
                        </a:solidFill>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800" b="1">
                          <a:solidFill>
                            <a:schemeClr val="dk2"/>
                          </a:solidFill>
                          <a:latin typeface="Open Sans"/>
                          <a:ea typeface="Open Sans"/>
                          <a:cs typeface="Open Sans"/>
                          <a:sym typeface="Open Sans"/>
                        </a:rPr>
                        <a:t>Score </a:t>
                      </a:r>
                      <a:endParaRPr sz="1800" b="1">
                        <a:solidFill>
                          <a:schemeClr val="dk2"/>
                        </a:solidFill>
                        <a:latin typeface="Open Sans"/>
                        <a:ea typeface="Open Sans"/>
                        <a:cs typeface="Open Sans"/>
                        <a:sym typeface="Open Sans"/>
                      </a:endParaRPr>
                    </a:p>
                    <a:p>
                      <a:pPr marL="0" lvl="0" indent="0" algn="l" rtl="0">
                        <a:spcBef>
                          <a:spcPts val="0"/>
                        </a:spcBef>
                        <a:spcAft>
                          <a:spcPts val="0"/>
                        </a:spcAft>
                        <a:buNone/>
                      </a:pPr>
                      <a:r>
                        <a:rPr lang="en" sz="1600" b="1" i="1">
                          <a:solidFill>
                            <a:schemeClr val="dk2"/>
                          </a:solidFill>
                          <a:latin typeface="Open Sans"/>
                          <a:ea typeface="Open Sans"/>
                          <a:cs typeface="Open Sans"/>
                          <a:sym typeface="Open Sans"/>
                        </a:rPr>
                        <a:t>(1 is most dangerous, 4 is least dangerous)</a:t>
                      </a:r>
                      <a:endParaRPr sz="1600" b="1" i="1">
                        <a:solidFill>
                          <a:schemeClr val="dk2"/>
                        </a:solidFill>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0"/>
                  </a:ext>
                </a:extLst>
              </a:tr>
              <a:tr h="1060850">
                <a:tc>
                  <a:txBody>
                    <a:bodyPr/>
                    <a:lstStyle/>
                    <a:p>
                      <a:pPr marL="0" lvl="0" indent="0" algn="l" rtl="0">
                        <a:spcBef>
                          <a:spcPts val="0"/>
                        </a:spcBef>
                        <a:spcAft>
                          <a:spcPts val="0"/>
                        </a:spcAft>
                        <a:buClr>
                          <a:schemeClr val="dk1"/>
                        </a:buClr>
                        <a:buSzPts val="1100"/>
                        <a:buFont typeface="Arial"/>
                        <a:buNone/>
                      </a:pPr>
                      <a:r>
                        <a:rPr lang="en" sz="1800">
                          <a:solidFill>
                            <a:schemeClr val="dk2"/>
                          </a:solidFill>
                          <a:latin typeface="Open Sans"/>
                          <a:ea typeface="Open Sans"/>
                          <a:cs typeface="Open Sans"/>
                          <a:sym typeface="Open Sans"/>
                        </a:rPr>
                        <a:t>Unencrypted at Rest</a:t>
                      </a:r>
                      <a:endParaRPr sz="1800" i="1">
                        <a:solidFill>
                          <a:schemeClr val="dk2"/>
                        </a:solidFill>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1"/>
                  </a:ext>
                </a:extLst>
              </a:tr>
              <a:tr h="672325">
                <a:tc>
                  <a:txBody>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Reversible Encryption</a:t>
                      </a:r>
                      <a:endParaRPr sz="1800">
                        <a:solidFill>
                          <a:schemeClr val="dk2"/>
                        </a:solidFill>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2"/>
                  </a:ext>
                </a:extLst>
              </a:tr>
              <a:tr h="672325">
                <a:tc>
                  <a:txBody>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Unencrypted in Transit</a:t>
                      </a:r>
                      <a:endParaRPr sz="1800">
                        <a:solidFill>
                          <a:schemeClr val="dk2"/>
                        </a:solidFill>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3"/>
                  </a:ext>
                </a:extLst>
              </a:tr>
              <a:tr h="672325">
                <a:tc>
                  <a:txBody>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Outdated Algorithm</a:t>
                      </a:r>
                      <a:endParaRPr sz="1800">
                        <a:solidFill>
                          <a:schemeClr val="dk2"/>
                        </a:solidFill>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3.2 Risk Rationale</a:t>
            </a:r>
            <a:endParaRPr/>
          </a:p>
        </p:txBody>
      </p:sp>
      <p:sp>
        <p:nvSpPr>
          <p:cNvPr id="310" name="Google Shape;310;p6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Why Did You Choose That Ranking? Make sure to include your risk ranking methodology. </a:t>
            </a:r>
            <a:r>
              <a:rPr lang="en" sz="1900" i="1"/>
              <a:t>(Did you use a tool or defined risk scoring system?)</a:t>
            </a:r>
            <a:endParaRPr sz="1900" i="1"/>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5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use this Template</a:t>
            </a:r>
            <a:endParaRPr/>
          </a:p>
        </p:txBody>
      </p:sp>
      <p:sp>
        <p:nvSpPr>
          <p:cNvPr id="201" name="Google Shape;201;p52"/>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Make a copy of this Google Slide deck.</a:t>
            </a:r>
            <a:endParaRPr sz="2200"/>
          </a:p>
          <a:p>
            <a:pPr marL="457200" lvl="0" indent="-368300" algn="l" rtl="0">
              <a:spcBef>
                <a:spcPts val="0"/>
              </a:spcBef>
              <a:spcAft>
                <a:spcPts val="0"/>
              </a:spcAft>
              <a:buSzPts val="2200"/>
              <a:buChar char="●"/>
            </a:pPr>
            <a:r>
              <a:rPr lang="en" sz="2200"/>
              <a:t>We have provided these slides as a guide to ensure that you submit all the required components to successfully complete your project. </a:t>
            </a:r>
            <a:endParaRPr sz="2200"/>
          </a:p>
          <a:p>
            <a:pPr marL="457200" lvl="0" indent="-368300" algn="l" rtl="0">
              <a:spcBef>
                <a:spcPts val="0"/>
              </a:spcBef>
              <a:spcAft>
                <a:spcPts val="0"/>
              </a:spcAft>
              <a:buSzPts val="2200"/>
              <a:buChar char="●"/>
            </a:pPr>
            <a:r>
              <a:rPr lang="en" sz="2200"/>
              <a:t>When presenting your project, please only think of this as a guide. We encouraged you to use creative freedom when making changes as long as the required information is present. </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delete this and all</a:t>
            </a:r>
            <a:r>
              <a:rPr lang="en" sz="2200"/>
              <a:t> of the other example slides before you submit your project.</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add your name and the date</a:t>
            </a:r>
            <a:r>
              <a:rPr lang="en" sz="2200"/>
              <a:t> to the cover slide</a:t>
            </a:r>
            <a:endParaRPr sz="2200"/>
          </a:p>
          <a:p>
            <a:pPr marL="457200" lvl="0" indent="0" algn="l" rtl="0">
              <a:spcBef>
                <a:spcPts val="1600"/>
              </a:spcBef>
              <a:spcAft>
                <a:spcPts val="1600"/>
              </a:spcAft>
              <a:buNone/>
            </a:pPr>
            <a:endParaRPr sz="2200"/>
          </a:p>
        </p:txBody>
      </p:sp>
      <p:sp>
        <p:nvSpPr>
          <p:cNvPr id="202" name="Google Shape;202;p52"/>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203" name="Google Shape;203;p52"/>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14"/>
        <p:cNvGrpSpPr/>
        <p:nvPr/>
      </p:nvGrpSpPr>
      <p:grpSpPr>
        <a:xfrm>
          <a:off x="0" y="0"/>
          <a:ext cx="0" cy="0"/>
          <a:chOff x="0" y="0"/>
          <a:chExt cx="0" cy="0"/>
        </a:xfrm>
      </p:grpSpPr>
      <p:sp>
        <p:nvSpPr>
          <p:cNvPr id="315" name="Google Shape;315;p7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Mitigation Plan</a:t>
            </a:r>
            <a:endParaRPr sz="3000">
              <a:solidFill>
                <a:srgbClr val="FFFFFF"/>
              </a:solidFill>
              <a:latin typeface="Open Sans"/>
              <a:ea typeface="Open Sans"/>
              <a:cs typeface="Open Sans"/>
              <a:sym typeface="Open Sans"/>
            </a:endParaRPr>
          </a:p>
        </p:txBody>
      </p:sp>
      <p:sp>
        <p:nvSpPr>
          <p:cNvPr id="316" name="Google Shape;316;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7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What is Your Recommended Mitigation Plan?</a:t>
            </a:r>
            <a:endParaRPr sz="1900" b="1" dirty="0">
              <a:latin typeface="Open Sans"/>
              <a:ea typeface="Open Sans"/>
              <a:cs typeface="Open Sans"/>
              <a:sym typeface="Open Sans"/>
            </a:endParaRPr>
          </a:p>
          <a:p>
            <a:pPr marL="0" lvl="0" indent="0" algn="l" rtl="0">
              <a:spcBef>
                <a:spcPts val="1600"/>
              </a:spcBef>
              <a:spcAft>
                <a:spcPts val="0"/>
              </a:spcAft>
              <a:buNone/>
            </a:pPr>
            <a:r>
              <a:rPr lang="en" sz="1900" i="1" dirty="0"/>
              <a:t>[Your recommended plan here]</a:t>
            </a:r>
            <a:endParaRPr sz="1900" b="1" dirty="0">
              <a:latin typeface="Open Sans"/>
              <a:ea typeface="Open Sans"/>
              <a:cs typeface="Open Sans"/>
              <a:sym typeface="Open Sans"/>
            </a:endParaRPr>
          </a:p>
          <a:p>
            <a:pPr marL="0" lvl="0" indent="0" algn="l" rtl="0">
              <a:spcBef>
                <a:spcPts val="1600"/>
              </a:spcBef>
              <a:spcAft>
                <a:spcPts val="0"/>
              </a:spcAft>
              <a:buNone/>
            </a:pPr>
            <a:r>
              <a:rPr lang="en" sz="1900" b="1" dirty="0">
                <a:latin typeface="Open Sans"/>
                <a:ea typeface="Open Sans"/>
                <a:cs typeface="Open Sans"/>
                <a:sym typeface="Open Sans"/>
              </a:rPr>
              <a:t>Why Did you Recommend This Course of Action?</a:t>
            </a:r>
            <a:endParaRPr sz="1900" b="1" dirty="0">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r>
              <a:rPr lang="en" sz="1900" i="1" dirty="0"/>
              <a:t>[Your justification here]</a:t>
            </a:r>
            <a:endParaRPr sz="1900" i="1" dirty="0"/>
          </a:p>
          <a:p>
            <a:pPr marL="0" lvl="0" indent="0" algn="l" rtl="0">
              <a:spcBef>
                <a:spcPts val="1600"/>
              </a:spcBef>
              <a:spcAft>
                <a:spcPts val="0"/>
              </a:spcAft>
              <a:buNone/>
            </a:pPr>
            <a:endParaRPr sz="1900"/>
          </a:p>
          <a:p>
            <a:pPr>
              <a:lnSpc>
                <a:spcPct val="114999"/>
              </a:lnSpc>
              <a:buNone/>
            </a:pPr>
            <a:r>
              <a:rPr lang="en" sz="1900" b="1" i="1" dirty="0">
                <a:solidFill>
                  <a:schemeClr val="tx1"/>
                </a:solidFill>
              </a:rPr>
              <a:t>Look NIST 800-123 p.31</a:t>
            </a:r>
            <a:endParaRPr lang="en-US" sz="1900" dirty="0">
              <a:solidFill>
                <a:srgbClr val="000000"/>
              </a:solidFill>
            </a:endParaRPr>
          </a:p>
          <a:p>
            <a:pPr marL="0" indent="0">
              <a:lnSpc>
                <a:spcPct val="114999"/>
              </a:lnSpc>
              <a:spcBef>
                <a:spcPts val="1600"/>
              </a:spcBef>
              <a:buNone/>
            </a:pPr>
            <a:endParaRPr lang="en-US" sz="1900" dirty="0"/>
          </a:p>
        </p:txBody>
      </p:sp>
      <p:sp>
        <p:nvSpPr>
          <p:cNvPr id="322" name="Google Shape;322;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4.1 Employee Data Unencrypted at Rest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4.2 Authentication Data Stored Using Reversible Encryption</a:t>
            </a:r>
            <a:endParaRPr/>
          </a:p>
        </p:txBody>
      </p:sp>
      <p:sp>
        <p:nvSpPr>
          <p:cNvPr id="328" name="Google Shape;328;p72"/>
          <p:cNvSpPr txBox="1">
            <a:spLocks noGrp="1"/>
          </p:cNvSpPr>
          <p:nvPr>
            <p:ph type="body" idx="1"/>
          </p:nvPr>
        </p:nvSpPr>
        <p:spPr>
          <a:xfrm>
            <a:off x="264950" y="25176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b="1">
                <a:latin typeface="Open Sans"/>
                <a:ea typeface="Open Sans"/>
                <a:cs typeface="Open Sans"/>
                <a:sym typeface="Open Sans"/>
              </a:rPr>
              <a:t>What is Your Recommended Mitigation Plan?</a:t>
            </a:r>
            <a:endParaRPr sz="1900" b="1">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r>
              <a:rPr lang="en" sz="1900" i="1"/>
              <a:t>[Your recommended plan here]</a:t>
            </a:r>
            <a:endParaRPr sz="1900" b="1">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r>
              <a:rPr lang="en" sz="1900" b="1">
                <a:latin typeface="Open Sans"/>
                <a:ea typeface="Open Sans"/>
                <a:cs typeface="Open Sans"/>
                <a:sym typeface="Open Sans"/>
              </a:rPr>
              <a:t>Why Did you Recommend This Course of Action?</a:t>
            </a:r>
            <a:endParaRPr sz="1900" b="1">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r>
              <a:rPr lang="en" sz="1900" i="1"/>
              <a:t>[Your justification here]</a:t>
            </a: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4.3 Authentication Requests are Not Encrypted in Transit</a:t>
            </a:r>
            <a:endParaRPr/>
          </a:p>
        </p:txBody>
      </p:sp>
      <p:sp>
        <p:nvSpPr>
          <p:cNvPr id="334" name="Google Shape;334;p7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b="1" dirty="0">
                <a:latin typeface="Open Sans"/>
                <a:ea typeface="Open Sans"/>
                <a:cs typeface="Open Sans"/>
                <a:sym typeface="Open Sans"/>
              </a:rPr>
              <a:t>What is Your Recommended Mitigation Plan?</a:t>
            </a:r>
            <a:endParaRPr sz="1900" b="1" dirty="0">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r>
              <a:rPr lang="en" sz="1900" i="1" dirty="0"/>
              <a:t>[Your recommended plan here]</a:t>
            </a:r>
            <a:endParaRPr sz="1900" b="1" dirty="0">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r>
              <a:rPr lang="en" sz="1900" b="1" dirty="0">
                <a:latin typeface="Open Sans"/>
                <a:ea typeface="Open Sans"/>
                <a:cs typeface="Open Sans"/>
                <a:sym typeface="Open Sans"/>
              </a:rPr>
              <a:t>Why Did you Recommend This Course of Action?</a:t>
            </a:r>
            <a:endParaRPr sz="1900" b="1" dirty="0">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r>
              <a:rPr lang="en" sz="1900" i="1" dirty="0"/>
              <a:t>[Your justification here]</a:t>
            </a:r>
            <a:endParaRPr sz="1900" b="1" dirty="0">
              <a:latin typeface="Open Sans"/>
              <a:ea typeface="Open Sans"/>
              <a:cs typeface="Open Sans"/>
              <a:sym typeface="Open Sans"/>
            </a:endParaRPr>
          </a:p>
          <a:p>
            <a:pPr marL="0" lvl="0" indent="0" algn="l">
              <a:lnSpc>
                <a:spcPct val="114999"/>
              </a:lnSpc>
              <a:spcBef>
                <a:spcPts val="1600"/>
              </a:spcBef>
              <a:spcAft>
                <a:spcPts val="0"/>
              </a:spcAft>
              <a:buSzPts val="1100"/>
              <a:buFont typeface="Arial"/>
              <a:buNone/>
            </a:pPr>
            <a:endParaRPr lang="en" sz="1900" i="1" dirty="0"/>
          </a:p>
          <a:p>
            <a:pPr marL="0" indent="0">
              <a:lnSpc>
                <a:spcPct val="114999"/>
              </a:lnSpc>
              <a:spcBef>
                <a:spcPts val="1600"/>
              </a:spcBef>
              <a:buSzPts val="1100"/>
              <a:buNone/>
            </a:pPr>
            <a:r>
              <a:rPr lang="en" sz="1900" b="1" i="1" dirty="0">
                <a:solidFill>
                  <a:schemeClr val="tx1"/>
                </a:solidFill>
              </a:rPr>
              <a:t>Look NIST 800-123 p.30, p.48</a:t>
            </a:r>
          </a:p>
          <a:p>
            <a:pPr marL="457200" lvl="0" indent="0" algn="l" rtl="0">
              <a:spcBef>
                <a:spcPts val="1600"/>
              </a:spcBef>
              <a:buNone/>
            </a:pPr>
            <a:endParaRPr sz="1900"/>
          </a:p>
          <a:p>
            <a:pPr indent="0">
              <a:spcBef>
                <a:spcPts val="1600"/>
              </a:spcBef>
              <a:buNone/>
            </a:pPr>
            <a:endParaRPr lang="en-US" sz="1900"/>
          </a:p>
          <a:p>
            <a:pPr indent="0">
              <a:spcBef>
                <a:spcPts val="1600"/>
              </a:spcBef>
              <a:spcAft>
                <a:spcPts val="1600"/>
              </a:spcAft>
              <a:buNone/>
            </a:pPr>
            <a:endParaRPr lang="en-US" sz="1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4.4 DES Algorithm in Use</a:t>
            </a:r>
            <a:endParaRPr/>
          </a:p>
        </p:txBody>
      </p:sp>
      <p:sp>
        <p:nvSpPr>
          <p:cNvPr id="340" name="Google Shape;340;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b="1">
                <a:latin typeface="Open Sans"/>
                <a:ea typeface="Open Sans"/>
                <a:cs typeface="Open Sans"/>
                <a:sym typeface="Open Sans"/>
              </a:rPr>
              <a:t>What is Your Recommended Mitigation Plan?</a:t>
            </a:r>
            <a:endParaRPr sz="1900" b="1">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r>
              <a:rPr lang="en" sz="1900" i="1"/>
              <a:t>[Your recommended plan here]</a:t>
            </a:r>
            <a:endParaRPr sz="1900" b="1">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r>
              <a:rPr lang="en" sz="1900" b="1">
                <a:latin typeface="Open Sans"/>
                <a:ea typeface="Open Sans"/>
                <a:cs typeface="Open Sans"/>
                <a:sym typeface="Open Sans"/>
              </a:rPr>
              <a:t>Why Did you Recommend This Course of Action?</a:t>
            </a:r>
            <a:endParaRPr sz="1900" b="1">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r>
              <a:rPr lang="en" sz="1900" i="1"/>
              <a:t>[Your justification here]</a:t>
            </a:r>
            <a:endParaRPr sz="1900" b="1">
              <a:latin typeface="Open Sans"/>
              <a:ea typeface="Open Sans"/>
              <a:cs typeface="Open Sans"/>
              <a:sym typeface="Open Sans"/>
            </a:endParaRPr>
          </a:p>
          <a:p>
            <a:pPr marL="457200" lvl="0" indent="0" algn="l" rtl="0">
              <a:spcBef>
                <a:spcPts val="1600"/>
              </a:spcBef>
              <a:spcAft>
                <a:spcPts val="1600"/>
              </a:spcAft>
              <a:buNone/>
            </a:pP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75"/>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The audit team has been made aware of the systemic issue and wants to ensure your recommendations are followed. What steps can the audit team take?</a:t>
            </a:r>
            <a:endParaRPr sz="1900" b="1">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r>
              <a:rPr lang="en" sz="1900" i="1"/>
              <a:t>[Your answer here]</a:t>
            </a:r>
            <a:endParaRPr sz="1900" b="1">
              <a:latin typeface="Open Sans"/>
              <a:ea typeface="Open Sans"/>
              <a:cs typeface="Open Sans"/>
              <a:sym typeface="Open Sans"/>
            </a:endParaRPr>
          </a:p>
          <a:p>
            <a:pPr marL="457200" lvl="0" indent="0" algn="l" rtl="0">
              <a:spcBef>
                <a:spcPts val="1600"/>
              </a:spcBef>
              <a:spcAft>
                <a:spcPts val="1600"/>
              </a:spcAft>
              <a:buNone/>
            </a:pPr>
            <a:endParaRPr sz="1900"/>
          </a:p>
        </p:txBody>
      </p:sp>
      <p:sp>
        <p:nvSpPr>
          <p:cNvPr id="346" name="Google Shape;346;p7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4.5 Security Audit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Optional Task:</a:t>
            </a:r>
            <a:endParaRPr/>
          </a:p>
        </p:txBody>
      </p:sp>
      <p:sp>
        <p:nvSpPr>
          <p:cNvPr id="352" name="Google Shape;352;p7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Create an architecture diagram of a secure system.</a:t>
            </a:r>
            <a:endParaRPr sz="1900" b="1">
              <a:latin typeface="Open Sans"/>
              <a:ea typeface="Open Sans"/>
              <a:cs typeface="Open Sans"/>
              <a:sym typeface="Open Sans"/>
            </a:endParaRPr>
          </a:p>
          <a:p>
            <a:pPr marL="0" lvl="0" indent="0" algn="l" rtl="0">
              <a:spcBef>
                <a:spcPts val="1600"/>
              </a:spcBef>
              <a:spcAft>
                <a:spcPts val="0"/>
              </a:spcAft>
              <a:buNone/>
            </a:pPr>
            <a:r>
              <a:rPr lang="en" sz="1900" b="1">
                <a:latin typeface="Open Sans"/>
                <a:ea typeface="Open Sans"/>
                <a:cs typeface="Open Sans"/>
                <a:sym typeface="Open Sans"/>
              </a:rPr>
              <a:t>Image of your secure architecture: </a:t>
            </a: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Optional Task </a:t>
            </a:r>
            <a:r>
              <a:rPr lang="en" i="1"/>
              <a:t>(Continued)</a:t>
            </a:r>
            <a:r>
              <a:rPr lang="en"/>
              <a:t>:</a:t>
            </a:r>
            <a:endParaRPr/>
          </a:p>
        </p:txBody>
      </p:sp>
      <p:sp>
        <p:nvSpPr>
          <p:cNvPr id="358" name="Google Shape;358;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Additional Steps Would You Recommend to Prevent the Attack as well as Future Issues: </a:t>
            </a: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Purpose of this Report:</a:t>
            </a:r>
            <a:endParaRPr/>
          </a:p>
        </p:txBody>
      </p:sp>
      <p:sp>
        <p:nvSpPr>
          <p:cNvPr id="209" name="Google Shape;209;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000000"/>
                </a:solidFill>
                <a:latin typeface="Open Sans"/>
                <a:ea typeface="Open Sans"/>
                <a:cs typeface="Open Sans"/>
                <a:sym typeface="Open Sans"/>
              </a:rPr>
              <a:t>This is a threat model report for </a:t>
            </a:r>
            <a:r>
              <a:rPr lang="en" sz="1800" b="1">
                <a:solidFill>
                  <a:srgbClr val="02B4E5"/>
                </a:solidFill>
                <a:latin typeface="Open Sans"/>
                <a:ea typeface="Open Sans"/>
                <a:cs typeface="Open Sans"/>
                <a:sym typeface="Open Sans"/>
              </a:rPr>
              <a:t>TimeSheets</a:t>
            </a:r>
            <a:r>
              <a:rPr lang="en" sz="1800">
                <a:solidFill>
                  <a:srgbClr val="000000"/>
                </a:solidFill>
                <a:latin typeface="Open Sans"/>
                <a:ea typeface="Open Sans"/>
                <a:cs typeface="Open Sans"/>
                <a:sym typeface="Open Sans"/>
              </a:rPr>
              <a:t>. The report will describe the threats facing TimeSheets. The model will cover the following:</a:t>
            </a:r>
            <a:endParaRPr sz="1800">
              <a:solidFill>
                <a:srgbClr val="000000"/>
              </a:solidFill>
              <a:latin typeface="Open Sans"/>
              <a:ea typeface="Open Sans"/>
              <a:cs typeface="Open Sans"/>
              <a:sym typeface="Open Sans"/>
            </a:endParaRPr>
          </a:p>
          <a:p>
            <a:pPr marL="457200" lvl="0" indent="-342900" algn="l" rtl="0">
              <a:lnSpc>
                <a:spcPct val="150000"/>
              </a:lnSpc>
              <a:spcBef>
                <a:spcPts val="0"/>
              </a:spcBef>
              <a:spcAft>
                <a:spcPts val="0"/>
              </a:spcAft>
              <a:buClr>
                <a:srgbClr val="000000"/>
              </a:buClr>
              <a:buSzPts val="1800"/>
              <a:buFont typeface="Open Sans"/>
              <a:buChar char="●"/>
            </a:pPr>
            <a:r>
              <a:rPr lang="en" sz="1800">
                <a:solidFill>
                  <a:srgbClr val="000000"/>
                </a:solidFill>
                <a:latin typeface="Open Sans"/>
                <a:ea typeface="Open Sans"/>
                <a:cs typeface="Open Sans"/>
                <a:sym typeface="Open Sans"/>
              </a:rPr>
              <a:t>Threat Assessment</a:t>
            </a:r>
            <a:endParaRPr sz="1800">
              <a:solidFill>
                <a:srgbClr val="000000"/>
              </a:solidFill>
              <a:latin typeface="Open Sans"/>
              <a:ea typeface="Open Sans"/>
              <a:cs typeface="Open Sans"/>
              <a:sym typeface="Open Sans"/>
            </a:endParaRPr>
          </a:p>
          <a:p>
            <a:pPr marL="914400" lvl="1" indent="-342900" algn="l" rtl="0">
              <a:lnSpc>
                <a:spcPct val="150000"/>
              </a:lnSpc>
              <a:spcBef>
                <a:spcPts val="0"/>
              </a:spcBef>
              <a:spcAft>
                <a:spcPts val="0"/>
              </a:spcAft>
              <a:buClr>
                <a:srgbClr val="000000"/>
              </a:buClr>
              <a:buSzPts val="1800"/>
              <a:buFont typeface="Open Sans"/>
              <a:buChar char="○"/>
            </a:pPr>
            <a:r>
              <a:rPr lang="en" sz="1800">
                <a:solidFill>
                  <a:srgbClr val="000000"/>
                </a:solidFill>
                <a:latin typeface="Open Sans"/>
                <a:ea typeface="Open Sans"/>
                <a:cs typeface="Open Sans"/>
                <a:sym typeface="Open Sans"/>
              </a:rPr>
              <a:t>Scoping out Asset Inventory</a:t>
            </a:r>
            <a:endParaRPr sz="1800">
              <a:solidFill>
                <a:srgbClr val="000000"/>
              </a:solidFill>
              <a:latin typeface="Open Sans"/>
              <a:ea typeface="Open Sans"/>
              <a:cs typeface="Open Sans"/>
              <a:sym typeface="Open Sans"/>
            </a:endParaRPr>
          </a:p>
          <a:p>
            <a:pPr marL="914400" lvl="1" indent="-342900" algn="l" rtl="0">
              <a:lnSpc>
                <a:spcPct val="150000"/>
              </a:lnSpc>
              <a:spcBef>
                <a:spcPts val="0"/>
              </a:spcBef>
              <a:spcAft>
                <a:spcPts val="0"/>
              </a:spcAft>
              <a:buClr>
                <a:srgbClr val="000000"/>
              </a:buClr>
              <a:buSzPts val="1800"/>
              <a:buFont typeface="Open Sans"/>
              <a:buChar char="○"/>
            </a:pPr>
            <a:r>
              <a:rPr lang="en" sz="1800">
                <a:solidFill>
                  <a:srgbClr val="000000"/>
                </a:solidFill>
                <a:latin typeface="Open Sans"/>
                <a:ea typeface="Open Sans"/>
                <a:cs typeface="Open Sans"/>
                <a:sym typeface="Open Sans"/>
              </a:rPr>
              <a:t>Architecture Audit</a:t>
            </a:r>
            <a:endParaRPr sz="1800">
              <a:solidFill>
                <a:srgbClr val="000000"/>
              </a:solidFill>
              <a:latin typeface="Open Sans"/>
              <a:ea typeface="Open Sans"/>
              <a:cs typeface="Open Sans"/>
              <a:sym typeface="Open Sans"/>
            </a:endParaRPr>
          </a:p>
          <a:p>
            <a:pPr marL="914400" lvl="1" indent="-342900" algn="l" rtl="0">
              <a:lnSpc>
                <a:spcPct val="150000"/>
              </a:lnSpc>
              <a:spcBef>
                <a:spcPts val="0"/>
              </a:spcBef>
              <a:spcAft>
                <a:spcPts val="0"/>
              </a:spcAft>
              <a:buClr>
                <a:srgbClr val="000000"/>
              </a:buClr>
              <a:buSzPts val="1800"/>
              <a:buFont typeface="Open Sans"/>
              <a:buChar char="○"/>
            </a:pPr>
            <a:r>
              <a:rPr lang="en" sz="1800">
                <a:solidFill>
                  <a:srgbClr val="000000"/>
                </a:solidFill>
                <a:latin typeface="Open Sans"/>
                <a:ea typeface="Open Sans"/>
                <a:cs typeface="Open Sans"/>
                <a:sym typeface="Open Sans"/>
              </a:rPr>
              <a:t>Threat Model Diagram</a:t>
            </a:r>
            <a:endParaRPr sz="1800">
              <a:solidFill>
                <a:srgbClr val="000000"/>
              </a:solidFill>
              <a:latin typeface="Open Sans"/>
              <a:ea typeface="Open Sans"/>
              <a:cs typeface="Open Sans"/>
              <a:sym typeface="Open Sans"/>
            </a:endParaRPr>
          </a:p>
          <a:p>
            <a:pPr marL="914400" lvl="1" indent="-342900" algn="l" rtl="0">
              <a:lnSpc>
                <a:spcPct val="150000"/>
              </a:lnSpc>
              <a:spcBef>
                <a:spcPts val="0"/>
              </a:spcBef>
              <a:spcAft>
                <a:spcPts val="0"/>
              </a:spcAft>
              <a:buClr>
                <a:srgbClr val="000000"/>
              </a:buClr>
              <a:buSzPts val="1800"/>
              <a:buFont typeface="Open Sans"/>
              <a:buChar char="○"/>
            </a:pPr>
            <a:r>
              <a:rPr lang="en" sz="1800">
                <a:solidFill>
                  <a:srgbClr val="000000"/>
                </a:solidFill>
                <a:latin typeface="Open Sans"/>
                <a:ea typeface="Open Sans"/>
                <a:cs typeface="Open Sans"/>
                <a:sym typeface="Open Sans"/>
              </a:rPr>
              <a:t>Threats to the Organization</a:t>
            </a:r>
            <a:endParaRPr sz="1800">
              <a:solidFill>
                <a:srgbClr val="000000"/>
              </a:solidFill>
              <a:latin typeface="Open Sans"/>
              <a:ea typeface="Open Sans"/>
              <a:cs typeface="Open Sans"/>
              <a:sym typeface="Open Sans"/>
            </a:endParaRPr>
          </a:p>
          <a:p>
            <a:pPr marL="914400" lvl="1" indent="-342900" algn="l" rtl="0">
              <a:lnSpc>
                <a:spcPct val="150000"/>
              </a:lnSpc>
              <a:spcBef>
                <a:spcPts val="0"/>
              </a:spcBef>
              <a:spcAft>
                <a:spcPts val="0"/>
              </a:spcAft>
              <a:buClr>
                <a:srgbClr val="000000"/>
              </a:buClr>
              <a:buSzPts val="1800"/>
              <a:buFont typeface="Open Sans"/>
              <a:buChar char="○"/>
            </a:pPr>
            <a:r>
              <a:rPr lang="en" sz="1800">
                <a:solidFill>
                  <a:srgbClr val="000000"/>
                </a:solidFill>
                <a:latin typeface="Open Sans"/>
                <a:ea typeface="Open Sans"/>
                <a:cs typeface="Open Sans"/>
                <a:sym typeface="Open Sans"/>
              </a:rPr>
              <a:t>Identifying Threat Actors</a:t>
            </a:r>
            <a:endParaRPr sz="1800">
              <a:solidFill>
                <a:srgbClr val="000000"/>
              </a:solidFill>
              <a:latin typeface="Open Sans"/>
              <a:ea typeface="Open Sans"/>
              <a:cs typeface="Open Sans"/>
              <a:sym typeface="Open Sans"/>
            </a:endParaRPr>
          </a:p>
          <a:p>
            <a:pPr marL="457200" lvl="0" indent="-342900" algn="l" rtl="0">
              <a:lnSpc>
                <a:spcPct val="150000"/>
              </a:lnSpc>
              <a:spcBef>
                <a:spcPts val="0"/>
              </a:spcBef>
              <a:spcAft>
                <a:spcPts val="0"/>
              </a:spcAft>
              <a:buClr>
                <a:srgbClr val="000000"/>
              </a:buClr>
              <a:buSzPts val="1800"/>
              <a:buFont typeface="Open Sans"/>
              <a:buChar char="●"/>
            </a:pPr>
            <a:r>
              <a:rPr lang="en" sz="1800">
                <a:solidFill>
                  <a:srgbClr val="000000"/>
                </a:solidFill>
                <a:latin typeface="Open Sans"/>
                <a:ea typeface="Open Sans"/>
                <a:cs typeface="Open Sans"/>
                <a:sym typeface="Open Sans"/>
              </a:rPr>
              <a:t>Vulnerability Analysis</a:t>
            </a:r>
            <a:endParaRPr sz="1800">
              <a:solidFill>
                <a:srgbClr val="000000"/>
              </a:solidFill>
              <a:latin typeface="Open Sans"/>
              <a:ea typeface="Open Sans"/>
              <a:cs typeface="Open Sans"/>
              <a:sym typeface="Open Sans"/>
            </a:endParaRPr>
          </a:p>
          <a:p>
            <a:pPr marL="457200" lvl="0" indent="-342900" algn="l" rtl="0">
              <a:lnSpc>
                <a:spcPct val="150000"/>
              </a:lnSpc>
              <a:spcBef>
                <a:spcPts val="0"/>
              </a:spcBef>
              <a:spcAft>
                <a:spcPts val="0"/>
              </a:spcAft>
              <a:buClr>
                <a:srgbClr val="000000"/>
              </a:buClr>
              <a:buSzPts val="1800"/>
              <a:buFont typeface="Open Sans"/>
              <a:buChar char="●"/>
            </a:pPr>
            <a:r>
              <a:rPr lang="en" sz="1800">
                <a:solidFill>
                  <a:srgbClr val="000000"/>
                </a:solidFill>
                <a:latin typeface="Open Sans"/>
                <a:ea typeface="Open Sans"/>
                <a:cs typeface="Open Sans"/>
                <a:sym typeface="Open Sans"/>
              </a:rPr>
              <a:t>Risk Analysis</a:t>
            </a:r>
            <a:endParaRPr sz="1800">
              <a:solidFill>
                <a:srgbClr val="000000"/>
              </a:solidFill>
              <a:latin typeface="Open Sans"/>
              <a:ea typeface="Open Sans"/>
              <a:cs typeface="Open Sans"/>
              <a:sym typeface="Open Sans"/>
            </a:endParaRPr>
          </a:p>
          <a:p>
            <a:pPr marL="457200" lvl="0" indent="-342900" algn="l" rtl="0">
              <a:lnSpc>
                <a:spcPct val="150000"/>
              </a:lnSpc>
              <a:spcBef>
                <a:spcPts val="0"/>
              </a:spcBef>
              <a:spcAft>
                <a:spcPts val="0"/>
              </a:spcAft>
              <a:buClr>
                <a:srgbClr val="000000"/>
              </a:buClr>
              <a:buSzPts val="1800"/>
              <a:buFont typeface="Open Sans"/>
              <a:buChar char="●"/>
            </a:pPr>
            <a:r>
              <a:rPr lang="en" sz="1800">
                <a:solidFill>
                  <a:srgbClr val="000000"/>
                </a:solidFill>
                <a:latin typeface="Open Sans"/>
                <a:ea typeface="Open Sans"/>
                <a:cs typeface="Open Sans"/>
                <a:sym typeface="Open Sans"/>
              </a:rPr>
              <a:t>Mitigation Plan</a:t>
            </a:r>
            <a:endParaRPr sz="1800">
              <a:solidFill>
                <a:srgbClr val="000000"/>
              </a:solidFill>
            </a:endParaRPr>
          </a:p>
        </p:txBody>
      </p:sp>
      <p:sp>
        <p:nvSpPr>
          <p:cNvPr id="210" name="Google Shape;210;p53"/>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4"/>
        <p:cNvGrpSpPr/>
        <p:nvPr/>
      </p:nvGrpSpPr>
      <p:grpSpPr>
        <a:xfrm>
          <a:off x="0" y="0"/>
          <a:ext cx="0" cy="0"/>
          <a:chOff x="0" y="0"/>
          <a:chExt cx="0" cy="0"/>
        </a:xfrm>
      </p:grpSpPr>
      <p:sp>
        <p:nvSpPr>
          <p:cNvPr id="215" name="Google Shape;215;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6" name="Google Shape;216;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Initial Threat Assessment</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Completed Asset Inventory</a:t>
            </a:r>
            <a:endParaRPr/>
          </a:p>
        </p:txBody>
      </p:sp>
      <p:sp>
        <p:nvSpPr>
          <p:cNvPr id="223" name="Google Shape;223;p55"/>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Components and Functions</a:t>
            </a:r>
            <a:endParaRPr sz="1900" b="1">
              <a:latin typeface="Open Sans"/>
              <a:ea typeface="Open Sans"/>
              <a:cs typeface="Open Sans"/>
              <a:sym typeface="Open Sans"/>
            </a:endParaRPr>
          </a:p>
          <a:p>
            <a:pPr marL="457200" lvl="0" indent="-349250" algn="l" rtl="0">
              <a:lnSpc>
                <a:spcPct val="200000"/>
              </a:lnSpc>
              <a:spcBef>
                <a:spcPts val="1600"/>
              </a:spcBef>
              <a:spcAft>
                <a:spcPts val="0"/>
              </a:spcAft>
              <a:buSzPts val="1900"/>
              <a:buFont typeface="Open Sans"/>
              <a:buChar char="●"/>
            </a:pPr>
            <a:r>
              <a:rPr lang="en" sz="1900" b="1" i="1">
                <a:latin typeface="Open Sans"/>
                <a:ea typeface="Open Sans"/>
                <a:cs typeface="Open Sans"/>
                <a:sym typeface="Open Sans"/>
              </a:rPr>
              <a:t>TimeSheets Web Server:</a:t>
            </a:r>
            <a:r>
              <a:rPr lang="en" sz="1900" i="1">
                <a:latin typeface="Open Sans"/>
                <a:ea typeface="Open Sans"/>
                <a:cs typeface="Open Sans"/>
                <a:sym typeface="Open Sans"/>
              </a:rPr>
              <a:t> </a:t>
            </a:r>
            <a:r>
              <a:rPr lang="en" sz="1900">
                <a:latin typeface="Open Sans"/>
                <a:ea typeface="Open Sans"/>
                <a:cs typeface="Open Sans"/>
                <a:sym typeface="Open Sans"/>
              </a:rPr>
              <a:t>The web server's primary role is to serve static content to a requesting client through the http protocol.</a:t>
            </a:r>
            <a:endParaRPr sz="1900">
              <a:latin typeface="Open Sans"/>
              <a:ea typeface="Open Sans"/>
              <a:cs typeface="Open Sans"/>
              <a:sym typeface="Open Sans"/>
            </a:endParaRPr>
          </a:p>
          <a:p>
            <a:pPr marL="457200" lvl="0" indent="-349250" algn="l" rtl="0">
              <a:lnSpc>
                <a:spcPct val="200000"/>
              </a:lnSpc>
              <a:spcBef>
                <a:spcPts val="0"/>
              </a:spcBef>
              <a:spcAft>
                <a:spcPts val="0"/>
              </a:spcAft>
              <a:buSzPts val="1900"/>
              <a:buFont typeface="Open Sans"/>
              <a:buChar char="●"/>
            </a:pPr>
            <a:r>
              <a:rPr lang="en" sz="1900" b="1" i="1">
                <a:latin typeface="Open Sans"/>
                <a:ea typeface="Open Sans"/>
                <a:cs typeface="Open Sans"/>
                <a:sym typeface="Open Sans"/>
              </a:rPr>
              <a:t>TimeSheets Application Server:</a:t>
            </a:r>
            <a:r>
              <a:rPr lang="en" sz="1900" i="1">
                <a:latin typeface="Open Sans"/>
                <a:ea typeface="Open Sans"/>
                <a:cs typeface="Open Sans"/>
                <a:sym typeface="Open Sans"/>
              </a:rPr>
              <a:t> </a:t>
            </a:r>
            <a:r>
              <a:rPr lang="en" sz="1900">
                <a:latin typeface="Open Sans"/>
                <a:ea typeface="Open Sans"/>
                <a:cs typeface="Open Sans"/>
                <a:sym typeface="Open Sans"/>
              </a:rPr>
              <a:t>The application server handles all the business logic process and serves dynamic content.</a:t>
            </a:r>
            <a:endParaRPr sz="1900">
              <a:latin typeface="Open Sans"/>
              <a:ea typeface="Open Sans"/>
              <a:cs typeface="Open Sans"/>
              <a:sym typeface="Open Sans"/>
            </a:endParaRPr>
          </a:p>
          <a:p>
            <a:pPr marL="457200" lvl="0" indent="-349250" algn="l" rtl="0">
              <a:lnSpc>
                <a:spcPct val="200000"/>
              </a:lnSpc>
              <a:spcBef>
                <a:spcPts val="0"/>
              </a:spcBef>
              <a:spcAft>
                <a:spcPts val="0"/>
              </a:spcAft>
              <a:buSzPts val="1900"/>
              <a:buFont typeface="Open Sans"/>
              <a:buChar char="●"/>
            </a:pPr>
            <a:r>
              <a:rPr lang="en" sz="1900" b="1" i="1">
                <a:latin typeface="Open Sans"/>
                <a:ea typeface="Open Sans"/>
                <a:cs typeface="Open Sans"/>
                <a:sym typeface="Open Sans"/>
              </a:rPr>
              <a:t>TimeSheetsDB:</a:t>
            </a:r>
            <a:r>
              <a:rPr lang="en" sz="1900">
                <a:latin typeface="Open Sans"/>
                <a:ea typeface="Open Sans"/>
                <a:cs typeface="Open Sans"/>
                <a:sym typeface="Open Sans"/>
              </a:rPr>
              <a:t> The database server stores employee data and will be queried from the application server.</a:t>
            </a:r>
            <a:endParaRPr sz="1900">
              <a:latin typeface="Open Sans"/>
              <a:ea typeface="Open Sans"/>
              <a:cs typeface="Open Sans"/>
              <a:sym typeface="Open Sans"/>
            </a:endParaRPr>
          </a:p>
          <a:p>
            <a:pPr marL="457200" lvl="0" indent="-349250" algn="l" rtl="0">
              <a:lnSpc>
                <a:spcPct val="200000"/>
              </a:lnSpc>
              <a:spcBef>
                <a:spcPts val="0"/>
              </a:spcBef>
              <a:spcAft>
                <a:spcPts val="0"/>
              </a:spcAft>
              <a:buSzPts val="1900"/>
              <a:buFont typeface="Open Sans"/>
              <a:buChar char="●"/>
            </a:pPr>
            <a:r>
              <a:rPr lang="en" sz="1900" b="1" i="1">
                <a:latin typeface="Open Sans"/>
                <a:ea typeface="Open Sans"/>
                <a:cs typeface="Open Sans"/>
                <a:sym typeface="Open Sans"/>
              </a:rPr>
              <a:t>AuthDB: </a:t>
            </a:r>
            <a:r>
              <a:rPr lang="en" sz="1900">
                <a:latin typeface="Open Sans"/>
                <a:ea typeface="Open Sans"/>
                <a:cs typeface="Open Sans"/>
                <a:sym typeface="Open Sans"/>
              </a:rPr>
              <a:t>Stores user authentication data (credentials) and will be queried from the application server.</a:t>
            </a:r>
            <a:endParaRPr sz="1900">
              <a:latin typeface="Open Sans"/>
              <a:ea typeface="Open Sans"/>
              <a:cs typeface="Open Sans"/>
              <a:sym typeface="Open Sans"/>
            </a:endParaRPr>
          </a:p>
        </p:txBody>
      </p:sp>
      <p:sp>
        <p:nvSpPr>
          <p:cNvPr id="224" name="Google Shape;224;p55"/>
          <p:cNvSpPr txBox="1"/>
          <p:nvPr/>
        </p:nvSpPr>
        <p:spPr>
          <a:xfrm>
            <a:off x="1059800" y="85995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Completed Asset Inventory</a:t>
            </a:r>
            <a:endParaRPr/>
          </a:p>
        </p:txBody>
      </p:sp>
      <p:sp>
        <p:nvSpPr>
          <p:cNvPr id="230" name="Google Shape;230;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b="1">
                <a:latin typeface="Open Sans"/>
                <a:ea typeface="Open Sans"/>
                <a:cs typeface="Open Sans"/>
                <a:sym typeface="Open Sans"/>
              </a:rPr>
              <a:t>Overview of Application Functionality</a:t>
            </a:r>
            <a:endParaRPr sz="1900"/>
          </a:p>
          <a:p>
            <a:pPr marL="0" lvl="0" indent="0" algn="l" rtl="0">
              <a:spcBef>
                <a:spcPts val="1600"/>
              </a:spcBef>
              <a:spcAft>
                <a:spcPts val="0"/>
              </a:spcAft>
              <a:buClr>
                <a:schemeClr val="dk1"/>
              </a:buClr>
              <a:buSzPts val="1100"/>
              <a:buFont typeface="Arial"/>
              <a:buNone/>
            </a:pPr>
            <a:r>
              <a:rPr lang="en" sz="1900"/>
              <a:t>TimeSheets is used by employees to track their hours worked. Users will login to the TimeSheets application from their device.</a:t>
            </a:r>
            <a:endParaRPr sz="1900"/>
          </a:p>
          <a:p>
            <a:pPr marL="0" lvl="0" indent="0" algn="l" rtl="0">
              <a:spcBef>
                <a:spcPts val="1600"/>
              </a:spcBef>
              <a:spcAft>
                <a:spcPts val="0"/>
              </a:spcAft>
              <a:buClr>
                <a:schemeClr val="dk1"/>
              </a:buClr>
              <a:buSzPts val="1100"/>
              <a:buFont typeface="Arial"/>
              <a:buNone/>
            </a:pPr>
            <a:r>
              <a:rPr lang="en" sz="1900" b="1">
                <a:latin typeface="Open Sans"/>
                <a:ea typeface="Open Sans"/>
                <a:cs typeface="Open Sans"/>
                <a:sym typeface="Open Sans"/>
              </a:rPr>
              <a:t>Data Flow</a:t>
            </a:r>
            <a:endParaRPr sz="1900" b="1">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r>
              <a:rPr lang="en" sz="1900"/>
              <a:t>Request is generated from the client via the Internet. The request arrives at the TimeSheets web server which serves static content to the user (HTML, images, etc). Dynamic data is retrieved from the database and served to the client.</a:t>
            </a:r>
            <a:endParaRPr sz="1900"/>
          </a:p>
          <a:p>
            <a:pPr marL="0" lvl="0" indent="0" algn="l" rtl="0">
              <a:spcBef>
                <a:spcPts val="1600"/>
              </a:spcBef>
              <a:spcAft>
                <a:spcPts val="1600"/>
              </a:spcAft>
              <a:buNone/>
            </a:pP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Completed Architecture Audit</a:t>
            </a:r>
            <a:endParaRPr/>
          </a:p>
        </p:txBody>
      </p:sp>
      <p:sp>
        <p:nvSpPr>
          <p:cNvPr id="236" name="Google Shape;236;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Flaws</a:t>
            </a:r>
            <a:endParaRPr sz="1900" b="1">
              <a:latin typeface="Open Sans"/>
              <a:ea typeface="Open Sans"/>
              <a:cs typeface="Open Sans"/>
              <a:sym typeface="Open Sans"/>
            </a:endParaRPr>
          </a:p>
          <a:p>
            <a:pPr marL="457200" lvl="0" indent="-349250" algn="l" rtl="0">
              <a:lnSpc>
                <a:spcPct val="200000"/>
              </a:lnSpc>
              <a:spcBef>
                <a:spcPts val="1600"/>
              </a:spcBef>
              <a:spcAft>
                <a:spcPts val="0"/>
              </a:spcAft>
              <a:buSzPts val="1900"/>
              <a:buFont typeface="Open Sans"/>
              <a:buChar char="●"/>
            </a:pPr>
            <a:r>
              <a:rPr lang="en" sz="1900" i="1">
                <a:latin typeface="Open Sans"/>
                <a:ea typeface="Open Sans"/>
                <a:cs typeface="Open Sans"/>
                <a:sym typeface="Open Sans"/>
              </a:rPr>
              <a:t>There is a lack of encryption at rest - database servers are storing data on unencrypted disks.</a:t>
            </a:r>
            <a:endParaRPr sz="1900" i="1">
              <a:latin typeface="Open Sans"/>
              <a:ea typeface="Open Sans"/>
              <a:cs typeface="Open Sans"/>
              <a:sym typeface="Open Sans"/>
            </a:endParaRPr>
          </a:p>
          <a:p>
            <a:pPr marL="457200" lvl="0" indent="-349250" algn="l" rtl="0">
              <a:lnSpc>
                <a:spcPct val="200000"/>
              </a:lnSpc>
              <a:spcBef>
                <a:spcPts val="0"/>
              </a:spcBef>
              <a:spcAft>
                <a:spcPts val="0"/>
              </a:spcAft>
              <a:buSzPts val="1900"/>
              <a:buFont typeface="Open Sans"/>
              <a:buChar char="●"/>
            </a:pPr>
            <a:r>
              <a:rPr lang="en" sz="1900" i="1">
                <a:latin typeface="Open Sans"/>
                <a:ea typeface="Open Sans"/>
                <a:cs typeface="Open Sans"/>
                <a:sym typeface="Open Sans"/>
              </a:rPr>
              <a:t>There is lack of redundancy. </a:t>
            </a:r>
            <a:endParaRPr sz="1900" i="1">
              <a:latin typeface="Open Sans"/>
              <a:ea typeface="Open Sans"/>
              <a:cs typeface="Open Sans"/>
              <a:sym typeface="Open Sans"/>
            </a:endParaRPr>
          </a:p>
          <a:p>
            <a:pPr marL="457200" lvl="0" indent="-349250" algn="l" rtl="0">
              <a:lnSpc>
                <a:spcPct val="200000"/>
              </a:lnSpc>
              <a:spcBef>
                <a:spcPts val="0"/>
              </a:spcBef>
              <a:spcAft>
                <a:spcPts val="0"/>
              </a:spcAft>
              <a:buSzPts val="1900"/>
              <a:buFont typeface="Open Sans"/>
              <a:buChar char="●"/>
            </a:pPr>
            <a:r>
              <a:rPr lang="en" sz="1900" i="1">
                <a:latin typeface="Open Sans"/>
                <a:ea typeface="Open Sans"/>
                <a:cs typeface="Open Sans"/>
                <a:sym typeface="Open Sans"/>
              </a:rPr>
              <a:t>There is no firewall that is filtering traffic coming from the Internet</a:t>
            </a:r>
            <a:endParaRPr sz="1900" i="1">
              <a:latin typeface="Open Sans"/>
              <a:ea typeface="Open Sans"/>
              <a:cs typeface="Open Sans"/>
              <a:sym typeface="Open Sans"/>
            </a:endParaRPr>
          </a:p>
          <a:p>
            <a:pPr marL="457200" lvl="0" indent="0" algn="l" rtl="0">
              <a:spcBef>
                <a:spcPts val="0"/>
              </a:spcBef>
              <a:spcAft>
                <a:spcPts val="0"/>
              </a:spcAft>
              <a:buNone/>
            </a:pPr>
            <a:endParaRPr sz="1900" b="1">
              <a:latin typeface="Open Sans"/>
              <a:ea typeface="Open Sans"/>
              <a:cs typeface="Open Sans"/>
              <a:sym typeface="Open Sans"/>
            </a:endParaRPr>
          </a:p>
          <a:p>
            <a:pPr marL="457200" lvl="0" indent="0" algn="l" rtl="0">
              <a:spcBef>
                <a:spcPts val="1600"/>
              </a:spcBef>
              <a:spcAft>
                <a:spcPts val="1600"/>
              </a:spcAft>
              <a:buNone/>
            </a:pP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Completed Threat Model</a:t>
            </a:r>
            <a:endParaRPr/>
          </a:p>
        </p:txBody>
      </p:sp>
      <p:sp>
        <p:nvSpPr>
          <p:cNvPr id="242" name="Google Shape;242;p58"/>
          <p:cNvSpPr txBox="1"/>
          <p:nvPr/>
        </p:nvSpPr>
        <p:spPr>
          <a:xfrm>
            <a:off x="264950" y="7051175"/>
            <a:ext cx="7242600" cy="2934600"/>
          </a:xfrm>
          <a:prstGeom prst="rect">
            <a:avLst/>
          </a:prstGeom>
          <a:noFill/>
          <a:ln>
            <a:noFill/>
          </a:ln>
        </p:spPr>
        <p:txBody>
          <a:bodyPr spcFirstLastPara="1" wrap="square" lIns="91425" tIns="91425" rIns="91425" bIns="91425" anchor="t" anchorCtr="0">
            <a:noAutofit/>
          </a:bodyPr>
          <a:lstStyle/>
          <a:p>
            <a:pPr marL="457200" lvl="0" indent="-349250" algn="l" rtl="0">
              <a:lnSpc>
                <a:spcPct val="200000"/>
              </a:lnSpc>
              <a:spcBef>
                <a:spcPts val="0"/>
              </a:spcBef>
              <a:spcAft>
                <a:spcPts val="0"/>
              </a:spcAft>
              <a:buClr>
                <a:srgbClr val="595959"/>
              </a:buClr>
              <a:buSzPts val="1900"/>
              <a:buFont typeface="Open Sans Light"/>
              <a:buChar char="●"/>
            </a:pPr>
            <a:r>
              <a:rPr lang="en" sz="1900">
                <a:solidFill>
                  <a:srgbClr val="595959"/>
                </a:solidFill>
                <a:latin typeface="Open Sans Light"/>
                <a:ea typeface="Open Sans Light"/>
                <a:cs typeface="Open Sans Light"/>
                <a:sym typeface="Open Sans Light"/>
              </a:rPr>
              <a:t>Employee Data Unencrypted at Rest</a:t>
            </a:r>
            <a:endParaRPr sz="1900">
              <a:solidFill>
                <a:srgbClr val="595959"/>
              </a:solidFill>
              <a:latin typeface="Open Sans Light"/>
              <a:ea typeface="Open Sans Light"/>
              <a:cs typeface="Open Sans Light"/>
              <a:sym typeface="Open Sans Light"/>
            </a:endParaRPr>
          </a:p>
          <a:p>
            <a:pPr marL="457200" lvl="0" indent="-349250" algn="l" rtl="0">
              <a:lnSpc>
                <a:spcPct val="200000"/>
              </a:lnSpc>
              <a:spcBef>
                <a:spcPts val="0"/>
              </a:spcBef>
              <a:spcAft>
                <a:spcPts val="0"/>
              </a:spcAft>
              <a:buClr>
                <a:srgbClr val="595959"/>
              </a:buClr>
              <a:buSzPts val="1900"/>
              <a:buFont typeface="Open Sans Light"/>
              <a:buChar char="●"/>
            </a:pPr>
            <a:r>
              <a:rPr lang="en" sz="1900">
                <a:solidFill>
                  <a:srgbClr val="595959"/>
                </a:solidFill>
                <a:latin typeface="Open Sans Light"/>
                <a:ea typeface="Open Sans Light"/>
                <a:cs typeface="Open Sans Light"/>
                <a:sym typeface="Open Sans Light"/>
              </a:rPr>
              <a:t>Authentication data is using reversible encryption</a:t>
            </a:r>
            <a:endParaRPr sz="1900">
              <a:solidFill>
                <a:srgbClr val="595959"/>
              </a:solidFill>
              <a:latin typeface="Open Sans Light"/>
              <a:ea typeface="Open Sans Light"/>
              <a:cs typeface="Open Sans Light"/>
              <a:sym typeface="Open Sans Light"/>
            </a:endParaRPr>
          </a:p>
          <a:p>
            <a:pPr marL="457200" lvl="0" indent="-349250" algn="l" rtl="0">
              <a:lnSpc>
                <a:spcPct val="200000"/>
              </a:lnSpc>
              <a:spcBef>
                <a:spcPts val="0"/>
              </a:spcBef>
              <a:spcAft>
                <a:spcPts val="0"/>
              </a:spcAft>
              <a:buClr>
                <a:srgbClr val="595959"/>
              </a:buClr>
              <a:buSzPts val="1900"/>
              <a:buFont typeface="Open Sans Light"/>
              <a:buChar char="●"/>
            </a:pPr>
            <a:r>
              <a:rPr lang="en" sz="1900">
                <a:solidFill>
                  <a:srgbClr val="595959"/>
                </a:solidFill>
                <a:latin typeface="Open Sans Light"/>
                <a:ea typeface="Open Sans Light"/>
                <a:cs typeface="Open Sans Light"/>
                <a:sym typeface="Open Sans Light"/>
              </a:rPr>
              <a:t>Authentication requests are not encrypted in transit</a:t>
            </a:r>
            <a:endParaRPr sz="1900">
              <a:solidFill>
                <a:srgbClr val="595959"/>
              </a:solidFill>
              <a:latin typeface="Open Sans Light"/>
              <a:ea typeface="Open Sans Light"/>
              <a:cs typeface="Open Sans Light"/>
              <a:sym typeface="Open Sans Light"/>
            </a:endParaRPr>
          </a:p>
          <a:p>
            <a:pPr marL="457200" lvl="0" indent="-349250" algn="l" rtl="0">
              <a:lnSpc>
                <a:spcPct val="200000"/>
              </a:lnSpc>
              <a:spcBef>
                <a:spcPts val="0"/>
              </a:spcBef>
              <a:spcAft>
                <a:spcPts val="0"/>
              </a:spcAft>
              <a:buClr>
                <a:srgbClr val="595959"/>
              </a:buClr>
              <a:buSzPts val="1900"/>
              <a:buFont typeface="Open Sans Light"/>
              <a:buChar char="●"/>
            </a:pPr>
            <a:r>
              <a:rPr lang="en" sz="1900">
                <a:solidFill>
                  <a:srgbClr val="595959"/>
                </a:solidFill>
                <a:latin typeface="Open Sans Light"/>
                <a:ea typeface="Open Sans Light"/>
                <a:cs typeface="Open Sans Light"/>
                <a:sym typeface="Open Sans Light"/>
              </a:rPr>
              <a:t>Sensitive data is encrypted using DES algorithm</a:t>
            </a:r>
            <a:endParaRPr sz="1900">
              <a:solidFill>
                <a:srgbClr val="595959"/>
              </a:solidFill>
              <a:latin typeface="Open Sans Light"/>
              <a:ea typeface="Open Sans Light"/>
              <a:cs typeface="Open Sans Light"/>
              <a:sym typeface="Open Sans Light"/>
            </a:endParaRPr>
          </a:p>
          <a:p>
            <a:pPr marL="914400" lvl="0" indent="0" algn="l" rtl="0">
              <a:lnSpc>
                <a:spcPct val="200000"/>
              </a:lnSpc>
              <a:spcBef>
                <a:spcPts val="0"/>
              </a:spcBef>
              <a:spcAft>
                <a:spcPts val="0"/>
              </a:spcAft>
              <a:buNone/>
            </a:pPr>
            <a:endParaRPr sz="1900">
              <a:solidFill>
                <a:srgbClr val="595959"/>
              </a:solidFill>
              <a:latin typeface="Open Sans Light"/>
              <a:ea typeface="Open Sans Light"/>
              <a:cs typeface="Open Sans Light"/>
              <a:sym typeface="Open Sans Light"/>
            </a:endParaRPr>
          </a:p>
        </p:txBody>
      </p:sp>
      <p:pic>
        <p:nvPicPr>
          <p:cNvPr id="243" name="Google Shape;243;p58"/>
          <p:cNvPicPr preferRelativeResize="0"/>
          <p:nvPr/>
        </p:nvPicPr>
        <p:blipFill>
          <a:blip r:embed="rId3">
            <a:alphaModFix/>
          </a:blip>
          <a:stretch>
            <a:fillRect/>
          </a:stretch>
        </p:blipFill>
        <p:spPr>
          <a:xfrm>
            <a:off x="152400" y="2142571"/>
            <a:ext cx="7467599" cy="45967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Completed Threat Analysis</a:t>
            </a:r>
            <a:endParaRPr/>
          </a:p>
        </p:txBody>
      </p:sp>
      <p:sp>
        <p:nvSpPr>
          <p:cNvPr id="249" name="Google Shape;249;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What Type of Attack Caused the Login Alerts?</a:t>
            </a:r>
            <a:endParaRPr sz="1900" b="1">
              <a:latin typeface="Open Sans"/>
              <a:ea typeface="Open Sans"/>
              <a:cs typeface="Open Sans"/>
              <a:sym typeface="Open Sans"/>
            </a:endParaRPr>
          </a:p>
          <a:p>
            <a:pPr marL="0" lvl="0" indent="0" algn="l" rtl="0">
              <a:spcBef>
                <a:spcPts val="1600"/>
              </a:spcBef>
              <a:spcAft>
                <a:spcPts val="0"/>
              </a:spcAft>
              <a:buNone/>
            </a:pPr>
            <a:r>
              <a:rPr lang="en" sz="1900"/>
              <a:t>Man in the Middle (MitM)</a:t>
            </a:r>
            <a:endParaRPr sz="1900"/>
          </a:p>
          <a:p>
            <a:pPr marL="0" lvl="0" indent="0" algn="l" rtl="0">
              <a:spcBef>
                <a:spcPts val="1600"/>
              </a:spcBef>
              <a:spcAft>
                <a:spcPts val="0"/>
              </a:spcAft>
              <a:buNone/>
            </a:pPr>
            <a:endParaRPr sz="1900"/>
          </a:p>
          <a:p>
            <a:pPr marL="0" lvl="0" indent="0" algn="l" rtl="0">
              <a:spcBef>
                <a:spcPts val="1600"/>
              </a:spcBef>
              <a:spcAft>
                <a:spcPts val="0"/>
              </a:spcAft>
              <a:buNone/>
            </a:pPr>
            <a:r>
              <a:rPr lang="en" sz="1900" b="1">
                <a:latin typeface="Open Sans"/>
                <a:ea typeface="Open Sans"/>
                <a:cs typeface="Open Sans"/>
                <a:sym typeface="Open Sans"/>
              </a:rPr>
              <a:t>What Proves Your Theory?</a:t>
            </a:r>
            <a:endParaRPr sz="1900" b="1">
              <a:latin typeface="Open Sans"/>
              <a:ea typeface="Open Sans"/>
              <a:cs typeface="Open Sans"/>
              <a:sym typeface="Open Sans"/>
            </a:endParaRPr>
          </a:p>
          <a:p>
            <a:pPr marL="0" lvl="0" indent="0" algn="l" rtl="0">
              <a:spcBef>
                <a:spcPts val="1600"/>
              </a:spcBef>
              <a:spcAft>
                <a:spcPts val="1600"/>
              </a:spcAft>
              <a:buNone/>
            </a:pPr>
            <a:r>
              <a:rPr lang="en" sz="1900"/>
              <a:t>There is lack of encryption between the client and the application. A malicious actor is sniffing traffic and intercepting the requests with a valid username/password in the request. Additionally, the logs show successful login attempts from the expected IP, but also a different location at the same time.</a:t>
            </a:r>
            <a:endParaRPr sz="19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27</Slides>
  <Notes>27</Notes>
  <HiddenSlides>0</HiddenSlides>
  <ScaleCrop>false</ScaleCrop>
  <HeadingPairs>
    <vt:vector size="4" baseType="variant">
      <vt:variant>
        <vt:lpstr>Theme</vt:lpstr>
      </vt:variant>
      <vt:variant>
        <vt:i4>4</vt:i4>
      </vt:variant>
      <vt:variant>
        <vt:lpstr>Slide Titles</vt:lpstr>
      </vt:variant>
      <vt:variant>
        <vt:i4>27</vt:i4>
      </vt:variant>
    </vt:vector>
  </HeadingPairs>
  <TitlesOfParts>
    <vt:vector size="31" baseType="lpstr">
      <vt:lpstr>Simple Light</vt:lpstr>
      <vt:lpstr>Simple Light</vt:lpstr>
      <vt:lpstr>White</vt:lpstr>
      <vt:lpstr>Simple Light</vt:lpstr>
      <vt:lpstr>TimeSheets:  Threat Report </vt:lpstr>
      <vt:lpstr>How to use this Template</vt:lpstr>
      <vt:lpstr>Purpose of this Report:</vt:lpstr>
      <vt:lpstr>PowerPoint Presentation</vt:lpstr>
      <vt:lpstr>Completed Asset Inventory</vt:lpstr>
      <vt:lpstr>Completed Asset Inventory</vt:lpstr>
      <vt:lpstr>Completed Architecture Audit</vt:lpstr>
      <vt:lpstr>Completed Threat Model</vt:lpstr>
      <vt:lpstr>Completed Threat Analysis</vt:lpstr>
      <vt:lpstr>Completed Threat Actor Analysis</vt:lpstr>
      <vt:lpstr>PowerPoint Presentation</vt:lpstr>
      <vt:lpstr>2.1 Employee Data Unencrypted at Rest</vt:lpstr>
      <vt:lpstr>2.2 Authentication Data Stored Using Reversible Encryption</vt:lpstr>
      <vt:lpstr>2.3 Authentication Requests are Unencrypted in Transit</vt:lpstr>
      <vt:lpstr>2.DES Algorithm in Use</vt:lpstr>
      <vt:lpstr>Optional Task:</vt:lpstr>
      <vt:lpstr>PowerPoint Presentation</vt:lpstr>
      <vt:lpstr>3.1 Scoring Risks</vt:lpstr>
      <vt:lpstr>3.2 Risk Rationale</vt:lpstr>
      <vt:lpstr>PowerPoint Presentation</vt:lpstr>
      <vt:lpstr>4.1 Employee Data Unencrypted at Rest</vt:lpstr>
      <vt:lpstr>4.2 Authentication Data Stored Using Reversible Encryption</vt:lpstr>
      <vt:lpstr>4.3 Authentication Requests are Not Encrypted in Transit</vt:lpstr>
      <vt:lpstr>4.4 DES Algorithm in Use</vt:lpstr>
      <vt:lpstr>4.5 Security Audit</vt:lpstr>
      <vt:lpstr>Optional Task:</vt:lpstr>
      <vt:lpstr>Optional Task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TimeSheets:  Threat Report </dc:title>
  <cp:revision>364</cp:revision>
  <dcterms:modified xsi:type="dcterms:W3CDTF">2024-03-28T22:33:29Z</dcterms:modified>
</cp:coreProperties>
</file>