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6" r:id="rId6"/>
    <p:sldId id="279" r:id="rId7"/>
    <p:sldId id="278" r:id="rId8"/>
    <p:sldId id="280" r:id="rId9"/>
    <p:sldId id="291" r:id="rId10"/>
    <p:sldId id="282" r:id="rId11"/>
    <p:sldId id="290" r:id="rId12"/>
    <p:sldId id="277" r:id="rId13"/>
    <p:sldId id="292" r:id="rId14"/>
    <p:sldId id="293" r:id="rId15"/>
    <p:sldId id="294" r:id="rId16"/>
    <p:sldId id="28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08AAEFA-3608-47C3-8142-39C110286153}">
          <p14:sldIdLst>
            <p14:sldId id="256"/>
            <p14:sldId id="276"/>
            <p14:sldId id="279"/>
            <p14:sldId id="278"/>
            <p14:sldId id="280"/>
            <p14:sldId id="291"/>
            <p14:sldId id="282"/>
            <p14:sldId id="290"/>
            <p14:sldId id="277"/>
            <p14:sldId id="292"/>
            <p14:sldId id="293"/>
            <p14:sldId id="294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7A09"/>
    <a:srgbClr val="0D8295"/>
    <a:srgbClr val="D08721"/>
    <a:srgbClr val="11AE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064772-C55E-4320-82AA-EF079EBD47C5}" v="20" dt="2024-08-23T10:56:52.1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52" autoAdjust="0"/>
  </p:normalViewPr>
  <p:slideViewPr>
    <p:cSldViewPr snapToGrid="0" showGuides="1">
      <p:cViewPr varScale="1">
        <p:scale>
          <a:sx n="83" d="100"/>
          <a:sy n="83" d="100"/>
        </p:scale>
        <p:origin x="677" y="77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9086552"/>
        <c:axId val="659085568"/>
      </c:lineChart>
      <c:catAx>
        <c:axId val="6590865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M"/>
          </a:p>
        </c:txPr>
        <c:crossAx val="659085568"/>
        <c:crosses val="autoZero"/>
        <c:auto val="1"/>
        <c:lblAlgn val="ctr"/>
        <c:lblOffset val="100"/>
        <c:noMultiLvlLbl val="0"/>
      </c:catAx>
      <c:valAx>
        <c:axId val="659085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M"/>
          </a:p>
        </c:txPr>
        <c:crossAx val="659086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M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9086552"/>
        <c:axId val="659085568"/>
      </c:lineChart>
      <c:catAx>
        <c:axId val="6590865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M"/>
          </a:p>
        </c:txPr>
        <c:crossAx val="659085568"/>
        <c:crosses val="autoZero"/>
        <c:auto val="1"/>
        <c:lblAlgn val="ctr"/>
        <c:lblOffset val="100"/>
        <c:noMultiLvlLbl val="0"/>
      </c:catAx>
      <c:valAx>
        <c:axId val="659085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M"/>
          </a:p>
        </c:txPr>
        <c:crossAx val="659086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M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38100" cap="flat" cmpd="dbl" algn="ctr">
        <a:solidFill>
          <a:schemeClr val="phClr"/>
        </a:solidFill>
        <a:miter lim="800000"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tx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  <a:alpha val="32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  <a:alpha val="32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tx1"/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2700" cap="rnd"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38100" cap="flat" cmpd="dbl" algn="ctr">
        <a:solidFill>
          <a:schemeClr val="phClr"/>
        </a:solidFill>
        <a:miter lim="800000"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tx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  <a:alpha val="32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  <a:alpha val="32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tx1"/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2700" cap="rnd"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8/23/2024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8/23/2024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755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82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8343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46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69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032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25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474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8/23/2024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8/23/2024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8/23/2024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8/23/2024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8/23/2024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8/23/2024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8/23/2024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88094"/>
            <a:ext cx="9144000" cy="2215991"/>
          </a:xfrm>
        </p:spPr>
        <p:txBody>
          <a:bodyPr lIns="0" tIns="0" rIns="0" bIns="0" anchor="t">
            <a:spAutoFit/>
          </a:bodyPr>
          <a:lstStyle/>
          <a:p>
            <a:r>
              <a:rPr lang="en-US" sz="6000" dirty="0" err="1">
                <a:solidFill>
                  <a:schemeClr val="bg1">
                    <a:lumMod val="95000"/>
                  </a:schemeClr>
                </a:solidFill>
              </a:rPr>
              <a:t>Olist</a:t>
            </a:r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 E-Commerce Analysis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Presentation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20399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D96C958-68C1-E84C-CA40-A80A64EB0DDC}"/>
              </a:ext>
            </a:extLst>
          </p:cNvPr>
          <p:cNvSpPr txBox="1"/>
          <p:nvPr/>
        </p:nvSpPr>
        <p:spPr>
          <a:xfrm>
            <a:off x="4920037" y="6104085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Rawan Muhammed</a:t>
            </a:r>
            <a:endParaRPr lang="en-UM" dirty="0"/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192B29D-D503-70B5-729B-148D0DAC1F45}"/>
              </a:ext>
            </a:extLst>
          </p:cNvPr>
          <p:cNvSpPr txBox="1"/>
          <p:nvPr/>
        </p:nvSpPr>
        <p:spPr>
          <a:xfrm>
            <a:off x="425171" y="4900097"/>
            <a:ext cx="624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The Top 5 dates with the highest number of orders delivered by carriers</a:t>
            </a:r>
            <a:endParaRPr lang="en-UM" sz="1600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B1D5E3E-07A7-19CE-F1D5-288CD859BD34}"/>
              </a:ext>
            </a:extLst>
          </p:cNvPr>
          <p:cNvSpPr/>
          <p:nvPr/>
        </p:nvSpPr>
        <p:spPr>
          <a:xfrm>
            <a:off x="138545" y="966097"/>
            <a:ext cx="515503" cy="228135"/>
          </a:xfrm>
          <a:prstGeom prst="rightArrow">
            <a:avLst/>
          </a:prstGeom>
          <a:solidFill>
            <a:srgbClr val="D0872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M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025A66-D524-2D29-C7F8-F5163E6FD412}"/>
              </a:ext>
            </a:extLst>
          </p:cNvPr>
          <p:cNvSpPr txBox="1"/>
          <p:nvPr/>
        </p:nvSpPr>
        <p:spPr>
          <a:xfrm>
            <a:off x="654048" y="876591"/>
            <a:ext cx="6420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How Frequently Orders Were Delivered On Specific Dates?</a:t>
            </a:r>
            <a:endParaRPr lang="en-UM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B7987B-3F0F-59AB-CB54-F35E4DD23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48" y="1957902"/>
            <a:ext cx="5790944" cy="28035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Flowchart: Manual Input 6">
            <a:extLst>
              <a:ext uri="{FF2B5EF4-FFF2-40B4-BE49-F238E27FC236}">
                <a16:creationId xmlns:a16="http://schemas.microsoft.com/office/drawing/2014/main" id="{DC16A2D2-32F8-36BC-B5EC-B5A8BC645A58}"/>
              </a:ext>
            </a:extLst>
          </p:cNvPr>
          <p:cNvSpPr/>
          <p:nvPr/>
        </p:nvSpPr>
        <p:spPr>
          <a:xfrm flipV="1">
            <a:off x="7252279" y="1567418"/>
            <a:ext cx="4221018" cy="2221786"/>
          </a:xfrm>
          <a:prstGeom prst="flowChartManualInput">
            <a:avLst/>
          </a:prstGeom>
          <a:solidFill>
            <a:srgbClr val="CB7A0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M" dirty="0"/>
          </a:p>
        </p:txBody>
      </p:sp>
      <p:sp>
        <p:nvSpPr>
          <p:cNvPr id="12" name="Flowchart: Manual Input 11">
            <a:extLst>
              <a:ext uri="{FF2B5EF4-FFF2-40B4-BE49-F238E27FC236}">
                <a16:creationId xmlns:a16="http://schemas.microsoft.com/office/drawing/2014/main" id="{F9554767-78F7-B20C-96C6-9FD84D8F0B08}"/>
              </a:ext>
            </a:extLst>
          </p:cNvPr>
          <p:cNvSpPr/>
          <p:nvPr/>
        </p:nvSpPr>
        <p:spPr>
          <a:xfrm flipH="1">
            <a:off x="7252279" y="3789204"/>
            <a:ext cx="4221018" cy="2221785"/>
          </a:xfrm>
          <a:prstGeom prst="flowChartManualInput">
            <a:avLst/>
          </a:prstGeom>
          <a:solidFill>
            <a:srgbClr val="0D829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M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FEA5C7-4FC3-684C-A75E-3B024D7F048A}"/>
              </a:ext>
            </a:extLst>
          </p:cNvPr>
          <p:cNvSpPr txBox="1">
            <a:spLocks/>
          </p:cNvSpPr>
          <p:nvPr/>
        </p:nvSpPr>
        <p:spPr>
          <a:xfrm>
            <a:off x="7633779" y="1957902"/>
            <a:ext cx="3458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We can identify high-demand delivery days, aiding in resource planning and operational efficiency.</a:t>
            </a:r>
            <a:endParaRPr lang="en-UM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5F8DB4-D073-F468-C29B-A21EFCC5D992}"/>
              </a:ext>
            </a:extLst>
          </p:cNvPr>
          <p:cNvSpPr txBox="1">
            <a:spLocks/>
          </p:cNvSpPr>
          <p:nvPr/>
        </p:nvSpPr>
        <p:spPr>
          <a:xfrm>
            <a:off x="7633779" y="4192211"/>
            <a:ext cx="34580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Also, High delivery volumes on specific days might indicate opportunities for negotiating better rates with carriers or optimizing delivery routes to reduce costs.</a:t>
            </a:r>
            <a:endParaRPr lang="en-UM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656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673A57-8C07-453C-8611-1D99E8CDE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221995"/>
            <a:ext cx="12192000" cy="3513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09297" y="5125903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2E64C8C-71D8-B9C2-1F4E-77E683F43338}"/>
              </a:ext>
            </a:extLst>
          </p:cNvPr>
          <p:cNvSpPr txBox="1"/>
          <p:nvPr/>
        </p:nvSpPr>
        <p:spPr>
          <a:xfrm>
            <a:off x="3379133" y="4311499"/>
            <a:ext cx="543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Customers who have the highest average order value?</a:t>
            </a:r>
            <a:endParaRPr lang="en-UM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8CB0A9-3F7A-EF50-4148-EE445327E7BB}"/>
              </a:ext>
            </a:extLst>
          </p:cNvPr>
          <p:cNvSpPr txBox="1"/>
          <p:nvPr/>
        </p:nvSpPr>
        <p:spPr>
          <a:xfrm>
            <a:off x="396296" y="5125903"/>
            <a:ext cx="4830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D8295"/>
                </a:solidFill>
              </a:rPr>
              <a:t>This identifies customers with the highest average order value, which is useful for businesses aiming to maximize revenue from high-value customers.</a:t>
            </a:r>
            <a:endParaRPr lang="en-UM" b="1" dirty="0">
              <a:solidFill>
                <a:srgbClr val="0D8295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7AD372-C893-8A5B-9E83-2C179FD430EF}"/>
              </a:ext>
            </a:extLst>
          </p:cNvPr>
          <p:cNvSpPr txBox="1"/>
          <p:nvPr/>
        </p:nvSpPr>
        <p:spPr>
          <a:xfrm>
            <a:off x="6478376" y="5264402"/>
            <a:ext cx="46560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B7A09"/>
                </a:solidFill>
              </a:rPr>
              <a:t>These customers may be targeted with special offers, loyalty programs, or personalized services to encourage further spending.</a:t>
            </a:r>
            <a:endParaRPr lang="en-UM" b="1" dirty="0">
              <a:solidFill>
                <a:srgbClr val="CB7A09"/>
              </a:solidFill>
              <a:latin typeface="+mj-lt"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1D2F033B-D2B0-E8FB-E009-575AABB4F339}"/>
              </a:ext>
            </a:extLst>
          </p:cNvPr>
          <p:cNvSpPr/>
          <p:nvPr/>
        </p:nvSpPr>
        <p:spPr>
          <a:xfrm>
            <a:off x="138545" y="875655"/>
            <a:ext cx="515503" cy="228135"/>
          </a:xfrm>
          <a:prstGeom prst="rightArrow">
            <a:avLst/>
          </a:prstGeom>
          <a:solidFill>
            <a:srgbClr val="D0872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M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6D268E-A6B2-2B3D-CDA2-07186F3D4CE2}"/>
              </a:ext>
            </a:extLst>
          </p:cNvPr>
          <p:cNvSpPr txBox="1"/>
          <p:nvPr/>
        </p:nvSpPr>
        <p:spPr>
          <a:xfrm>
            <a:off x="654048" y="787586"/>
            <a:ext cx="6201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Which customers have the highest average order value?</a:t>
            </a:r>
            <a:endParaRPr lang="en-UM" sz="2000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7A6482-1CD9-6D14-9A38-B09AAF3E2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563" y="1443594"/>
            <a:ext cx="10076872" cy="281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8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 flipV="1">
            <a:off x="1381449" y="2797918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 flipV="1">
            <a:off x="-917128" y="2797917"/>
            <a:ext cx="4336142" cy="2044686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92B29D-D503-70B5-729B-148D0DAC1F45}"/>
              </a:ext>
            </a:extLst>
          </p:cNvPr>
          <p:cNvSpPr txBox="1"/>
          <p:nvPr/>
        </p:nvSpPr>
        <p:spPr>
          <a:xfrm>
            <a:off x="5497392" y="4349090"/>
            <a:ext cx="600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total number of products sold in each product category</a:t>
            </a:r>
            <a:endParaRPr lang="en-UM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B1D5E3E-07A7-19CE-F1D5-288CD859BD34}"/>
              </a:ext>
            </a:extLst>
          </p:cNvPr>
          <p:cNvSpPr/>
          <p:nvPr/>
        </p:nvSpPr>
        <p:spPr>
          <a:xfrm>
            <a:off x="138545" y="966097"/>
            <a:ext cx="515503" cy="228135"/>
          </a:xfrm>
          <a:prstGeom prst="rightArrow">
            <a:avLst/>
          </a:prstGeom>
          <a:solidFill>
            <a:srgbClr val="D0872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M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025A66-D524-2D29-C7F8-F5163E6FD412}"/>
              </a:ext>
            </a:extLst>
          </p:cNvPr>
          <p:cNvSpPr txBox="1"/>
          <p:nvPr/>
        </p:nvSpPr>
        <p:spPr>
          <a:xfrm>
            <a:off x="654048" y="876591"/>
            <a:ext cx="7529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What is the total number of products sold in each product category?</a:t>
            </a:r>
            <a:endParaRPr lang="en-UM" sz="20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67D3AE6-F19C-B761-2392-8C6439E62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741" y="1630393"/>
            <a:ext cx="6440204" cy="271869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C4E01F6-1D3E-C473-7C3F-291EE2282883}"/>
              </a:ext>
            </a:extLst>
          </p:cNvPr>
          <p:cNvSpPr txBox="1"/>
          <p:nvPr/>
        </p:nvSpPr>
        <p:spPr>
          <a:xfrm>
            <a:off x="319680" y="2389099"/>
            <a:ext cx="18530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shows the total number of products sold in each category. By identifying the most popular categories, businesses can better manage their inventory</a:t>
            </a:r>
            <a:endParaRPr lang="en-UM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83C606-0D2A-B7BE-AD91-2C2455842B98}"/>
              </a:ext>
            </a:extLst>
          </p:cNvPr>
          <p:cNvSpPr txBox="1"/>
          <p:nvPr/>
        </p:nvSpPr>
        <p:spPr>
          <a:xfrm>
            <a:off x="2592776" y="2943097"/>
            <a:ext cx="19134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also helps in forecasting demand and adjusting product offerings accordingly.</a:t>
            </a:r>
            <a:endParaRPr lang="en-UM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330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702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+mj-lt"/>
              </a:rPr>
              <a:t>Database Tables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REVIEWS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513652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10475" y="2711115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PRODUCTS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02500" y="262155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10474" y="391759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SELLERS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63240" y="3809044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8837" y="162302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CUSTOMERS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08475" y="1523627"/>
            <a:ext cx="939800" cy="939800"/>
          </a:xfrm>
          <a:prstGeom prst="ellipse">
            <a:avLst/>
          </a:prstGeom>
          <a:solidFill>
            <a:srgbClr val="0D8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1605" y="2711115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62305" y="262155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3056" y="3900567"/>
            <a:ext cx="3660775" cy="740997"/>
          </a:xfrm>
          <a:prstGeom prst="roundRect">
            <a:avLst>
              <a:gd name="adj" fmla="val 50000"/>
            </a:avLst>
          </a:prstGeom>
          <a:solidFill>
            <a:srgbClr val="11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ITEMS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40151" y="3809044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EFDF1B5-645A-8DBE-34BC-CA763EC9B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4996532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PAYMENTS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6291CB4-36E4-5D53-1157-F6BAD5617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08475" y="4876081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0DCDB0B-9788-72DC-912B-0407ED903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2390" y="4953541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GEOLOCATION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F48A785-B4A2-B9A4-5347-849E40B66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4876081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673A57-8C07-453C-8611-1D99E8CDE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204401"/>
            <a:ext cx="12192000" cy="40880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hart 6" descr="Chart.">
            <a:extLst>
              <a:ext uri="{FF2B5EF4-FFF2-40B4-BE49-F238E27FC236}">
                <a16:creationId xmlns:a16="http://schemas.microsoft.com/office/drawing/2014/main" id="{686C4999-06C3-490E-B7B9-866B1D0D97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7885927"/>
              </p:ext>
            </p:extLst>
          </p:nvPr>
        </p:nvGraphicFramePr>
        <p:xfrm>
          <a:off x="654048" y="1092616"/>
          <a:ext cx="10883900" cy="3344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866969" y="5474999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the top 5 cities by the number of orders placed">
            <a:extLst>
              <a:ext uri="{FF2B5EF4-FFF2-40B4-BE49-F238E27FC236}">
                <a16:creationId xmlns:a16="http://schemas.microsoft.com/office/drawing/2014/main" id="{3F316F3B-DDC0-2107-D26F-A6D93E284DE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48" y="1433799"/>
            <a:ext cx="10699745" cy="33430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2E64C8C-71D8-B9C2-1F4E-77E683F43338}"/>
              </a:ext>
            </a:extLst>
          </p:cNvPr>
          <p:cNvSpPr txBox="1"/>
          <p:nvPr/>
        </p:nvSpPr>
        <p:spPr>
          <a:xfrm>
            <a:off x="3227200" y="4836584"/>
            <a:ext cx="5553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Top 5 Cities By The Number Of Orders Placed</a:t>
            </a:r>
            <a:endParaRPr lang="en-UM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8CB0A9-3F7A-EF50-4148-EE445327E7BB}"/>
              </a:ext>
            </a:extLst>
          </p:cNvPr>
          <p:cNvSpPr txBox="1"/>
          <p:nvPr/>
        </p:nvSpPr>
        <p:spPr>
          <a:xfrm>
            <a:off x="1434459" y="5688771"/>
            <a:ext cx="3454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D8295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Target marketing by focusing on cities with the most orders.</a:t>
            </a:r>
            <a:endParaRPr lang="en-UM" dirty="0">
              <a:solidFill>
                <a:srgbClr val="0D8295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7AD372-C893-8A5B-9E83-2C179FD430EF}"/>
              </a:ext>
            </a:extLst>
          </p:cNvPr>
          <p:cNvSpPr txBox="1"/>
          <p:nvPr/>
        </p:nvSpPr>
        <p:spPr>
          <a:xfrm>
            <a:off x="6731432" y="5550271"/>
            <a:ext cx="4368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0872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Stock warehouses near high-order cities to reduce delivery times and boost customer satisfaction.</a:t>
            </a:r>
            <a:endParaRPr lang="en-UM" dirty="0">
              <a:solidFill>
                <a:srgbClr val="D0872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0CFFF0-0091-43C5-EDB0-E4831CC7004B}"/>
              </a:ext>
            </a:extLst>
          </p:cNvPr>
          <p:cNvSpPr txBox="1"/>
          <p:nvPr/>
        </p:nvSpPr>
        <p:spPr>
          <a:xfrm>
            <a:off x="654048" y="692506"/>
            <a:ext cx="6698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What Are The Top 5 Cities By The Number Of Orders Placed?</a:t>
            </a:r>
            <a:endParaRPr lang="en-UM" sz="2000" b="1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9D820A5-8E7E-128A-6C87-F99A681F134D}"/>
              </a:ext>
            </a:extLst>
          </p:cNvPr>
          <p:cNvSpPr/>
          <p:nvPr/>
        </p:nvSpPr>
        <p:spPr>
          <a:xfrm>
            <a:off x="138545" y="778493"/>
            <a:ext cx="515503" cy="228135"/>
          </a:xfrm>
          <a:prstGeom prst="rightArrow">
            <a:avLst/>
          </a:prstGeom>
          <a:solidFill>
            <a:srgbClr val="D0872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M"/>
          </a:p>
        </p:txBody>
      </p:sp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40123448-0B37-4226-B26C-A3081E614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05363" y="2928814"/>
            <a:ext cx="1587500" cy="15875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55211EE-8286-42CD-A4AF-EDD1186B2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91375" y="2928814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3287700-63E7-4098-B825-B123C1113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91375" y="1107833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9943F00-C6CB-4F10-A02B-801F37984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91375" y="4749795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1AAA85B-D8C7-43BE-844A-625265015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3" idx="6"/>
            <a:endCxn id="75" idx="2"/>
          </p:cNvCxnSpPr>
          <p:nvPr/>
        </p:nvCxnSpPr>
        <p:spPr>
          <a:xfrm>
            <a:off x="6992863" y="3722564"/>
            <a:ext cx="7985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741AA56-D9ED-492E-8385-5CB8274B1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6" idx="2"/>
            <a:endCxn id="77" idx="2"/>
          </p:cNvCxnSpPr>
          <p:nvPr/>
        </p:nvCxnSpPr>
        <p:spPr>
          <a:xfrm rot="10800000" flipV="1">
            <a:off x="7791375" y="1901583"/>
            <a:ext cx="12700" cy="3641962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5518075" y="3476343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Total Order Prices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7899325" y="3568676"/>
            <a:ext cx="1371600" cy="3077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160.58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7899325" y="1747694"/>
            <a:ext cx="1371600" cy="3077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9.59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7899325" y="5389657"/>
            <a:ext cx="1371600" cy="3077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13664.88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21A847-2331-E4CA-A40B-561DDE758CFE}"/>
              </a:ext>
            </a:extLst>
          </p:cNvPr>
          <p:cNvSpPr txBox="1"/>
          <p:nvPr/>
        </p:nvSpPr>
        <p:spPr>
          <a:xfrm>
            <a:off x="9618688" y="1716916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Minimum</a:t>
            </a:r>
            <a:endParaRPr lang="en-UM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DB9531-8660-0B1B-F1DC-3B72E5461025}"/>
              </a:ext>
            </a:extLst>
          </p:cNvPr>
          <p:cNvSpPr txBox="1"/>
          <p:nvPr/>
        </p:nvSpPr>
        <p:spPr>
          <a:xfrm>
            <a:off x="9687618" y="3537898"/>
            <a:ext cx="981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</a:t>
            </a:r>
            <a:endParaRPr lang="en-UM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098B81-FB75-A9D1-ECC5-AE4C361F3A4B}"/>
              </a:ext>
            </a:extLst>
          </p:cNvPr>
          <p:cNvSpPr txBox="1"/>
          <p:nvPr/>
        </p:nvSpPr>
        <p:spPr>
          <a:xfrm>
            <a:off x="9618688" y="5358880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Maximum</a:t>
            </a:r>
            <a:endParaRPr lang="en-UM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C98CF5-0D00-35D3-C19D-0D5E7E6B1D42}"/>
              </a:ext>
            </a:extLst>
          </p:cNvPr>
          <p:cNvSpPr txBox="1"/>
          <p:nvPr/>
        </p:nvSpPr>
        <p:spPr>
          <a:xfrm>
            <a:off x="828047" y="1806361"/>
            <a:ext cx="30777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D8295"/>
                </a:solidFill>
              </a:rPr>
              <a:t>Order prices show the range customers are willing to pay.</a:t>
            </a:r>
            <a:endParaRPr lang="en-UM" sz="2000" dirty="0">
              <a:solidFill>
                <a:srgbClr val="0D8295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BA22D9B-589A-1750-51F0-D2FBC27252D3}"/>
              </a:ext>
            </a:extLst>
          </p:cNvPr>
          <p:cNvSpPr/>
          <p:nvPr/>
        </p:nvSpPr>
        <p:spPr>
          <a:xfrm rot="16200000">
            <a:off x="-579770" y="2055790"/>
            <a:ext cx="1972763" cy="516807"/>
          </a:xfrm>
          <a:prstGeom prst="roundRect">
            <a:avLst/>
          </a:prstGeom>
          <a:solidFill>
            <a:srgbClr val="11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j-lt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88D000F-94AD-592C-CEA2-4D6D5D10731B}"/>
              </a:ext>
            </a:extLst>
          </p:cNvPr>
          <p:cNvSpPr/>
          <p:nvPr/>
        </p:nvSpPr>
        <p:spPr>
          <a:xfrm rot="16200000">
            <a:off x="-579771" y="4833648"/>
            <a:ext cx="1972763" cy="516807"/>
          </a:xfrm>
          <a:prstGeom prst="roundRect">
            <a:avLst/>
          </a:prstGeom>
          <a:solidFill>
            <a:srgbClr val="11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7B5FB2-79EE-080D-C0B0-1A338038E551}"/>
              </a:ext>
            </a:extLst>
          </p:cNvPr>
          <p:cNvSpPr txBox="1"/>
          <p:nvPr/>
        </p:nvSpPr>
        <p:spPr>
          <a:xfrm>
            <a:off x="828047" y="4584219"/>
            <a:ext cx="34547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D8295"/>
                </a:solidFill>
              </a:rPr>
              <a:t>Adjust pricing, create tiers, or offer discounts to optimize sales and profits.</a:t>
            </a:r>
            <a:endParaRPr lang="en-UM" sz="2000" dirty="0">
              <a:solidFill>
                <a:srgbClr val="0D8295"/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2795CC4-F8A3-E9FD-3462-626210FC3FE7}"/>
              </a:ext>
            </a:extLst>
          </p:cNvPr>
          <p:cNvSpPr/>
          <p:nvPr/>
        </p:nvSpPr>
        <p:spPr>
          <a:xfrm>
            <a:off x="138545" y="778493"/>
            <a:ext cx="515503" cy="228135"/>
          </a:xfrm>
          <a:prstGeom prst="rightArrow">
            <a:avLst/>
          </a:prstGeom>
          <a:solidFill>
            <a:srgbClr val="D0872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M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6E335-414C-B913-3AE2-94573EB0AC72}"/>
              </a:ext>
            </a:extLst>
          </p:cNvPr>
          <p:cNvSpPr txBox="1"/>
          <p:nvPr/>
        </p:nvSpPr>
        <p:spPr>
          <a:xfrm>
            <a:off x="654048" y="692581"/>
            <a:ext cx="7485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What Are The Minimum, Maximum And Average Total Order Prices?</a:t>
            </a:r>
            <a:endParaRPr lang="en-UM" sz="2000" b="1" dirty="0"/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6C3A4E-DDD3-FF5B-FB00-44F274C2E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090255"/>
            <a:ext cx="12192000" cy="32128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number&#10;&#10;Description automatically generated">
            <a:extLst>
              <a:ext uri="{FF2B5EF4-FFF2-40B4-BE49-F238E27FC236}">
                <a16:creationId xmlns:a16="http://schemas.microsoft.com/office/drawing/2014/main" id="{D058561D-EBAF-0C80-4787-EC123266C1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1348031"/>
            <a:ext cx="10659902" cy="23829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368221-2D17-826C-4AF4-0C6D298A510B}"/>
              </a:ext>
            </a:extLst>
          </p:cNvPr>
          <p:cNvSpPr txBox="1"/>
          <p:nvPr/>
        </p:nvSpPr>
        <p:spPr>
          <a:xfrm>
            <a:off x="2810652" y="3809619"/>
            <a:ext cx="6276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top 5 products based on the total number of items ordered</a:t>
            </a:r>
            <a:endParaRPr lang="en-UM" dirty="0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8858564F-0E4F-DDC3-0CAD-3CAA14A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814736" y="4460453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65D0890D-FFEF-15E6-FB4A-E939CAB53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6942885" y="4460452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3C78C1-EEF4-647A-994E-720225246F31}"/>
              </a:ext>
            </a:extLst>
          </p:cNvPr>
          <p:cNvSpPr txBox="1"/>
          <p:nvPr/>
        </p:nvSpPr>
        <p:spPr>
          <a:xfrm>
            <a:off x="1301787" y="4974964"/>
            <a:ext cx="33620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We focus marketing on popular products to attract more customers.</a:t>
            </a:r>
            <a:endParaRPr lang="en-UM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077EC0-05C8-0B84-844E-E8ADAC62B18C}"/>
              </a:ext>
            </a:extLst>
          </p:cNvPr>
          <p:cNvSpPr txBox="1"/>
          <p:nvPr/>
        </p:nvSpPr>
        <p:spPr>
          <a:xfrm>
            <a:off x="7562435" y="4817665"/>
            <a:ext cx="30970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Optimize pricing to maximize profitability while maintaining high sales volumes.</a:t>
            </a:r>
            <a:endParaRPr lang="en-UM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A4ECF6AA-3B8E-E717-9C99-218EE8C72F5F}"/>
              </a:ext>
            </a:extLst>
          </p:cNvPr>
          <p:cNvSpPr/>
          <p:nvPr/>
        </p:nvSpPr>
        <p:spPr>
          <a:xfrm>
            <a:off x="138545" y="770383"/>
            <a:ext cx="515503" cy="228135"/>
          </a:xfrm>
          <a:prstGeom prst="rightArrow">
            <a:avLst/>
          </a:prstGeom>
          <a:solidFill>
            <a:srgbClr val="D0872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M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E1CDD2-7BBE-0046-7460-D69936DBA104}"/>
              </a:ext>
            </a:extLst>
          </p:cNvPr>
          <p:cNvSpPr txBox="1"/>
          <p:nvPr/>
        </p:nvSpPr>
        <p:spPr>
          <a:xfrm>
            <a:off x="654048" y="684396"/>
            <a:ext cx="8504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What Are The Top 5 Products Based On The Total Number Of Items Ordered?</a:t>
            </a:r>
            <a:endParaRPr lang="en-UM" sz="2000" b="1" dirty="0"/>
          </a:p>
        </p:txBody>
      </p: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396296" y="172583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045E5650-FB93-F7E6-7DA1-9B3171A7AD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812" y="1209635"/>
            <a:ext cx="6326910" cy="19432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0EF644-8BA7-A93F-7632-7445414F21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9" r="3659"/>
          <a:stretch/>
        </p:blipFill>
        <p:spPr>
          <a:xfrm>
            <a:off x="5427813" y="3779315"/>
            <a:ext cx="6326909" cy="29061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BF76E4-870D-F5F1-F84F-282A3B7DCA5E}"/>
              </a:ext>
            </a:extLst>
          </p:cNvPr>
          <p:cNvSpPr txBox="1"/>
          <p:nvPr/>
        </p:nvSpPr>
        <p:spPr>
          <a:xfrm>
            <a:off x="6029289" y="3221919"/>
            <a:ext cx="5101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average payment value for each payment type</a:t>
            </a:r>
            <a:endParaRPr lang="en-UM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02E3E4-8A24-BC82-D80C-EC4C28982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526815" y="3093735"/>
            <a:ext cx="190081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37F39F0-9527-7F05-6BE4-C2FCCC82255B}"/>
              </a:ext>
            </a:extLst>
          </p:cNvPr>
          <p:cNvSpPr txBox="1"/>
          <p:nvPr/>
        </p:nvSpPr>
        <p:spPr>
          <a:xfrm>
            <a:off x="486063" y="1673438"/>
            <a:ext cx="3857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D8295"/>
                </a:solidFill>
              </a:rPr>
              <a:t>Encourage these payment methods with exclusive deals to boost revenue.</a:t>
            </a:r>
            <a:endParaRPr lang="en-UM" sz="2000" b="1" dirty="0">
              <a:solidFill>
                <a:srgbClr val="0D8295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582B27-E84D-679D-1122-9FFBFA0BE3D3}"/>
              </a:ext>
            </a:extLst>
          </p:cNvPr>
          <p:cNvSpPr txBox="1"/>
          <p:nvPr/>
        </p:nvSpPr>
        <p:spPr>
          <a:xfrm>
            <a:off x="486063" y="3406585"/>
            <a:ext cx="40847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D08721"/>
                </a:solidFill>
              </a:rPr>
              <a:t>Segment by payment preference and use targeted marketing to boost engagement.</a:t>
            </a:r>
            <a:endParaRPr lang="en-UM" sz="2000" b="1" dirty="0">
              <a:solidFill>
                <a:srgbClr val="D0872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0BBDFB-A19C-FDB0-8560-0726CF184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526815" y="4764715"/>
            <a:ext cx="190081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2C3F31E-B2B9-9EE6-C5A9-C7613266B443}"/>
              </a:ext>
            </a:extLst>
          </p:cNvPr>
          <p:cNvSpPr txBox="1"/>
          <p:nvPr/>
        </p:nvSpPr>
        <p:spPr>
          <a:xfrm>
            <a:off x="486063" y="5254594"/>
            <a:ext cx="37522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D8295"/>
                </a:solidFill>
              </a:rPr>
              <a:t>Partner for benefits like lower fees or promo support on high-value payments.</a:t>
            </a:r>
            <a:endParaRPr lang="en-UM" sz="2000" b="1" dirty="0">
              <a:solidFill>
                <a:srgbClr val="0D8295"/>
              </a:solidFill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C580FFA-1D5C-A13C-6E95-69E8B8F705EA}"/>
              </a:ext>
            </a:extLst>
          </p:cNvPr>
          <p:cNvSpPr/>
          <p:nvPr/>
        </p:nvSpPr>
        <p:spPr>
          <a:xfrm>
            <a:off x="75912" y="834112"/>
            <a:ext cx="515503" cy="228135"/>
          </a:xfrm>
          <a:prstGeom prst="rightArrow">
            <a:avLst/>
          </a:prstGeom>
          <a:solidFill>
            <a:srgbClr val="D0872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M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54BF46-B27F-DFE8-CC9A-CE6EF7E802E8}"/>
              </a:ext>
            </a:extLst>
          </p:cNvPr>
          <p:cNvSpPr txBox="1"/>
          <p:nvPr/>
        </p:nvSpPr>
        <p:spPr>
          <a:xfrm>
            <a:off x="591415" y="744936"/>
            <a:ext cx="6636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What is The average payment value for each payment type?</a:t>
            </a:r>
            <a:endParaRPr lang="en-UM" sz="2000" b="1" dirty="0"/>
          </a:p>
        </p:txBody>
      </p:sp>
    </p:spTree>
    <p:extLst>
      <p:ext uri="{BB962C8B-B14F-4D97-AF65-F5344CB8AC3E}">
        <p14:creationId xmlns:p14="http://schemas.microsoft.com/office/powerpoint/2010/main" val="1774885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F5C0DE3-5C49-3398-60FB-A9FC1FCA84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973" y="3429000"/>
            <a:ext cx="6744283" cy="31515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4ECBB3-82EA-09A8-F9EA-A9C15F8107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972" y="855297"/>
            <a:ext cx="6744284" cy="19813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8FDB85E-FC38-18EE-0178-E29552ECECE9}"/>
              </a:ext>
            </a:extLst>
          </p:cNvPr>
          <p:cNvSpPr txBox="1"/>
          <p:nvPr/>
        </p:nvSpPr>
        <p:spPr>
          <a:xfrm>
            <a:off x="7006352" y="2948168"/>
            <a:ext cx="331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count of each payment type</a:t>
            </a:r>
            <a:endParaRPr lang="en-UM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5755F67-EAC9-424E-C981-8F350841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489870" y="4064194"/>
            <a:ext cx="190081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F033F00-B849-28EE-7183-5806F5254BC3}"/>
              </a:ext>
            </a:extLst>
          </p:cNvPr>
          <p:cNvSpPr txBox="1"/>
          <p:nvPr/>
        </p:nvSpPr>
        <p:spPr>
          <a:xfrm>
            <a:off x="742751" y="1582582"/>
            <a:ext cx="33950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08721"/>
                </a:solidFill>
              </a:rPr>
              <a:t>Payment type counts reveal preferences and help optimize checkout, manage costs, and improve satisfaction. This data supports marketing, resource allocation, and growth strategies.</a:t>
            </a:r>
            <a:endParaRPr lang="en-UM" dirty="0">
              <a:solidFill>
                <a:srgbClr val="D0872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0FB877-B1CB-71AC-902E-24658BCF259E}"/>
              </a:ext>
            </a:extLst>
          </p:cNvPr>
          <p:cNvSpPr txBox="1"/>
          <p:nvPr/>
        </p:nvSpPr>
        <p:spPr>
          <a:xfrm>
            <a:off x="611659" y="4733307"/>
            <a:ext cx="3657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D8295"/>
                </a:solidFill>
              </a:rPr>
              <a:t>Create risk management strategies and contingency plans for disruptions in high-usage payment methods.</a:t>
            </a:r>
            <a:endParaRPr lang="en-UM" dirty="0">
              <a:solidFill>
                <a:srgbClr val="0D8295"/>
              </a:solidFill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09C7D5-7F1C-C90F-D3FE-DDBAAFE594D9}"/>
              </a:ext>
            </a:extLst>
          </p:cNvPr>
          <p:cNvSpPr/>
          <p:nvPr/>
        </p:nvSpPr>
        <p:spPr>
          <a:xfrm>
            <a:off x="96156" y="876737"/>
            <a:ext cx="515503" cy="228135"/>
          </a:xfrm>
          <a:prstGeom prst="rightArrow">
            <a:avLst/>
          </a:prstGeom>
          <a:solidFill>
            <a:srgbClr val="D0872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M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472773-65F8-2A2B-C399-419A84818E09}"/>
              </a:ext>
            </a:extLst>
          </p:cNvPr>
          <p:cNvSpPr txBox="1"/>
          <p:nvPr/>
        </p:nvSpPr>
        <p:spPr>
          <a:xfrm>
            <a:off x="611659" y="787585"/>
            <a:ext cx="4650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What is The count of each payment type?</a:t>
            </a:r>
            <a:endParaRPr lang="en-UM" sz="2000" b="1" dirty="0"/>
          </a:p>
        </p:txBody>
      </p:sp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673A57-8C07-453C-8611-1D99E8CDE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221995"/>
            <a:ext cx="12192000" cy="3513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hart 6" descr="Chart.">
            <a:extLst>
              <a:ext uri="{FF2B5EF4-FFF2-40B4-BE49-F238E27FC236}">
                <a16:creationId xmlns:a16="http://schemas.microsoft.com/office/drawing/2014/main" id="{686C4999-06C3-490E-B7B9-866B1D0D97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0120680"/>
              </p:ext>
            </p:extLst>
          </p:nvPr>
        </p:nvGraphicFramePr>
        <p:xfrm>
          <a:off x="949614" y="1139267"/>
          <a:ext cx="10883900" cy="2975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945807" y="4852702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2E64C8C-71D8-B9C2-1F4E-77E683F43338}"/>
              </a:ext>
            </a:extLst>
          </p:cNvPr>
          <p:cNvSpPr txBox="1"/>
          <p:nvPr/>
        </p:nvSpPr>
        <p:spPr>
          <a:xfrm>
            <a:off x="4821356" y="4265461"/>
            <a:ext cx="254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Reviewed Products</a:t>
            </a:r>
            <a:endParaRPr lang="en-UM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8CB0A9-3F7A-EF50-4148-EE445327E7BB}"/>
              </a:ext>
            </a:extLst>
          </p:cNvPr>
          <p:cNvSpPr txBox="1"/>
          <p:nvPr/>
        </p:nvSpPr>
        <p:spPr>
          <a:xfrm>
            <a:off x="156729" y="4991558"/>
            <a:ext cx="3757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D8295"/>
                </a:solidFill>
              </a:rPr>
              <a:t>Feature popular products with high reviews in marketing to attract more customers.</a:t>
            </a:r>
            <a:endParaRPr lang="en-UM" b="1" dirty="0">
              <a:solidFill>
                <a:srgbClr val="0D8295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7AD372-C893-8A5B-9E83-2C179FD430EF}"/>
              </a:ext>
            </a:extLst>
          </p:cNvPr>
          <p:cNvSpPr txBox="1"/>
          <p:nvPr/>
        </p:nvSpPr>
        <p:spPr>
          <a:xfrm>
            <a:off x="4036461" y="4991558"/>
            <a:ext cx="3053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D08721"/>
                </a:solidFill>
              </a:rPr>
              <a:t>Use reviews to enhance product development, quality, and address issues.</a:t>
            </a:r>
            <a:endParaRPr lang="en-UM" b="1" dirty="0">
              <a:solidFill>
                <a:srgbClr val="D08721"/>
              </a:solidFill>
              <a:latin typeface="+mj-lt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89CE39B-A71A-161C-A83F-01B9C0EAEB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753" y="1739983"/>
            <a:ext cx="9644494" cy="24776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294093-9080-59F2-8DAA-0029F06A0FCD}"/>
              </a:ext>
            </a:extLst>
          </p:cNvPr>
          <p:cNvSpPr txBox="1"/>
          <p:nvPr/>
        </p:nvSpPr>
        <p:spPr>
          <a:xfrm>
            <a:off x="7370644" y="4991558"/>
            <a:ext cx="4185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D8295"/>
                </a:solidFill>
              </a:rPr>
              <a:t>Ensure popular, well-reviewed products are well-stocked to meet demand and avoid stockouts.</a:t>
            </a:r>
            <a:endParaRPr lang="en-UM" b="1" dirty="0">
              <a:solidFill>
                <a:srgbClr val="0D8295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80FA24-B659-A3EB-6231-DD6D6AC4B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125518" y="4852702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rrow: Right 1">
            <a:extLst>
              <a:ext uri="{FF2B5EF4-FFF2-40B4-BE49-F238E27FC236}">
                <a16:creationId xmlns:a16="http://schemas.microsoft.com/office/drawing/2014/main" id="{1D2F033B-D2B0-E8FB-E009-575AABB4F339}"/>
              </a:ext>
            </a:extLst>
          </p:cNvPr>
          <p:cNvSpPr/>
          <p:nvPr/>
        </p:nvSpPr>
        <p:spPr>
          <a:xfrm>
            <a:off x="138545" y="875655"/>
            <a:ext cx="515503" cy="228135"/>
          </a:xfrm>
          <a:prstGeom prst="rightArrow">
            <a:avLst/>
          </a:prstGeom>
          <a:solidFill>
            <a:srgbClr val="D0872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M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6D268E-A6B2-2B3D-CDA2-07186F3D4CE2}"/>
              </a:ext>
            </a:extLst>
          </p:cNvPr>
          <p:cNvSpPr txBox="1"/>
          <p:nvPr/>
        </p:nvSpPr>
        <p:spPr>
          <a:xfrm>
            <a:off x="654048" y="787586"/>
            <a:ext cx="4008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What Are Most Reviewed Products?</a:t>
            </a:r>
            <a:endParaRPr lang="en-UM" sz="2000" b="1" dirty="0"/>
          </a:p>
        </p:txBody>
      </p:sp>
    </p:spTree>
    <p:extLst>
      <p:ext uri="{BB962C8B-B14F-4D97-AF65-F5344CB8AC3E}">
        <p14:creationId xmlns:p14="http://schemas.microsoft.com/office/powerpoint/2010/main" val="1573507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4" y="2631262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C4DABA-B660-55BD-62B1-A58BBF910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40" y="2068450"/>
            <a:ext cx="6454699" cy="27210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13A361-8E59-AAE1-FCE8-97F25E39126F}"/>
              </a:ext>
            </a:extLst>
          </p:cNvPr>
          <p:cNvSpPr txBox="1"/>
          <p:nvPr/>
        </p:nvSpPr>
        <p:spPr>
          <a:xfrm>
            <a:off x="9518726" y="2776439"/>
            <a:ext cx="18260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Use this info to set targets for other sellers and share best practices across the network.</a:t>
            </a:r>
            <a:endParaRPr lang="en-UM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5BE055-5516-500F-AA15-278CA974443C}"/>
              </a:ext>
            </a:extLst>
          </p:cNvPr>
          <p:cNvSpPr txBox="1"/>
          <p:nvPr/>
        </p:nvSpPr>
        <p:spPr>
          <a:xfrm>
            <a:off x="7288363" y="2637940"/>
            <a:ext cx="19488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This helps allocate more resources to top sellers, boosting their performance and ensuring they feel supported.</a:t>
            </a:r>
            <a:endParaRPr lang="en-UM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92B29D-D503-70B5-729B-148D0DAC1F45}"/>
              </a:ext>
            </a:extLst>
          </p:cNvPr>
          <p:cNvSpPr txBox="1"/>
          <p:nvPr/>
        </p:nvSpPr>
        <p:spPr>
          <a:xfrm>
            <a:off x="1486193" y="4900098"/>
            <a:ext cx="4287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top 5 sellers based on their total sales.</a:t>
            </a:r>
            <a:endParaRPr lang="en-UM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B1D5E3E-07A7-19CE-F1D5-288CD859BD34}"/>
              </a:ext>
            </a:extLst>
          </p:cNvPr>
          <p:cNvSpPr/>
          <p:nvPr/>
        </p:nvSpPr>
        <p:spPr>
          <a:xfrm>
            <a:off x="138545" y="966097"/>
            <a:ext cx="515503" cy="228135"/>
          </a:xfrm>
          <a:prstGeom prst="rightArrow">
            <a:avLst/>
          </a:prstGeom>
          <a:solidFill>
            <a:srgbClr val="D0872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M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025A66-D524-2D29-C7F8-F5163E6FD412}"/>
              </a:ext>
            </a:extLst>
          </p:cNvPr>
          <p:cNvSpPr txBox="1"/>
          <p:nvPr/>
        </p:nvSpPr>
        <p:spPr>
          <a:xfrm>
            <a:off x="654048" y="876591"/>
            <a:ext cx="5790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Who are The top 5 sellers based on their total sales?</a:t>
            </a:r>
            <a:endParaRPr lang="en-UM" sz="2000" b="1" dirty="0"/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2828</TotalTime>
  <Words>660</Words>
  <Application>Microsoft Office PowerPoint</Application>
  <PresentationFormat>Widescreen</PresentationFormat>
  <Paragraphs>95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Aharoni</vt:lpstr>
      <vt:lpstr>Arial</vt:lpstr>
      <vt:lpstr>Calibri</vt:lpstr>
      <vt:lpstr>Century Gothic</vt:lpstr>
      <vt:lpstr>Segoe UI Light</vt:lpstr>
      <vt:lpstr>Office Theme</vt:lpstr>
      <vt:lpstr>Olist E-Commerce Analysis Presentation</vt:lpstr>
      <vt:lpstr>Project analysis slide 2</vt:lpstr>
      <vt:lpstr>Project analysis slide 5</vt:lpstr>
      <vt:lpstr>Project analysis slide 4</vt:lpstr>
      <vt:lpstr>Project analysis slide 6</vt:lpstr>
      <vt:lpstr>Project analysis slide 6</vt:lpstr>
      <vt:lpstr>Project analysis slide 10</vt:lpstr>
      <vt:lpstr>Project analysis slide 5</vt:lpstr>
      <vt:lpstr>Project analysis slide 3</vt:lpstr>
      <vt:lpstr>Project analysis slide 3</vt:lpstr>
      <vt:lpstr>Project analysis slide 5</vt:lpstr>
      <vt:lpstr>Project analysis slide 3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Olist E-Commerce Analysis Presentation</dc:title>
  <dc:creator>Rawan Muhammed Anwar</dc:creator>
  <cp:lastModifiedBy>Rawan Muhammed Anwar</cp:lastModifiedBy>
  <cp:revision>2</cp:revision>
  <dcterms:created xsi:type="dcterms:W3CDTF">2024-07-25T23:47:04Z</dcterms:created>
  <dcterms:modified xsi:type="dcterms:W3CDTF">2024-08-23T10:58:47Z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