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3" d="100"/>
          <a:sy n="73" d="100"/>
        </p:scale>
        <p:origin x="-57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738BE-4DDC-4D9B-9D8A-2367EE570BA7}" type="datetimeFigureOut">
              <a:rPr lang="en-US" smtClean="0"/>
              <a:t>11/6/2011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FEC7A-011B-42BE-9371-199E0184F7A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FEC7A-011B-42BE-9371-199E0184F7AF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FEC7A-011B-42BE-9371-199E0184F7AF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D96F-84E5-4E1B-BD00-34AE2EBB01CC}" type="datetimeFigureOut">
              <a:rPr lang="en-US" smtClean="0"/>
              <a:pPr/>
              <a:t>11/6/2011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B86B5AA-8C90-49EA-9934-6123C01207B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D96F-84E5-4E1B-BD00-34AE2EBB01CC}" type="datetimeFigureOut">
              <a:rPr lang="en-US" smtClean="0"/>
              <a:pPr/>
              <a:t>11/6/2011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5AA-8C90-49EA-9934-6123C01207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D96F-84E5-4E1B-BD00-34AE2EBB01CC}" type="datetimeFigureOut">
              <a:rPr lang="en-US" smtClean="0"/>
              <a:pPr/>
              <a:t>11/6/2011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5AA-8C90-49EA-9934-6123C01207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D96F-84E5-4E1B-BD00-34AE2EBB01CC}" type="datetimeFigureOut">
              <a:rPr lang="en-US" smtClean="0"/>
              <a:pPr/>
              <a:t>11/6/2011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5AA-8C90-49EA-9934-6123C01207B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D96F-84E5-4E1B-BD00-34AE2EBB01CC}" type="datetimeFigureOut">
              <a:rPr lang="en-US" smtClean="0"/>
              <a:pPr/>
              <a:t>11/6/2011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B86B5AA-8C90-49EA-9934-6123C01207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D96F-84E5-4E1B-BD00-34AE2EBB01CC}" type="datetimeFigureOut">
              <a:rPr lang="en-US" smtClean="0"/>
              <a:pPr/>
              <a:t>11/6/2011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5AA-8C90-49EA-9934-6123C01207B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D96F-84E5-4E1B-BD00-34AE2EBB01CC}" type="datetimeFigureOut">
              <a:rPr lang="en-US" smtClean="0"/>
              <a:pPr/>
              <a:t>11/6/2011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5AA-8C90-49EA-9934-6123C01207B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D96F-84E5-4E1B-BD00-34AE2EBB01CC}" type="datetimeFigureOut">
              <a:rPr lang="en-US" smtClean="0"/>
              <a:pPr/>
              <a:t>11/6/2011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5AA-8C90-49EA-9934-6123C01207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D96F-84E5-4E1B-BD00-34AE2EBB01CC}" type="datetimeFigureOut">
              <a:rPr lang="en-US" smtClean="0"/>
              <a:pPr/>
              <a:t>11/6/2011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5AA-8C90-49EA-9934-6123C01207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D96F-84E5-4E1B-BD00-34AE2EBB01CC}" type="datetimeFigureOut">
              <a:rPr lang="en-US" smtClean="0"/>
              <a:pPr/>
              <a:t>11/6/2011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5AA-8C90-49EA-9934-6123C01207B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D96F-84E5-4E1B-BD00-34AE2EBB01CC}" type="datetimeFigureOut">
              <a:rPr lang="en-US" smtClean="0"/>
              <a:pPr/>
              <a:t>11/6/2011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B86B5AA-8C90-49EA-9934-6123C01207B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F80D96F-84E5-4E1B-BD00-34AE2EBB01CC}" type="datetimeFigureOut">
              <a:rPr lang="en-US" smtClean="0"/>
              <a:pPr/>
              <a:t>11/6/2011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B86B5AA-8C90-49EA-9934-6123C01207B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Microsoft_Office_Word_Document5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package" Target="../embeddings/Microsoft_Office_Word_Document7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package" Target="../embeddings/Microsoft_Office_Word_Document9.docx"/><Relationship Id="rId4" Type="http://schemas.openxmlformats.org/officeDocument/2006/relationships/package" Target="../embeddings/Microsoft_Office_Word_Document8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package" Target="../embeddings/Microsoft_Office_Word_Document12.docx"/><Relationship Id="rId4" Type="http://schemas.openxmlformats.org/officeDocument/2006/relationships/package" Target="../embeddings/Microsoft_Office_Word_Document11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package" Target="../embeddings/Microsoft_Office_Word_Document14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package" Target="../embeddings/Microsoft_Office_Word_Document16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package" Target="../embeddings/Microsoft_Office_Word_Document18.docx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Word_Document3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3331698"/>
            <a:ext cx="7358114" cy="16689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algn="ctr"/>
            <a:r>
              <a:rPr lang="en-US" dirty="0" smtClean="0"/>
              <a:t>MOHAMMED RIZWAN RAWANI (11111030)</a:t>
            </a:r>
          </a:p>
          <a:p>
            <a:pPr algn="ctr"/>
            <a:r>
              <a:rPr lang="en-US" dirty="0" smtClean="0"/>
              <a:t>NITESH BAGMAR (11111013)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MOVIE RECOMMENDATION ENGINE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in Basic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False </a:t>
            </a:r>
            <a:r>
              <a:rPr lang="en-US" dirty="0" err="1" smtClean="0"/>
              <a:t>Neighbourhood</a:t>
            </a:r>
            <a:r>
              <a:rPr lang="en-US" dirty="0" smtClean="0"/>
              <a:t>:</a:t>
            </a:r>
          </a:p>
          <a:p>
            <a:pPr marL="546100" lvl="1" indent="-227013">
              <a:spcBef>
                <a:spcPts val="375"/>
              </a:spcBef>
              <a:buClr>
                <a:srgbClr val="9B2D1F"/>
              </a:buClr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Users having very common interests may not form a </a:t>
            </a:r>
            <a:r>
              <a:rPr lang="en-US" dirty="0" err="1" smtClean="0"/>
              <a:t>neighbourhood</a:t>
            </a:r>
            <a:r>
              <a:rPr lang="en-US" dirty="0" smtClean="0"/>
              <a:t> if they have not rated any common item.</a:t>
            </a:r>
          </a:p>
          <a:p>
            <a:pPr marL="546100" lvl="1" indent="-227013">
              <a:spcBef>
                <a:spcPts val="375"/>
              </a:spcBef>
              <a:buClr>
                <a:srgbClr val="9B2D1F"/>
              </a:buClr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Users having very few commonly rated items, may be considered very strong </a:t>
            </a:r>
            <a:r>
              <a:rPr lang="en-US" dirty="0" err="1" smtClean="0"/>
              <a:t>neighbours</a:t>
            </a:r>
            <a:r>
              <a:rPr lang="en-US" dirty="0" smtClean="0"/>
              <a:t> based on these items only.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/>
              <a:t>First Rater Problem: Its not possible to predict the rating of an item which is not yet rated by any user.</a:t>
            </a:r>
          </a:p>
          <a:p>
            <a:r>
              <a:rPr lang="en-US" dirty="0" smtClean="0"/>
              <a:t>The major reason for these problems is </a:t>
            </a:r>
            <a:r>
              <a:rPr lang="en-US" dirty="0" err="1" smtClean="0"/>
              <a:t>sparsity</a:t>
            </a:r>
            <a:r>
              <a:rPr lang="en-US" dirty="0" smtClean="0"/>
              <a:t> of rating matrix.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for these 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Fill the rating matrix with mean ratings by corresponding users. Create a modified rating matrix Q as: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Fill the rating matrix with mean ratings of corresponding items. Create a modified rating matrix Q as:</a:t>
            </a:r>
          </a:p>
          <a:p>
            <a:endParaRPr lang="en-US" dirty="0" smtClean="0"/>
          </a:p>
          <a:p>
            <a:endParaRPr lang="en-IN" dirty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1142976" y="2428868"/>
          <a:ext cx="11858708" cy="1000132"/>
        </p:xfrm>
        <a:graphic>
          <a:graphicData uri="http://schemas.openxmlformats.org/presentationml/2006/ole">
            <p:oleObj spid="_x0000_s41986" name="Document" r:id="rId3" imgW="6368690" imgH="324465" progId="Word.Document.12">
              <p:embed/>
            </p:oleObj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1214414" y="4714884"/>
          <a:ext cx="11572956" cy="1000132"/>
        </p:xfrm>
        <a:graphic>
          <a:graphicData uri="http://schemas.openxmlformats.org/presentationml/2006/ole">
            <p:oleObj spid="_x0000_s41989" name="Document" r:id="rId4" imgW="6368690" imgH="338885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dirty="0" smtClean="0"/>
              <a:t>Solutions for these Problems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67282"/>
          </a:xfrm>
        </p:spPr>
        <p:txBody>
          <a:bodyPr>
            <a:normAutofit/>
          </a:bodyPr>
          <a:lstStyle/>
          <a:p>
            <a:r>
              <a:rPr lang="en-US" dirty="0" smtClean="0"/>
              <a:t>Fill the rating matrix with mean ratings by corresponding users along with a correction term (composite method):</a:t>
            </a:r>
          </a:p>
          <a:p>
            <a:pPr marL="546100" lvl="1" indent="-227013">
              <a:spcBef>
                <a:spcPts val="375"/>
              </a:spcBef>
              <a:buClr>
                <a:srgbClr val="9B2D1F"/>
              </a:buClr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If </a:t>
            </a:r>
            <a:r>
              <a:rPr lang="en-US" i="1" dirty="0" err="1" smtClean="0"/>
              <a:t>i</a:t>
            </a:r>
            <a:r>
              <a:rPr lang="en-US" i="1" baseline="30000" dirty="0" err="1" smtClean="0"/>
              <a:t>th</a:t>
            </a:r>
            <a:r>
              <a:rPr lang="en-US" dirty="0" smtClean="0"/>
              <a:t> user has not rated </a:t>
            </a:r>
            <a:r>
              <a:rPr lang="en-US" i="1" dirty="0" err="1" smtClean="0"/>
              <a:t>j</a:t>
            </a:r>
            <a:r>
              <a:rPr lang="en-US" i="1" baseline="30000" dirty="0" err="1" smtClean="0"/>
              <a:t>th</a:t>
            </a:r>
            <a:r>
              <a:rPr lang="en-US" dirty="0" smtClean="0"/>
              <a:t> item, look in the </a:t>
            </a:r>
            <a:r>
              <a:rPr lang="en-US" i="1" dirty="0" err="1" smtClean="0"/>
              <a:t>j</a:t>
            </a:r>
            <a:r>
              <a:rPr lang="en-US" i="1" baseline="30000" dirty="0" err="1" smtClean="0"/>
              <a:t>th</a:t>
            </a:r>
            <a:r>
              <a:rPr lang="en-US" dirty="0" smtClean="0"/>
              <a:t> column of rating matrix R.</a:t>
            </a:r>
          </a:p>
          <a:p>
            <a:pPr marL="546100" lvl="1" indent="-227013">
              <a:spcBef>
                <a:spcPts val="375"/>
              </a:spcBef>
              <a:buClr>
                <a:srgbClr val="9B2D1F"/>
              </a:buClr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For all the users who have rated </a:t>
            </a:r>
            <a:r>
              <a:rPr lang="en-US" i="1" dirty="0" err="1" smtClean="0"/>
              <a:t>j</a:t>
            </a:r>
            <a:r>
              <a:rPr lang="en-US" i="1" baseline="30000" dirty="0" err="1" smtClean="0"/>
              <a:t>th</a:t>
            </a:r>
            <a:r>
              <a:rPr lang="en-US" dirty="0" smtClean="0"/>
              <a:t> item, calculate correction term as </a:t>
            </a:r>
            <a:endParaRPr lang="en-US" dirty="0" smtClean="0"/>
          </a:p>
          <a:p>
            <a:pPr marL="546100" lvl="1" indent="-227013">
              <a:spcBef>
                <a:spcPts val="375"/>
              </a:spcBef>
              <a:buClr>
                <a:srgbClr val="9B2D1F"/>
              </a:buClr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Create the modified rating matrix Q as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L is the set of those users who have rated </a:t>
            </a:r>
            <a:r>
              <a:rPr lang="en-US" sz="1800" i="1" dirty="0" err="1" smtClean="0"/>
              <a:t>j</a:t>
            </a:r>
            <a:r>
              <a:rPr lang="en-US" sz="1800" i="1" baseline="30000" dirty="0" err="1" smtClean="0"/>
              <a:t>th</a:t>
            </a:r>
            <a:r>
              <a:rPr lang="en-US" sz="1800" dirty="0" smtClean="0"/>
              <a:t> item.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IN" dirty="0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071538" y="3500438"/>
          <a:ext cx="7858148" cy="357190"/>
        </p:xfrm>
        <a:graphic>
          <a:graphicData uri="http://schemas.openxmlformats.org/presentationml/2006/ole">
            <p:oleObj spid="_x0000_s44034" name="Document" r:id="rId3" imgW="6368690" imgH="164035" progId="Word.Document.12">
              <p:embed/>
            </p:oleObj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1214414" y="4071942"/>
          <a:ext cx="9929882" cy="1285884"/>
        </p:xfrm>
        <a:graphic>
          <a:graphicData uri="http://schemas.openxmlformats.org/presentationml/2006/ole">
            <p:oleObj spid="_x0000_s44036" name="Document" r:id="rId4" imgW="6368690" imgH="603865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for these 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After complete modified rating matrix Q has been created, similarity between users can be calculated using Q instead of R. Summations can now be over the set I of all the items.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Similarly rating predictions can be done using Q instead of R</a:t>
            </a:r>
            <a:endParaRPr lang="en-IN" dirty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428728" y="2786058"/>
          <a:ext cx="10215634" cy="1143008"/>
        </p:xfrm>
        <a:graphic>
          <a:graphicData uri="http://schemas.openxmlformats.org/presentationml/2006/ole">
            <p:oleObj spid="_x0000_s45058" name="Document" r:id="rId4" imgW="6368690" imgH="470113" progId="Word.Document.12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1714480" y="4857760"/>
          <a:ext cx="9787006" cy="928694"/>
        </p:xfrm>
        <a:graphic>
          <a:graphicData uri="http://schemas.openxmlformats.org/presentationml/2006/ole">
            <p:oleObj spid="_x0000_s45059" name="Document" r:id="rId5" imgW="6368690" imgH="369169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for these 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False </a:t>
            </a:r>
            <a:r>
              <a:rPr lang="en-US" dirty="0" err="1" smtClean="0"/>
              <a:t>neighbourhood</a:t>
            </a:r>
            <a:r>
              <a:rPr lang="en-US" dirty="0" smtClean="0"/>
              <a:t> problem can also be solved using aggregate </a:t>
            </a:r>
            <a:r>
              <a:rPr lang="en-US" dirty="0" err="1" smtClean="0"/>
              <a:t>neighbourhood</a:t>
            </a:r>
            <a:r>
              <a:rPr lang="en-US" dirty="0" smtClean="0"/>
              <a:t> method:</a:t>
            </a:r>
          </a:p>
          <a:p>
            <a:pPr marL="546100" lvl="1" indent="-227013">
              <a:spcBef>
                <a:spcPts val="375"/>
              </a:spcBef>
              <a:buClr>
                <a:srgbClr val="9B2D1F"/>
              </a:buClr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The first </a:t>
            </a:r>
            <a:r>
              <a:rPr lang="en-US" dirty="0" err="1" smtClean="0"/>
              <a:t>neighbour</a:t>
            </a:r>
            <a:r>
              <a:rPr lang="en-US" dirty="0" smtClean="0"/>
              <a:t> to the active user is the one having highest similarity coefficient (index of maximum value in the row that corresponds to active user in similarity matrix).</a:t>
            </a:r>
            <a:endParaRPr lang="en-US" dirty="0" smtClean="0"/>
          </a:p>
          <a:p>
            <a:pPr marL="546100" lvl="1" indent="-227013">
              <a:spcBef>
                <a:spcPts val="375"/>
              </a:spcBef>
              <a:buClr>
                <a:srgbClr val="9B2D1F"/>
              </a:buClr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This </a:t>
            </a:r>
            <a:r>
              <a:rPr lang="en-US" dirty="0" err="1" smtClean="0"/>
              <a:t>neighbour</a:t>
            </a:r>
            <a:r>
              <a:rPr lang="en-US" dirty="0" smtClean="0"/>
              <a:t> along with the active user forms current </a:t>
            </a:r>
            <a:r>
              <a:rPr lang="en-US" dirty="0" err="1" smtClean="0"/>
              <a:t>neighbourhood</a:t>
            </a:r>
            <a:r>
              <a:rPr lang="en-US" dirty="0" smtClean="0"/>
              <a:t>.</a:t>
            </a:r>
          </a:p>
          <a:p>
            <a:pPr marL="546100" lvl="1" indent="-227013">
              <a:spcBef>
                <a:spcPts val="375"/>
              </a:spcBef>
              <a:buClr>
                <a:srgbClr val="9B2D1F"/>
              </a:buClr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At any stage, the next </a:t>
            </a:r>
            <a:r>
              <a:rPr lang="en-US" dirty="0" err="1" smtClean="0"/>
              <a:t>neighbour</a:t>
            </a:r>
            <a:r>
              <a:rPr lang="en-US" dirty="0" smtClean="0"/>
              <a:t> selected is the one that is closest to the </a:t>
            </a:r>
            <a:r>
              <a:rPr lang="en-US" dirty="0" err="1" smtClean="0"/>
              <a:t>centroid</a:t>
            </a:r>
            <a:r>
              <a:rPr lang="en-US" dirty="0" smtClean="0"/>
              <a:t> of current </a:t>
            </a:r>
            <a:r>
              <a:rPr lang="en-US" dirty="0" err="1" smtClean="0"/>
              <a:t>neighbourhood</a:t>
            </a:r>
            <a:r>
              <a:rPr lang="en-US" dirty="0" smtClean="0"/>
              <a:t>.</a:t>
            </a:r>
          </a:p>
          <a:p>
            <a:pPr marL="546100" lvl="1" indent="-227013">
              <a:spcBef>
                <a:spcPts val="375"/>
              </a:spcBef>
              <a:buClr>
                <a:srgbClr val="9B2D1F"/>
              </a:buClr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 smtClean="0"/>
              <a:t>Centroid</a:t>
            </a:r>
            <a:r>
              <a:rPr lang="en-US" dirty="0" smtClean="0"/>
              <a:t> of current </a:t>
            </a:r>
            <a:r>
              <a:rPr lang="en-US" dirty="0" err="1" smtClean="0"/>
              <a:t>neighbourhood</a:t>
            </a:r>
            <a:r>
              <a:rPr lang="en-US" dirty="0" smtClean="0"/>
              <a:t> is calculated as 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1800" dirty="0" smtClean="0"/>
              <a:t>		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smtClean="0"/>
              <a:t>H is the current </a:t>
            </a:r>
            <a:r>
              <a:rPr lang="en-US" sz="1800" dirty="0" err="1" smtClean="0"/>
              <a:t>neighbourhood</a:t>
            </a:r>
            <a:r>
              <a:rPr lang="en-US" sz="1800" dirty="0" smtClean="0"/>
              <a:t> set. </a:t>
            </a:r>
            <a:endParaRPr lang="en-US" sz="1800" dirty="0" smtClean="0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714480" y="5572140"/>
          <a:ext cx="8143932" cy="571504"/>
        </p:xfrm>
        <a:graphic>
          <a:graphicData uri="http://schemas.openxmlformats.org/presentationml/2006/ole">
            <p:oleObj spid="_x0000_s46082" name="Document" r:id="rId3" imgW="6368690" imgH="355108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Create the rating matrix R (n x m) as discussed earlier.</a:t>
            </a:r>
          </a:p>
          <a:p>
            <a:r>
              <a:rPr lang="en-US" dirty="0" smtClean="0"/>
              <a:t>Suppose there are ‘m’ movies and ‘g’ genres, create movie genre matrix G as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Calculate the mean ratings by all the users using the rating matrix R.</a:t>
            </a:r>
            <a:endParaRPr lang="en-IN" dirty="0" smtClean="0"/>
          </a:p>
          <a:p>
            <a:r>
              <a:rPr lang="en-US" dirty="0" smtClean="0"/>
              <a:t>Create a matrix M (n x g), to store the mean rating a user gives to a particular genre</a:t>
            </a:r>
          </a:p>
          <a:p>
            <a:endParaRPr lang="en-US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J is the set of movies that belong to </a:t>
            </a:r>
            <a:r>
              <a:rPr lang="en-US" sz="1800" dirty="0" err="1" smtClean="0"/>
              <a:t>j</a:t>
            </a:r>
            <a:r>
              <a:rPr lang="en-US" sz="1800" baseline="30000" dirty="0" err="1" smtClean="0"/>
              <a:t>th</a:t>
            </a:r>
            <a:r>
              <a:rPr lang="en-US" sz="1800" dirty="0" smtClean="0"/>
              <a:t> genre. </a:t>
            </a: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1571604" y="2857496"/>
          <a:ext cx="9501254" cy="857256"/>
        </p:xfrm>
        <a:graphic>
          <a:graphicData uri="http://schemas.openxmlformats.org/presentationml/2006/ole">
            <p:oleObj spid="_x0000_s47106" name="Document" r:id="rId4" imgW="6368690" imgH="319057" progId="Word.Document.12">
              <p:embed/>
            </p:oleObj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857356" y="5572140"/>
          <a:ext cx="8143932" cy="714380"/>
        </p:xfrm>
        <a:graphic>
          <a:graphicData uri="http://schemas.openxmlformats.org/presentationml/2006/ole">
            <p:oleObj spid="_x0000_s47108" name="Document" r:id="rId5" imgW="6368690" imgH="301391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53034"/>
          </a:xfrm>
        </p:spPr>
        <p:txBody>
          <a:bodyPr>
            <a:normAutofit/>
          </a:bodyPr>
          <a:lstStyle/>
          <a:p>
            <a:r>
              <a:rPr lang="en-US" dirty="0" smtClean="0"/>
              <a:t>Create the expected rating matrix E (n x m), that stores the expected ratings of all the movies by all the users. </a:t>
            </a:r>
            <a:endParaRPr lang="en-US" dirty="0" smtClean="0"/>
          </a:p>
          <a:p>
            <a:r>
              <a:rPr lang="en-US" i="1" dirty="0" err="1" smtClean="0"/>
              <a:t>e</a:t>
            </a:r>
            <a:r>
              <a:rPr lang="en-US" i="1" baseline="-25000" dirty="0" err="1" smtClean="0"/>
              <a:t>i,j</a:t>
            </a:r>
            <a:r>
              <a:rPr lang="en-US" dirty="0" smtClean="0"/>
              <a:t> </a:t>
            </a:r>
            <a:r>
              <a:rPr lang="en-US" dirty="0" smtClean="0"/>
              <a:t>stores the average of the mean genre ratings (by </a:t>
            </a:r>
            <a:r>
              <a:rPr lang="en-US" i="1" dirty="0" err="1" smtClean="0"/>
              <a:t>i</a:t>
            </a:r>
            <a:r>
              <a:rPr lang="en-US" i="1" baseline="30000" dirty="0" err="1" smtClean="0"/>
              <a:t>th</a:t>
            </a:r>
            <a:r>
              <a:rPr lang="en-US" dirty="0" smtClean="0"/>
              <a:t> user) of those genres to which </a:t>
            </a:r>
            <a:r>
              <a:rPr lang="en-US" dirty="0" err="1" smtClean="0"/>
              <a:t>j</a:t>
            </a:r>
            <a:r>
              <a:rPr lang="en-US" baseline="30000" dirty="0" err="1" smtClean="0"/>
              <a:t>th</a:t>
            </a:r>
            <a:r>
              <a:rPr lang="en-US" dirty="0" smtClean="0"/>
              <a:t> movie belongs. </a:t>
            </a:r>
          </a:p>
          <a:p>
            <a:endParaRPr lang="en-US" dirty="0" smtClean="0"/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Z </a:t>
            </a:r>
            <a:r>
              <a:rPr lang="en-US" sz="1800" dirty="0" smtClean="0"/>
              <a:t>is the set of those genres to which </a:t>
            </a:r>
            <a:r>
              <a:rPr lang="en-US" sz="1800" dirty="0" err="1" smtClean="0"/>
              <a:t>j</a:t>
            </a:r>
            <a:r>
              <a:rPr lang="en-US" sz="1800" baseline="30000" dirty="0" err="1" smtClean="0"/>
              <a:t>th</a:t>
            </a:r>
            <a:r>
              <a:rPr lang="en-US" sz="1800" dirty="0" smtClean="0"/>
              <a:t> movie belongs.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i="1" dirty="0" err="1" smtClean="0"/>
              <a:t>i</a:t>
            </a:r>
            <a:r>
              <a:rPr lang="en-US" i="1" baseline="30000" dirty="0" err="1" smtClean="0"/>
              <a:t>th</a:t>
            </a:r>
            <a:r>
              <a:rPr lang="en-US" dirty="0" smtClean="0"/>
              <a:t> user has not rated </a:t>
            </a:r>
            <a:r>
              <a:rPr lang="en-US" i="1" dirty="0" err="1" smtClean="0"/>
              <a:t>j</a:t>
            </a:r>
            <a:r>
              <a:rPr lang="en-US" i="1" baseline="30000" dirty="0" err="1" smtClean="0"/>
              <a:t>th</a:t>
            </a:r>
            <a:r>
              <a:rPr lang="en-US" dirty="0" smtClean="0"/>
              <a:t> item, look in the </a:t>
            </a:r>
            <a:r>
              <a:rPr lang="en-US" i="1" dirty="0" err="1" smtClean="0"/>
              <a:t>j</a:t>
            </a:r>
            <a:r>
              <a:rPr lang="en-US" i="1" baseline="30000" dirty="0" err="1" smtClean="0"/>
              <a:t>th</a:t>
            </a:r>
            <a:r>
              <a:rPr lang="en-US" dirty="0" smtClean="0"/>
              <a:t> column of rating matrix R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all the users who have rated </a:t>
            </a:r>
            <a:r>
              <a:rPr lang="en-US" i="1" dirty="0" err="1" smtClean="0"/>
              <a:t>j</a:t>
            </a:r>
            <a:r>
              <a:rPr lang="en-US" i="1" baseline="30000" dirty="0" err="1" smtClean="0"/>
              <a:t>th</a:t>
            </a:r>
            <a:r>
              <a:rPr lang="en-US" dirty="0" smtClean="0"/>
              <a:t> item, calculate correction term as 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1357290" y="3357562"/>
          <a:ext cx="9144064" cy="785818"/>
        </p:xfrm>
        <a:graphic>
          <a:graphicData uri="http://schemas.openxmlformats.org/presentationml/2006/ole">
            <p:oleObj spid="_x0000_s48130" name="Document" r:id="rId3" imgW="6368690" imgH="296705" progId="Word.Document.12">
              <p:embed/>
            </p:oleObj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071538" y="6000768"/>
          <a:ext cx="7643866" cy="500066"/>
        </p:xfrm>
        <a:graphic>
          <a:graphicData uri="http://schemas.openxmlformats.org/presentationml/2006/ole">
            <p:oleObj spid="_x0000_s48131" name="Document" r:id="rId4" imgW="6381527" imgH="259572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95910"/>
          </a:xfrm>
        </p:spPr>
        <p:txBody>
          <a:bodyPr>
            <a:normAutofit/>
          </a:bodyPr>
          <a:lstStyle/>
          <a:p>
            <a:r>
              <a:rPr lang="en-US" dirty="0" smtClean="0"/>
              <a:t>Create the complete modified rating matrix Q as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sz="1800" dirty="0" smtClean="0"/>
              <a:t>L is the set of users who have rated </a:t>
            </a:r>
            <a:r>
              <a:rPr lang="en-US" sz="1800" dirty="0" err="1" smtClean="0"/>
              <a:t>j</a:t>
            </a:r>
            <a:r>
              <a:rPr lang="en-US" sz="1800" baseline="30000" dirty="0" err="1" smtClean="0"/>
              <a:t>th</a:t>
            </a:r>
            <a:r>
              <a:rPr lang="en-US" sz="1800" dirty="0" smtClean="0"/>
              <a:t> </a:t>
            </a:r>
            <a:r>
              <a:rPr lang="en-US" sz="1800" dirty="0" smtClean="0"/>
              <a:t>item</a:t>
            </a:r>
            <a:r>
              <a:rPr lang="en-US" dirty="0" smtClean="0"/>
              <a:t> </a:t>
            </a:r>
          </a:p>
          <a:p>
            <a:r>
              <a:rPr lang="en-US" dirty="0" smtClean="0"/>
              <a:t>Find similarity between users as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similarity matrix S (n x n) which stores the similarity coefficients between users.</a:t>
            </a:r>
            <a:endParaRPr lang="en-IN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1285852" y="1714488"/>
          <a:ext cx="9429816" cy="1500198"/>
        </p:xfrm>
        <a:graphic>
          <a:graphicData uri="http://schemas.openxmlformats.org/presentationml/2006/ole">
            <p:oleObj spid="_x0000_s49154" name="Document" r:id="rId3" imgW="6368690" imgH="603865" progId="Word.Document.12">
              <p:embed/>
            </p:oleObj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1000100" y="4500570"/>
          <a:ext cx="8358246" cy="1071570"/>
        </p:xfrm>
        <a:graphic>
          <a:graphicData uri="http://schemas.openxmlformats.org/presentationml/2006/ole">
            <p:oleObj spid="_x0000_s49155" name="Document" r:id="rId4" imgW="6368690" imgH="470113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Generate </a:t>
            </a:r>
            <a:r>
              <a:rPr lang="en-US" dirty="0" err="1" smtClean="0"/>
              <a:t>neighbourhood</a:t>
            </a:r>
            <a:r>
              <a:rPr lang="en-US" dirty="0" smtClean="0"/>
              <a:t> using either the normal method (k most similar users), or the aggregate </a:t>
            </a:r>
            <a:r>
              <a:rPr lang="en-US" dirty="0" err="1" smtClean="0"/>
              <a:t>neighbourhood</a:t>
            </a:r>
            <a:r>
              <a:rPr lang="en-US" dirty="0" smtClean="0"/>
              <a:t> method as described earlier.</a:t>
            </a:r>
          </a:p>
          <a:p>
            <a:r>
              <a:rPr lang="en-US" dirty="0" smtClean="0"/>
              <a:t>Predict ratings for unrated items as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prediction matrix P as</a:t>
            </a:r>
            <a:endParaRPr lang="en-US" dirty="0" smtClean="0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1285852" y="3500438"/>
          <a:ext cx="8644030" cy="857256"/>
        </p:xfrm>
        <a:graphic>
          <a:graphicData uri="http://schemas.openxmlformats.org/presentationml/2006/ole">
            <p:oleObj spid="_x0000_s50178" name="Document" r:id="rId3" imgW="6368690" imgH="369169" progId="Word.Document.12">
              <p:embed/>
            </p:oleObj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1214414" y="5143512"/>
          <a:ext cx="9572692" cy="1000132"/>
        </p:xfrm>
        <a:graphic>
          <a:graphicData uri="http://schemas.openxmlformats.org/presentationml/2006/ole">
            <p:oleObj spid="_x0000_s50179" name="Document" r:id="rId4" imgW="6368690" imgH="338885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959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dataset that we used was donated by </a:t>
            </a:r>
            <a:r>
              <a:rPr lang="en-US" dirty="0" err="1" smtClean="0"/>
              <a:t>MovieLens</a:t>
            </a:r>
            <a:r>
              <a:rPr lang="en-US" dirty="0" smtClean="0"/>
              <a:t> (a movie recommendation website). </a:t>
            </a:r>
            <a:r>
              <a:rPr lang="en-US" dirty="0" err="1" smtClean="0"/>
              <a:t>MovieLens</a:t>
            </a:r>
            <a:r>
              <a:rPr lang="en-US" dirty="0" smtClean="0"/>
              <a:t> </a:t>
            </a:r>
            <a:r>
              <a:rPr lang="en-IN" dirty="0" smtClean="0"/>
              <a:t>data sets were collected by the </a:t>
            </a:r>
            <a:r>
              <a:rPr lang="en-IN" dirty="0" err="1" smtClean="0"/>
              <a:t>GroupLens</a:t>
            </a:r>
            <a:r>
              <a:rPr lang="en-IN" dirty="0" smtClean="0"/>
              <a:t> Research Project at the University of Minnesota</a:t>
            </a:r>
            <a:r>
              <a:rPr lang="en-IN" dirty="0" smtClean="0"/>
              <a:t>.</a:t>
            </a:r>
          </a:p>
          <a:p>
            <a:r>
              <a:rPr lang="en-US" dirty="0" smtClean="0"/>
              <a:t>This data set contains 100,000 </a:t>
            </a:r>
            <a:r>
              <a:rPr lang="en-US" dirty="0" smtClean="0"/>
              <a:t>ratings (1-5) </a:t>
            </a:r>
            <a:r>
              <a:rPr lang="en-US" dirty="0" smtClean="0"/>
              <a:t>on 1682 movies rated by 943 users. Each user has rated at least 20 movies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made </a:t>
            </a:r>
            <a:r>
              <a:rPr lang="en-US" dirty="0" smtClean="0"/>
              <a:t>4 </a:t>
            </a:r>
            <a:r>
              <a:rPr lang="en-US" dirty="0" smtClean="0"/>
              <a:t>different groups of disjoint </a:t>
            </a:r>
            <a:r>
              <a:rPr lang="en-US" dirty="0" smtClean="0"/>
              <a:t>training (80,000 ratings) </a:t>
            </a:r>
            <a:r>
              <a:rPr lang="en-US" dirty="0" smtClean="0"/>
              <a:t>and testing </a:t>
            </a:r>
            <a:r>
              <a:rPr lang="en-US" dirty="0" smtClean="0"/>
              <a:t>sets (20,000 ratings). The performance of algorithms was averaged over all the 4 groups.</a:t>
            </a:r>
          </a:p>
          <a:p>
            <a:r>
              <a:rPr lang="en-US" dirty="0" smtClean="0"/>
              <a:t>We also made 2 </a:t>
            </a:r>
            <a:r>
              <a:rPr lang="en-US" dirty="0" smtClean="0"/>
              <a:t>groups of disjoint training </a:t>
            </a:r>
            <a:r>
              <a:rPr lang="en-US" dirty="0" smtClean="0"/>
              <a:t>and </a:t>
            </a:r>
            <a:r>
              <a:rPr lang="en-US" dirty="0" smtClean="0"/>
              <a:t>testing </a:t>
            </a:r>
            <a:r>
              <a:rPr lang="en-US" dirty="0" smtClean="0"/>
              <a:t>sets such that the testing set contained 10 ratings by each user and the corresponding training set contained the remaining ratings. The performance was averaged over these 2 groups.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Today, almost every consumable product or service is available online. </a:t>
            </a:r>
          </a:p>
          <a:p>
            <a:r>
              <a:rPr lang="en-US" dirty="0" smtClean="0"/>
              <a:t>Recommendation systems generate meaningful recommendations  to users for items that might interest them.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Online recommendations attract users. Some popular examples: </a:t>
            </a:r>
          </a:p>
          <a:p>
            <a:pPr marL="546100" lvl="1" indent="-227013">
              <a:spcBef>
                <a:spcPts val="375"/>
              </a:spcBef>
              <a:buClr>
                <a:srgbClr val="9B2D1F"/>
              </a:buClr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Amazon : Recommends products. </a:t>
            </a:r>
          </a:p>
          <a:p>
            <a:pPr marL="546100" lvl="1" indent="-227013">
              <a:spcBef>
                <a:spcPts val="375"/>
              </a:spcBef>
              <a:buClr>
                <a:srgbClr val="9B2D1F"/>
              </a:buClr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YouTube : Recommends videos.</a:t>
            </a:r>
          </a:p>
          <a:p>
            <a:pPr marL="546100" lvl="1" indent="-227013">
              <a:spcBef>
                <a:spcPts val="375"/>
              </a:spcBef>
              <a:buClr>
                <a:srgbClr val="9B2D1F"/>
              </a:buClr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 smtClean="0">
                <a:solidFill>
                  <a:srgbClr val="000000"/>
                </a:solidFill>
              </a:rPr>
              <a:t>NetFlix</a:t>
            </a:r>
            <a:r>
              <a:rPr lang="en-US" dirty="0" smtClean="0">
                <a:solidFill>
                  <a:srgbClr val="000000"/>
                </a:solidFill>
              </a:rPr>
              <a:t> : Recommends movies.</a:t>
            </a:r>
          </a:p>
          <a:p>
            <a:pPr marL="546100" lvl="1" indent="-227013">
              <a:spcBef>
                <a:spcPts val="375"/>
              </a:spcBef>
              <a:buClr>
                <a:srgbClr val="9B2D1F"/>
              </a:buClr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 smtClean="0">
                <a:solidFill>
                  <a:srgbClr val="000000"/>
                </a:solidFill>
              </a:rPr>
              <a:t>Facebook</a:t>
            </a:r>
            <a:r>
              <a:rPr lang="en-US" dirty="0" smtClean="0">
                <a:solidFill>
                  <a:srgbClr val="000000"/>
                </a:solidFill>
              </a:rPr>
              <a:t> : Recommends friends, pages.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81596"/>
          </a:xfrm>
        </p:spPr>
        <p:txBody>
          <a:bodyPr>
            <a:normAutofit/>
          </a:bodyPr>
          <a:lstStyle/>
          <a:p>
            <a:r>
              <a:rPr lang="en-US" dirty="0" smtClean="0"/>
              <a:t>We used the training set to generate the rating matrix and to predict the ratings of the unrated </a:t>
            </a:r>
            <a:r>
              <a:rPr lang="en-US" dirty="0" smtClean="0"/>
              <a:t>items.</a:t>
            </a:r>
          </a:p>
          <a:p>
            <a:r>
              <a:rPr lang="en-US" dirty="0" smtClean="0"/>
              <a:t>Then for each rating in the test set, we measured </a:t>
            </a:r>
            <a:r>
              <a:rPr lang="en-US" dirty="0" smtClean="0"/>
              <a:t>the absolute </a:t>
            </a:r>
            <a:r>
              <a:rPr lang="en-US" dirty="0" smtClean="0"/>
              <a:t>error in the corresponding </a:t>
            </a:r>
            <a:r>
              <a:rPr lang="en-US" dirty="0" smtClean="0"/>
              <a:t>prediction.</a:t>
            </a:r>
          </a:p>
          <a:p>
            <a:r>
              <a:rPr lang="en-US" dirty="0" smtClean="0"/>
              <a:t>We calculated </a:t>
            </a:r>
            <a:r>
              <a:rPr lang="en-US" dirty="0" smtClean="0"/>
              <a:t>the mean of the errors over the entire test 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performance metric is called Mean Absolute Error and is widely used to evaluate recommendation systems.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1800" dirty="0" smtClean="0"/>
              <a:t>		T is the test set</a:t>
            </a:r>
            <a:endParaRPr lang="en-IN" sz="1800" dirty="0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1071538" y="4857760"/>
          <a:ext cx="8786874" cy="1141430"/>
        </p:xfrm>
        <a:graphic>
          <a:graphicData uri="http://schemas.openxmlformats.org/presentationml/2006/ole">
            <p:oleObj spid="_x0000_s51203" name="Document" r:id="rId3" imgW="6378081" imgH="674526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1"/>
          <a:ext cx="7772400" cy="4739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58256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Algorithm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MAE for training-testing</a:t>
                      </a:r>
                      <a:r>
                        <a:rPr lang="en-US" sz="1800" baseline="0" dirty="0" smtClean="0"/>
                        <a:t> sets of type I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MAE for training-testing</a:t>
                      </a:r>
                      <a:r>
                        <a:rPr lang="en-US" sz="1800" baseline="0" dirty="0" smtClean="0"/>
                        <a:t> sets of type II</a:t>
                      </a:r>
                      <a:endParaRPr lang="en-IN" sz="1800" dirty="0" smtClean="0"/>
                    </a:p>
                  </a:txBody>
                  <a:tcPr/>
                </a:tc>
              </a:tr>
              <a:tr h="582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Basic Collaborative Filtering Algorithm.</a:t>
                      </a:r>
                      <a:endParaRPr kumimoji="0" lang="en-IN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0.8442</a:t>
                      </a:r>
                      <a:endParaRPr kumimoji="0" lang="en-IN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0.8563</a:t>
                      </a:r>
                      <a:endParaRPr kumimoji="0" lang="en-IN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2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Sparse Matrix Filled With Mean User Ratings.</a:t>
                      </a:r>
                      <a:endParaRPr kumimoji="0" lang="en-IN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0.7580</a:t>
                      </a:r>
                      <a:endParaRPr kumimoji="0" lang="en-IN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0.7637</a:t>
                      </a:r>
                      <a:endParaRPr kumimoji="0" lang="en-IN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2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Sparse Matrix Filled With Mean Item Ratings.</a:t>
                      </a:r>
                      <a:endParaRPr kumimoji="0" lang="en-IN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0.7647</a:t>
                      </a:r>
                      <a:endParaRPr kumimoji="0" lang="en-IN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0.7963</a:t>
                      </a:r>
                      <a:endParaRPr kumimoji="0" lang="en-IN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2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Sparse Matrix Filled With The Composite Method.</a:t>
                      </a:r>
                      <a:endParaRPr kumimoji="0" lang="en-IN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0.7225</a:t>
                      </a:r>
                      <a:endParaRPr kumimoji="0" lang="en-IN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0.7499</a:t>
                      </a:r>
                      <a:endParaRPr kumimoji="0" lang="en-IN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54344">
                <a:tc>
                  <a:txBody>
                    <a:bodyPr/>
                    <a:lstStyle/>
                    <a:p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Sparse Matrix Filled With The Composite Method. Aggregate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Neighbourhood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Used.  </a:t>
                      </a:r>
                      <a:endParaRPr kumimoji="0" lang="en-IN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0.7230</a:t>
                      </a:r>
                      <a:endParaRPr kumimoji="0" lang="en-IN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0.7524</a:t>
                      </a:r>
                      <a:endParaRPr kumimoji="0" lang="en-IN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2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Our Algorithm.</a:t>
                      </a:r>
                      <a:endParaRPr kumimoji="0" lang="en-IN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0.7165</a:t>
                      </a:r>
                      <a:endParaRPr kumimoji="0" lang="en-IN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0.7467</a:t>
                      </a:r>
                      <a:endParaRPr kumimoji="0" lang="en-IN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2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Our Algorithm Using Aggregate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Neighbourhood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IN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0.7174</a:t>
                      </a:r>
                      <a:endParaRPr kumimoji="0" lang="en-IN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0.7474</a:t>
                      </a:r>
                      <a:endParaRPr kumimoji="0" lang="en-IN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/>
              <a:t>method performs better than </a:t>
            </a:r>
            <a:r>
              <a:rPr lang="en-US" dirty="0" smtClean="0"/>
              <a:t>other methods discussed. The reasons for the better performance are:</a:t>
            </a:r>
          </a:p>
          <a:p>
            <a:pPr lvl="1"/>
            <a:r>
              <a:rPr lang="en-US" dirty="0" smtClean="0"/>
              <a:t>W</a:t>
            </a:r>
            <a:r>
              <a:rPr lang="en-US" dirty="0" smtClean="0"/>
              <a:t>e </a:t>
            </a:r>
            <a:r>
              <a:rPr lang="en-US" dirty="0" smtClean="0"/>
              <a:t>generate better initial approximates for missing ratings by incorporating movie genre </a:t>
            </a:r>
            <a:r>
              <a:rPr lang="en-US" dirty="0" smtClean="0"/>
              <a:t>information.</a:t>
            </a:r>
          </a:p>
          <a:p>
            <a:pPr lvl="1"/>
            <a:r>
              <a:rPr lang="en-US" dirty="0" smtClean="0"/>
              <a:t>W</a:t>
            </a:r>
            <a:r>
              <a:rPr lang="en-US" dirty="0" smtClean="0"/>
              <a:t>e </a:t>
            </a:r>
            <a:r>
              <a:rPr lang="en-US" dirty="0" smtClean="0"/>
              <a:t>calculate the expected ratings of all the movies by all the users, using the mean genre ratings by the user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use these expected ratings throughout the algorithm, even while calculating similarity between users and while generating final predictions.   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53034"/>
          </a:xfrm>
        </p:spPr>
        <p:txBody>
          <a:bodyPr/>
          <a:lstStyle/>
          <a:p>
            <a:r>
              <a:rPr lang="en-US" dirty="0" err="1" smtClean="0"/>
              <a:t>Prem</a:t>
            </a:r>
            <a:r>
              <a:rPr lang="en-US" dirty="0" smtClean="0"/>
              <a:t> Melville and </a:t>
            </a:r>
            <a:r>
              <a:rPr lang="en-US" dirty="0" err="1" smtClean="0"/>
              <a:t>Vikas</a:t>
            </a:r>
            <a:r>
              <a:rPr lang="en-US" dirty="0" smtClean="0"/>
              <a:t> </a:t>
            </a:r>
            <a:r>
              <a:rPr lang="en-US" dirty="0" err="1" smtClean="0"/>
              <a:t>Sindhwani</a:t>
            </a:r>
            <a:r>
              <a:rPr lang="en-US" dirty="0" smtClean="0"/>
              <a:t>, “Recommender Systems”, Encyclopedia of Machine Learning, </a:t>
            </a:r>
            <a:r>
              <a:rPr lang="en-US" dirty="0" smtClean="0"/>
              <a:t>2010</a:t>
            </a:r>
            <a:r>
              <a:rPr lang="en-US" dirty="0" smtClean="0"/>
              <a:t>.</a:t>
            </a:r>
            <a:endParaRPr lang="en-US" u="sng" dirty="0" smtClean="0"/>
          </a:p>
          <a:p>
            <a:pPr lvl="0"/>
            <a:r>
              <a:rPr lang="en-IN" dirty="0" err="1" smtClean="0"/>
              <a:t>Prem</a:t>
            </a:r>
            <a:r>
              <a:rPr lang="en-IN" dirty="0" smtClean="0"/>
              <a:t> Melville, Raymond J. Mooney and </a:t>
            </a:r>
            <a:r>
              <a:rPr lang="en-IN" dirty="0" err="1" smtClean="0"/>
              <a:t>Ramadass</a:t>
            </a:r>
            <a:r>
              <a:rPr lang="en-IN" dirty="0" smtClean="0"/>
              <a:t> </a:t>
            </a:r>
            <a:r>
              <a:rPr lang="en-IN" dirty="0" err="1" smtClean="0"/>
              <a:t>Nagarajan</a:t>
            </a:r>
            <a:r>
              <a:rPr lang="en-IN" dirty="0" smtClean="0"/>
              <a:t>, “Content-Boosted Collaborative Filtering for Improved Recommendations”, Eighteenth National Conference on Artificial Intelligence, July </a:t>
            </a:r>
            <a:r>
              <a:rPr lang="en-IN" dirty="0" smtClean="0"/>
              <a:t>2002.</a:t>
            </a:r>
          </a:p>
          <a:p>
            <a:pPr lvl="0"/>
            <a:r>
              <a:rPr lang="en-US" dirty="0" err="1" smtClean="0"/>
              <a:t>Emmanouil</a:t>
            </a:r>
            <a:r>
              <a:rPr lang="en-US" dirty="0" smtClean="0"/>
              <a:t> </a:t>
            </a:r>
            <a:r>
              <a:rPr lang="en-US" dirty="0" err="1" smtClean="0"/>
              <a:t>Vozalis</a:t>
            </a:r>
            <a:r>
              <a:rPr lang="en-US" dirty="0" smtClean="0"/>
              <a:t>, </a:t>
            </a:r>
            <a:r>
              <a:rPr lang="en-US" dirty="0" err="1" smtClean="0"/>
              <a:t>Konstantinos</a:t>
            </a:r>
            <a:r>
              <a:rPr lang="en-US" dirty="0" smtClean="0"/>
              <a:t> G. </a:t>
            </a:r>
            <a:r>
              <a:rPr lang="en-US" dirty="0" err="1" smtClean="0"/>
              <a:t>Margaritis</a:t>
            </a:r>
            <a:r>
              <a:rPr lang="en-US" dirty="0" smtClean="0"/>
              <a:t>, “Analysis of Recommender Systems’ Algorithms”, presented at HERCMA, Athens, </a:t>
            </a:r>
            <a:r>
              <a:rPr lang="en-US" dirty="0" smtClean="0"/>
              <a:t>2003.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THANK YOU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87244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Need for Recommendation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Users don’t want to step outside their homes when they can get everything online.</a:t>
            </a:r>
          </a:p>
          <a:p>
            <a:r>
              <a:rPr lang="en-US" dirty="0" smtClean="0"/>
              <a:t>Too many options available for online users. Its not possible to evaluate every option.</a:t>
            </a:r>
          </a:p>
          <a:p>
            <a:r>
              <a:rPr lang="en-US" dirty="0" smtClean="0"/>
              <a:t>Recommendation systems are valuable means for online users to cope with the virtual information overload.</a:t>
            </a:r>
          </a:p>
          <a:p>
            <a:r>
              <a:rPr lang="en-US" dirty="0" smtClean="0"/>
              <a:t>Help in decision making and buying process.</a:t>
            </a:r>
          </a:p>
          <a:p>
            <a:r>
              <a:rPr lang="en-US" dirty="0" smtClean="0"/>
              <a:t>Equally important for producers. Attract consumers and help in making future strategies.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Recommendation systems have become very important in e- commerce.</a:t>
            </a:r>
          </a:p>
          <a:p>
            <a:r>
              <a:rPr lang="en-US" dirty="0" smtClean="0"/>
              <a:t>Face challenges to generate accurate recommendations in real time. Also need to handle huge data sets.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‘Netflix Prize’ – open competition by Netflix to improve their movie recommendation system.</a:t>
            </a:r>
          </a:p>
          <a:p>
            <a:pPr marL="271463" indent="-271463">
              <a:spcBef>
                <a:spcPts val="575"/>
              </a:spcBef>
              <a:buClr>
                <a:srgbClr val="D34817"/>
              </a:buClr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There is a dedicated conference by ACM on recommendation systems, which is held annually.</a:t>
            </a:r>
          </a:p>
          <a:p>
            <a:r>
              <a:rPr lang="en-US" dirty="0" smtClean="0"/>
              <a:t> Development of good recommendation systems is a multidisciplinary effort.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368412"/>
          </a:xfrm>
        </p:spPr>
        <p:txBody>
          <a:bodyPr>
            <a:normAutofit/>
          </a:bodyPr>
          <a:lstStyle/>
          <a:p>
            <a:r>
              <a:rPr lang="en-US" dirty="0" smtClean="0"/>
              <a:t>Approaches to Recommendation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14488"/>
            <a:ext cx="7772400" cy="4305312"/>
          </a:xfrm>
        </p:spPr>
        <p:txBody>
          <a:bodyPr>
            <a:normAutofit/>
          </a:bodyPr>
          <a:lstStyle/>
          <a:p>
            <a:r>
              <a:rPr lang="en-US" dirty="0" smtClean="0"/>
              <a:t>Content Based Filtering Algorithms:</a:t>
            </a:r>
          </a:p>
          <a:p>
            <a:pPr marL="546100" lvl="1" indent="-227013">
              <a:spcBef>
                <a:spcPts val="375"/>
              </a:spcBef>
              <a:buClr>
                <a:srgbClr val="9B2D1F"/>
              </a:buClr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Focus on </a:t>
            </a:r>
            <a:r>
              <a:rPr lang="en-US" dirty="0" smtClean="0"/>
              <a:t>the content information of items and users to learn what items a user may like.</a:t>
            </a:r>
            <a:endParaRPr lang="en-US" dirty="0" smtClean="0">
              <a:solidFill>
                <a:srgbClr val="000000"/>
              </a:solidFill>
            </a:endParaRPr>
          </a:p>
          <a:p>
            <a:pPr marL="546100" lvl="1" indent="-227013">
              <a:spcBef>
                <a:spcPts val="375"/>
              </a:spcBef>
              <a:buClr>
                <a:srgbClr val="9B2D1F"/>
              </a:buClr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Compare representation of content contained in an item and representation of content that may interest the user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546100" lvl="1" indent="-227013">
              <a:spcBef>
                <a:spcPts val="375"/>
              </a:spcBef>
              <a:buClr>
                <a:srgbClr val="9B2D1F"/>
              </a:buClr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Content information may be movie genre, director, actors etc.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/>
              <a:t>Collaborative Filtering Algorithms: </a:t>
            </a:r>
          </a:p>
          <a:p>
            <a:pPr marL="546100" lvl="1" indent="-227013">
              <a:spcBef>
                <a:spcPts val="375"/>
              </a:spcBef>
              <a:buClr>
                <a:srgbClr val="9B2D1F"/>
              </a:buClr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Depend on users’ past interactions with the system</a:t>
            </a:r>
            <a:r>
              <a:rPr lang="en-US" dirty="0" smtClean="0"/>
              <a:t>.</a:t>
            </a:r>
            <a:endParaRPr lang="en-US" dirty="0" smtClean="0">
              <a:solidFill>
                <a:srgbClr val="000000"/>
              </a:solidFill>
            </a:endParaRPr>
          </a:p>
          <a:p>
            <a:pPr marL="546100" lvl="1" indent="-227013">
              <a:spcBef>
                <a:spcPts val="375"/>
              </a:spcBef>
              <a:buClr>
                <a:srgbClr val="9B2D1F"/>
              </a:buClr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Recommendations generated by finding similar users.</a:t>
            </a:r>
          </a:p>
          <a:p>
            <a:pPr marL="546100" lvl="1" indent="-227013">
              <a:spcBef>
                <a:spcPts val="375"/>
              </a:spcBef>
              <a:buClr>
                <a:srgbClr val="9B2D1F"/>
              </a:buClr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 smtClean="0">
                <a:solidFill>
                  <a:srgbClr val="000000"/>
                </a:solidFill>
              </a:rPr>
              <a:t>Utilize information across the entire user-base.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368412"/>
          </a:xfrm>
        </p:spPr>
        <p:txBody>
          <a:bodyPr>
            <a:normAutofit/>
          </a:bodyPr>
          <a:lstStyle/>
          <a:p>
            <a:r>
              <a:rPr lang="en-US" dirty="0" smtClean="0"/>
              <a:t>Approaches to Recommendation Systems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14488"/>
            <a:ext cx="7772400" cy="43053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Collaborative filtering algorithms have been found to perform better.</a:t>
            </a:r>
          </a:p>
          <a:p>
            <a:r>
              <a:rPr lang="en-US" dirty="0" smtClean="0"/>
              <a:t>Hybrid Algorithms: A mixture of content based filtering and collaborative filtering often performs better than both.</a:t>
            </a:r>
          </a:p>
          <a:p>
            <a:r>
              <a:rPr lang="en-US" dirty="0" smtClean="0"/>
              <a:t>Inputs to Recommendation Engines:</a:t>
            </a:r>
          </a:p>
          <a:p>
            <a:pPr marL="546100" lvl="1" indent="-227013">
              <a:spcBef>
                <a:spcPts val="375"/>
              </a:spcBef>
              <a:buClr>
                <a:srgbClr val="9B2D1F"/>
              </a:buClr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Users’ feedback for items in the form of ratings (say, 1-5). </a:t>
            </a:r>
          </a:p>
          <a:p>
            <a:pPr marL="546100" lvl="1" indent="-227013">
              <a:spcBef>
                <a:spcPts val="375"/>
              </a:spcBef>
              <a:buClr>
                <a:srgbClr val="9B2D1F"/>
              </a:buClr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May also input item and user attributes (for content filtering).</a:t>
            </a:r>
          </a:p>
          <a:p>
            <a:r>
              <a:rPr lang="en-US" dirty="0" smtClean="0"/>
              <a:t>Outputs Possible from Recommendation Engines:</a:t>
            </a:r>
          </a:p>
          <a:p>
            <a:pPr marL="546100" lvl="1" indent="-227013">
              <a:spcBef>
                <a:spcPts val="375"/>
              </a:spcBef>
              <a:buClr>
                <a:srgbClr val="9B2D1F"/>
              </a:buClr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Predicted ratings for unrated items. </a:t>
            </a:r>
          </a:p>
          <a:p>
            <a:pPr marL="546100" lvl="1" indent="-227013">
              <a:spcBef>
                <a:spcPts val="375"/>
              </a:spcBef>
              <a:buClr>
                <a:srgbClr val="9B2D1F"/>
              </a:buClr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Top N recommendations for active user.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29566" cy="1368412"/>
          </a:xfrm>
        </p:spPr>
        <p:txBody>
          <a:bodyPr>
            <a:normAutofit/>
          </a:bodyPr>
          <a:lstStyle/>
          <a:p>
            <a:r>
              <a:rPr lang="en-US" dirty="0" smtClean="0"/>
              <a:t>Basic Collaborative Filtering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71612"/>
            <a:ext cx="7772400" cy="4572032"/>
          </a:xfrm>
        </p:spPr>
        <p:txBody>
          <a:bodyPr/>
          <a:lstStyle/>
          <a:p>
            <a:r>
              <a:rPr lang="en-US" dirty="0" smtClean="0"/>
              <a:t>Representation: Suppose there are ‘n’ users and ‘m’ items (movies); create a rating matrix R (n x m).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                                                                                                                     </a:t>
            </a:r>
            <a:r>
              <a:rPr lang="en-US" sz="1400" dirty="0" smtClean="0"/>
              <a:t>Fig. 1 Rating Matrix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The entry </a:t>
            </a:r>
            <a:r>
              <a:rPr lang="en-US" i="1" dirty="0" err="1" smtClean="0">
                <a:ea typeface="Cambria Math" pitchFamily="18" charset="0"/>
              </a:rPr>
              <a:t>r</a:t>
            </a:r>
            <a:r>
              <a:rPr lang="en-US" i="1" baseline="-25000" dirty="0" err="1" smtClean="0">
                <a:ea typeface="Cambria Math" pitchFamily="18" charset="0"/>
              </a:rPr>
              <a:t>i,j</a:t>
            </a:r>
            <a:r>
              <a:rPr lang="en-US" i="1" dirty="0" smtClean="0"/>
              <a:t> </a:t>
            </a:r>
            <a:r>
              <a:rPr lang="en-US" dirty="0" smtClean="0"/>
              <a:t>contains the rating given by </a:t>
            </a:r>
            <a:r>
              <a:rPr lang="en-US" i="1" dirty="0" err="1" smtClean="0"/>
              <a:t>i</a:t>
            </a:r>
            <a:r>
              <a:rPr lang="en-US" i="1" baseline="30000" dirty="0" err="1" smtClean="0"/>
              <a:t>th</a:t>
            </a:r>
            <a:r>
              <a:rPr lang="en-US" dirty="0" smtClean="0"/>
              <a:t> user to </a:t>
            </a:r>
            <a:r>
              <a:rPr lang="en-US" i="1" dirty="0" err="1" smtClean="0"/>
              <a:t>j</a:t>
            </a:r>
            <a:r>
              <a:rPr lang="en-US" i="1" baseline="30000" dirty="0" err="1" smtClean="0"/>
              <a:t>th</a:t>
            </a:r>
            <a:r>
              <a:rPr lang="en-US" baseline="30000" dirty="0" smtClean="0"/>
              <a:t> </a:t>
            </a:r>
            <a:r>
              <a:rPr lang="en-US" dirty="0" smtClean="0"/>
              <a:t>movie.</a:t>
            </a:r>
            <a:endParaRPr lang="en-IN" dirty="0"/>
          </a:p>
        </p:txBody>
      </p:sp>
      <p:pic>
        <p:nvPicPr>
          <p:cNvPr id="4" name="Picture 3" descr="rating 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619" y="2551248"/>
            <a:ext cx="2966769" cy="2235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29566" cy="1368412"/>
          </a:xfrm>
        </p:spPr>
        <p:txBody>
          <a:bodyPr>
            <a:normAutofit/>
          </a:bodyPr>
          <a:lstStyle/>
          <a:p>
            <a:r>
              <a:rPr lang="en-US" dirty="0" smtClean="0"/>
              <a:t>Basic Collaborative Filtering Algorithm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71612"/>
            <a:ext cx="7772400" cy="5000660"/>
          </a:xfrm>
        </p:spPr>
        <p:txBody>
          <a:bodyPr>
            <a:normAutofit/>
          </a:bodyPr>
          <a:lstStyle/>
          <a:p>
            <a:r>
              <a:rPr lang="en-US" dirty="0" smtClean="0"/>
              <a:t>Find Similarity between users using Pearson Correlation: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200" dirty="0" smtClean="0"/>
              <a:t>The summations are over the set I of the items for which both the users (</a:t>
            </a:r>
            <a:r>
              <a:rPr lang="en-US" sz="2200" i="1" dirty="0" err="1" smtClean="0">
                <a:ea typeface="Cambria Math" pitchFamily="18" charset="0"/>
              </a:rPr>
              <a:t>u</a:t>
            </a:r>
            <a:r>
              <a:rPr lang="en-US" sz="2200" i="1" baseline="-25000" dirty="0" err="1" smtClean="0">
                <a:ea typeface="Cambria Math" pitchFamily="18" charset="0"/>
              </a:rPr>
              <a:t>i</a:t>
            </a:r>
            <a:r>
              <a:rPr lang="en-US" sz="2200" dirty="0" smtClean="0"/>
              <a:t> and </a:t>
            </a:r>
            <a:r>
              <a:rPr lang="en-US" sz="2200" i="1" dirty="0" err="1" smtClean="0">
                <a:ea typeface="Cambria Math" pitchFamily="18" charset="0"/>
              </a:rPr>
              <a:t>u</a:t>
            </a:r>
            <a:r>
              <a:rPr lang="en-US" sz="2200" i="1" baseline="-25000" dirty="0" err="1" smtClean="0">
                <a:ea typeface="Cambria Math" pitchFamily="18" charset="0"/>
              </a:rPr>
              <a:t>k</a:t>
            </a:r>
            <a:r>
              <a:rPr lang="en-US" sz="2200" dirty="0" smtClean="0"/>
              <a:t>) have given ratings. Other symbols have usual meanings.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dirty="0" smtClean="0"/>
              <a:t>Create similarity matrix S (n x n). </a:t>
            </a:r>
            <a:r>
              <a:rPr lang="en-US" i="1" dirty="0" err="1" smtClean="0">
                <a:ea typeface="Cambria Math" pitchFamily="18" charset="0"/>
              </a:rPr>
              <a:t>s</a:t>
            </a:r>
            <a:r>
              <a:rPr lang="en-US" i="1" baseline="-25000" dirty="0" err="1" smtClean="0">
                <a:ea typeface="Cambria Math" pitchFamily="18" charset="0"/>
              </a:rPr>
              <a:t>i,j</a:t>
            </a:r>
            <a:r>
              <a:rPr lang="en-US" dirty="0" smtClean="0">
                <a:ea typeface="Cambria Math" pitchFamily="18" charset="0"/>
              </a:rPr>
              <a:t> stores the similarity between users </a:t>
            </a:r>
            <a:r>
              <a:rPr lang="en-US" i="1" dirty="0" err="1" smtClean="0">
                <a:ea typeface="Cambria Math" pitchFamily="18" charset="0"/>
              </a:rPr>
              <a:t>u</a:t>
            </a:r>
            <a:r>
              <a:rPr lang="en-US" i="1" baseline="-25000" dirty="0" err="1" smtClean="0">
                <a:ea typeface="Cambria Math" pitchFamily="18" charset="0"/>
              </a:rPr>
              <a:t>i</a:t>
            </a:r>
            <a:r>
              <a:rPr lang="en-US" dirty="0" smtClean="0"/>
              <a:t> and </a:t>
            </a:r>
            <a:r>
              <a:rPr lang="en-US" i="1" dirty="0" err="1" smtClean="0">
                <a:ea typeface="Cambria Math" pitchFamily="18" charset="0"/>
              </a:rPr>
              <a:t>u</a:t>
            </a:r>
            <a:r>
              <a:rPr lang="en-US" i="1" baseline="-25000" dirty="0" err="1" smtClean="0">
                <a:ea typeface="Cambria Math" pitchFamily="18" charset="0"/>
              </a:rPr>
              <a:t>j</a:t>
            </a:r>
            <a:r>
              <a:rPr lang="en-US" baseline="-25000" dirty="0" smtClean="0"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as calculated from (1)</a:t>
            </a:r>
          </a:p>
          <a:p>
            <a:r>
              <a:rPr lang="en-US" dirty="0" smtClean="0"/>
              <a:t>Generate </a:t>
            </a:r>
            <a:r>
              <a:rPr lang="en-US" dirty="0" err="1" smtClean="0"/>
              <a:t>Neighbourhood</a:t>
            </a:r>
            <a:r>
              <a:rPr lang="en-US" dirty="0" smtClean="0"/>
              <a:t>: Top k (say 25) values in </a:t>
            </a:r>
            <a:r>
              <a:rPr lang="en-US" i="1" dirty="0" err="1" smtClean="0"/>
              <a:t>i</a:t>
            </a:r>
            <a:r>
              <a:rPr lang="en-US" i="1" baseline="30000" dirty="0" err="1" smtClean="0"/>
              <a:t>th</a:t>
            </a:r>
            <a:r>
              <a:rPr lang="en-US" dirty="0" smtClean="0"/>
              <a:t>  row of S represent the k most similar users to </a:t>
            </a:r>
            <a:r>
              <a:rPr lang="en-US" i="1" dirty="0" err="1" smtClean="0"/>
              <a:t>i</a:t>
            </a:r>
            <a:r>
              <a:rPr lang="en-US" i="1" baseline="30000" dirty="0" err="1" smtClean="0"/>
              <a:t>th</a:t>
            </a:r>
            <a:r>
              <a:rPr lang="en-US" dirty="0" smtClean="0"/>
              <a:t> user.</a:t>
            </a:r>
            <a:endParaRPr lang="en-IN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142976" y="2357430"/>
          <a:ext cx="12001584" cy="1143008"/>
        </p:xfrm>
        <a:graphic>
          <a:graphicData uri="http://schemas.openxmlformats.org/presentationml/2006/ole">
            <p:oleObj spid="_x0000_s20485" name="Document" r:id="rId3" imgW="6368690" imgH="529959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29566" cy="1368412"/>
          </a:xfrm>
        </p:spPr>
        <p:txBody>
          <a:bodyPr>
            <a:normAutofit/>
          </a:bodyPr>
          <a:lstStyle/>
          <a:p>
            <a:r>
              <a:rPr lang="en-US" dirty="0" smtClean="0"/>
              <a:t>Basic Collaborative Filtering Algorithm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71612"/>
            <a:ext cx="7772400" cy="4572032"/>
          </a:xfrm>
        </p:spPr>
        <p:txBody>
          <a:bodyPr/>
          <a:lstStyle/>
          <a:p>
            <a:r>
              <a:rPr lang="en-US" dirty="0" smtClean="0"/>
              <a:t>Predict the ratings for unrated items: If 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th</a:t>
            </a:r>
            <a:r>
              <a:rPr lang="en-US" dirty="0" smtClean="0"/>
              <a:t> user (active user) has not rated </a:t>
            </a:r>
            <a:r>
              <a:rPr lang="en-US" i="1" dirty="0" err="1" smtClean="0"/>
              <a:t>j</a:t>
            </a:r>
            <a:r>
              <a:rPr lang="en-US" i="1" baseline="30000" dirty="0" err="1" smtClean="0"/>
              <a:t>th</a:t>
            </a:r>
            <a:r>
              <a:rPr lang="en-US" dirty="0" smtClean="0"/>
              <a:t> item, then the predicted rating is calculated as: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200" dirty="0" smtClean="0"/>
              <a:t>	The summations are over the set N of those users in the </a:t>
            </a:r>
            <a:r>
              <a:rPr lang="en-US" sz="2200" dirty="0" err="1" smtClean="0"/>
              <a:t>neighbourhood</a:t>
            </a:r>
            <a:r>
              <a:rPr lang="en-US" sz="2200" dirty="0" smtClean="0"/>
              <a:t> of  </a:t>
            </a:r>
            <a:r>
              <a:rPr lang="en-US" sz="2200" i="1" dirty="0" err="1" smtClean="0"/>
              <a:t>u</a:t>
            </a:r>
            <a:r>
              <a:rPr lang="en-US" sz="2200" i="1" baseline="-25000" dirty="0" err="1" smtClean="0"/>
              <a:t>a</a:t>
            </a:r>
            <a:r>
              <a:rPr lang="en-US" sz="2200" dirty="0" smtClean="0"/>
              <a:t> who have rated </a:t>
            </a:r>
            <a:r>
              <a:rPr lang="en-US" sz="2200" i="1" dirty="0" err="1" smtClean="0"/>
              <a:t>j</a:t>
            </a:r>
            <a:r>
              <a:rPr lang="en-US" sz="2200" i="1" baseline="30000" dirty="0" err="1" smtClean="0"/>
              <a:t>th</a:t>
            </a:r>
            <a:r>
              <a:rPr lang="en-US" sz="2200" baseline="30000" dirty="0" smtClean="0"/>
              <a:t> </a:t>
            </a:r>
            <a:r>
              <a:rPr lang="en-US" sz="2200" dirty="0" smtClean="0"/>
              <a:t>item. </a:t>
            </a:r>
          </a:p>
          <a:p>
            <a:r>
              <a:rPr lang="en-US" dirty="0" smtClean="0"/>
              <a:t>Create the </a:t>
            </a:r>
            <a:r>
              <a:rPr lang="en-US" dirty="0" smtClean="0"/>
              <a:t>prediction matrix </a:t>
            </a:r>
            <a:r>
              <a:rPr lang="en-US" dirty="0" smtClean="0"/>
              <a:t>P as follows: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857224" y="2786058"/>
          <a:ext cx="13144592" cy="928694"/>
        </p:xfrm>
        <a:graphic>
          <a:graphicData uri="http://schemas.openxmlformats.org/presentationml/2006/ole">
            <p:oleObj spid="_x0000_s21506" name="Document" r:id="rId3" imgW="6368690" imgH="345735" progId="Word.Document.12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391959" y="5214950"/>
          <a:ext cx="15504082" cy="857256"/>
        </p:xfrm>
        <a:graphic>
          <a:graphicData uri="http://schemas.openxmlformats.org/presentationml/2006/ole">
            <p:oleObj spid="_x0000_s21507" name="Document" r:id="rId4" imgW="6368690" imgH="338885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326</TotalTime>
  <Words>1436</Words>
  <Application>Microsoft Office PowerPoint</Application>
  <PresentationFormat>On-screen Show (4:3)</PresentationFormat>
  <Paragraphs>192</Paragraphs>
  <Slides>24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Equity</vt:lpstr>
      <vt:lpstr>Document</vt:lpstr>
      <vt:lpstr>Microsoft Office Word Document</vt:lpstr>
      <vt:lpstr>MOVIE RECOMMENDATION ENGINE</vt:lpstr>
      <vt:lpstr>Introduction</vt:lpstr>
      <vt:lpstr>Need for Recommendation Systems</vt:lpstr>
      <vt:lpstr>Motivation for the Project</vt:lpstr>
      <vt:lpstr>Approaches to Recommendation Systems</vt:lpstr>
      <vt:lpstr>Approaches to Recommendation Systems</vt:lpstr>
      <vt:lpstr>Basic Collaborative Filtering Algorithm</vt:lpstr>
      <vt:lpstr>Basic Collaborative Filtering Algorithm</vt:lpstr>
      <vt:lpstr>Basic Collaborative Filtering Algorithm</vt:lpstr>
      <vt:lpstr>Problems in Basic Algorithm</vt:lpstr>
      <vt:lpstr>Solutions for these Problems</vt:lpstr>
      <vt:lpstr>Solutions for these Problems</vt:lpstr>
      <vt:lpstr>Solutions for these Problems</vt:lpstr>
      <vt:lpstr>Solutions for these Problems</vt:lpstr>
      <vt:lpstr>Our Algorithm</vt:lpstr>
      <vt:lpstr>Our Algorithm</vt:lpstr>
      <vt:lpstr>Our Algorithm</vt:lpstr>
      <vt:lpstr>Our Algorithm</vt:lpstr>
      <vt:lpstr>Dataset Description</vt:lpstr>
      <vt:lpstr>Performance Evaluation</vt:lpstr>
      <vt:lpstr>Experimental Results</vt:lpstr>
      <vt:lpstr>Conclusion</vt:lpstr>
      <vt:lpstr>References</vt:lpstr>
      <vt:lpstr>THANK 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ENGINE</dc:title>
  <dc:creator>Rizwan</dc:creator>
  <cp:lastModifiedBy>Rizwan</cp:lastModifiedBy>
  <cp:revision>33</cp:revision>
  <dcterms:created xsi:type="dcterms:W3CDTF">2011-11-05T17:55:33Z</dcterms:created>
  <dcterms:modified xsi:type="dcterms:W3CDTF">2011-11-06T14:56:34Z</dcterms:modified>
</cp:coreProperties>
</file>