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XUX3w7AwdSzJXAya+LyVYqSAy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68F7F7-EE34-49AE-8A5B-7AF68E363626}">
  <a:tblStyle styleId="{5568F7F7-EE34-49AE-8A5B-7AF68E3636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682e8524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682e852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6682e8524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682e8524d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682e8524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6682e8524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2643d176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g2b2643d1765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28336b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g2b28336bf4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29f36552d_1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29f36552d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b29f36552d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2643d1765_1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2643d1765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b2643d1765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2643d176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g2b2643d1765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jp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944"/>
              <a:t>Team 28: Guitar Entertainment System</a:t>
            </a:r>
            <a:endParaRPr sz="2944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lang="en-US" sz="2355"/>
              <a:t>Rishabh Ruikar, Monte Martin III, Rawan Ibraheem</a:t>
            </a:r>
            <a:br>
              <a:rPr lang="en-US" sz="2355"/>
            </a:br>
            <a:r>
              <a:rPr lang="en-US" sz="2455"/>
              <a:t>Sponsor: TA</a:t>
            </a: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682e8524d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 2 (Pedal System)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/>
              <a:t>Monte Martin III</a:t>
            </a:r>
            <a:endParaRPr sz="1850"/>
          </a:p>
        </p:txBody>
      </p:sp>
      <p:pic>
        <p:nvPicPr>
          <p:cNvPr id="123" name="Google Shape;123;g26682e8524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600" y="2034138"/>
            <a:ext cx="4773024" cy="31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6682e8524d_0_0"/>
          <p:cNvSpPr txBox="1"/>
          <p:nvPr/>
        </p:nvSpPr>
        <p:spPr>
          <a:xfrm>
            <a:off x="495875" y="5341400"/>
            <a:ext cx="835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Oscilloscope readings for the practical filter showing that it converts a single ended source into a differential signal. Will be confirmed using the equipment in the FEDC.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682e8524d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Subsystem 2 (Pedal System)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-US" sz="1850"/>
              <a:t>Monte Martin III</a:t>
            </a:r>
            <a:endParaRPr/>
          </a:p>
        </p:txBody>
      </p:sp>
      <p:pic>
        <p:nvPicPr>
          <p:cNvPr id="131" name="Google Shape;131;g26682e8524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75" y="2035150"/>
            <a:ext cx="4961550" cy="33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6682e8524d_0_6"/>
          <p:cNvSpPr txBox="1"/>
          <p:nvPr/>
        </p:nvSpPr>
        <p:spPr>
          <a:xfrm>
            <a:off x="365375" y="5428400"/>
            <a:ext cx="85398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practical filter is currently working, but unable to determine of the ADC is working due to not having working code for the DSP/STM32. DAC circuit doesn’t have any visible issues but cannot be tested until there is a working DSP to send it PCM audio data.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g26682e8524d_0_6"/>
          <p:cNvSpPr txBox="1"/>
          <p:nvPr/>
        </p:nvSpPr>
        <p:spPr>
          <a:xfrm>
            <a:off x="5614000" y="2296625"/>
            <a:ext cx="3204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Changes: using an ESP32 Module instead of a chip, change values of two resistors from 560 to 270 Ohms, use DC jacks for 4.0V and 3.3V power nets, and terminal </a:t>
            </a:r>
            <a:r>
              <a:rPr lang="en-US">
                <a:solidFill>
                  <a:schemeClr val="dk1"/>
                </a:solidFill>
              </a:rPr>
              <a:t>plugins</a:t>
            </a:r>
            <a:r>
              <a:rPr lang="en-US">
                <a:solidFill>
                  <a:schemeClr val="dk1"/>
                </a:solidFill>
              </a:rPr>
              <a:t> for 15V and -15V nets. Change several components and </a:t>
            </a:r>
            <a:r>
              <a:rPr lang="en-US">
                <a:solidFill>
                  <a:schemeClr val="dk1"/>
                </a:solidFill>
              </a:rPr>
              <a:t>implement</a:t>
            </a:r>
            <a:r>
              <a:rPr lang="en-US">
                <a:solidFill>
                  <a:schemeClr val="dk1"/>
                </a:solidFill>
              </a:rPr>
              <a:t> switches instead of jumpers.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Possible Changes: Using a STM32 evaluation board instead of a chip for ease of use and </a:t>
            </a:r>
            <a:r>
              <a:rPr lang="en-US">
                <a:solidFill>
                  <a:schemeClr val="dk1"/>
                </a:solidFill>
              </a:rPr>
              <a:t>simplicity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2643d1765_1_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3 (Bluetooth App)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Rawan Ibraheem</a:t>
            </a:r>
            <a:endParaRPr sz="2980"/>
          </a:p>
        </p:txBody>
      </p:sp>
      <p:pic>
        <p:nvPicPr>
          <p:cNvPr id="139" name="Google Shape;139;g2b2643d1765_1_16"/>
          <p:cNvPicPr preferRelativeResize="0"/>
          <p:nvPr/>
        </p:nvPicPr>
        <p:blipFill rotWithShape="1">
          <a:blip r:embed="rId3">
            <a:alphaModFix/>
          </a:blip>
          <a:srcRect b="4681" l="0" r="0" t="3533"/>
          <a:stretch/>
        </p:blipFill>
        <p:spPr>
          <a:xfrm>
            <a:off x="713913" y="1943052"/>
            <a:ext cx="169545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b2643d1765_1_16"/>
          <p:cNvPicPr preferRelativeResize="0"/>
          <p:nvPr/>
        </p:nvPicPr>
        <p:blipFill rotWithShape="1">
          <a:blip r:embed="rId4">
            <a:alphaModFix/>
          </a:blip>
          <a:srcRect b="4027" l="0" r="0" t="3164"/>
          <a:stretch/>
        </p:blipFill>
        <p:spPr>
          <a:xfrm>
            <a:off x="3681413" y="1933527"/>
            <a:ext cx="169545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b2643d1765_1_16"/>
          <p:cNvPicPr preferRelativeResize="0"/>
          <p:nvPr/>
        </p:nvPicPr>
        <p:blipFill rotWithShape="1">
          <a:blip r:embed="rId5">
            <a:alphaModFix/>
          </a:blip>
          <a:srcRect b="4623" l="0" r="0" t="7309"/>
          <a:stretch/>
        </p:blipFill>
        <p:spPr>
          <a:xfrm>
            <a:off x="6905613" y="1943050"/>
            <a:ext cx="178117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2643d1765_1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925" y="5765948"/>
            <a:ext cx="3464840" cy="8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b2643d1765_1_16"/>
          <p:cNvSpPr txBox="1"/>
          <p:nvPr/>
        </p:nvSpPr>
        <p:spPr>
          <a:xfrm>
            <a:off x="4322900" y="5634050"/>
            <a:ext cx="44694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To the left is an example of a preset being applied. The updated effects are shown in the terminal connected </a:t>
            </a:r>
            <a:r>
              <a:rPr lang="en-US" sz="1800">
                <a:solidFill>
                  <a:schemeClr val="dk1"/>
                </a:solidFill>
              </a:rPr>
              <a:t>to the</a:t>
            </a:r>
            <a:r>
              <a:rPr lang="en-US" sz="1800">
                <a:solidFill>
                  <a:schemeClr val="dk1"/>
                </a:solidFill>
              </a:rPr>
              <a:t> ESP32.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28336bf40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3 (Bluetooth App)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Rawan Ibraheem</a:t>
            </a:r>
            <a:endParaRPr sz="2980"/>
          </a:p>
        </p:txBody>
      </p:sp>
      <p:graphicFrame>
        <p:nvGraphicFramePr>
          <p:cNvPr id="149" name="Google Shape;149;g2b28336bf40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{5568F7F7-EE34-49AE-8A5B-7AF68E363626}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&lt;1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Uploaded the most recent version of application to Github repository to ensure files do not get lost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Program the STM32 to implement received sound effect adjustments from the ESP32.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STM32 will be programed using the STM32Cube IDE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Must be able to receive signals from ESP32 and translate that information into sound effects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 (30 seconds)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437875" y="2035650"/>
            <a:ext cx="8229600" cy="4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(Pedal System): Already have STM32 Evaluation board, several parts are already </a:t>
            </a:r>
            <a:r>
              <a:rPr lang="en-US" sz="2200">
                <a:solidFill>
                  <a:schemeClr val="dk1"/>
                </a:solidFill>
              </a:rPr>
              <a:t>acquired</a:t>
            </a:r>
            <a:r>
              <a:rPr lang="en-US" sz="2200">
                <a:solidFill>
                  <a:schemeClr val="dk1"/>
                </a:solidFill>
              </a:rPr>
              <a:t> due to </a:t>
            </a:r>
            <a:r>
              <a:rPr lang="en-US" sz="2200">
                <a:solidFill>
                  <a:schemeClr val="dk1"/>
                </a:solidFill>
              </a:rPr>
              <a:t>ordering extra parts in 403. A</a:t>
            </a:r>
            <a:r>
              <a:rPr lang="en-US" sz="2200">
                <a:solidFill>
                  <a:schemeClr val="dk1"/>
                </a:solidFill>
              </a:rPr>
              <a:t>ny needed parts will be ordered when the PCB for the pedal system is ordered. Expected to have all parts and the PCB by 2/13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(Amplifier): PCBs have been sent to manufacturer (1/23). Will be consulting with Professor Nowka and TA if needed to discuss additional funding for PCB components (resistors, capacitors, etc.). Parts order will be placed at latest by 1/29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877"/>
            <a:ext cx="8839203" cy="395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29f36552d_1_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68" name="Google Shape;168;g2b29f36552d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3880"/>
            <a:ext cx="9143999" cy="327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457200" y="301559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 for your time!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2049275"/>
            <a:ext cx="8368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Problem Statement: Current guitar amplification and sound modification systems lack the integration of modern technology and user-friendly control methods for those with limited experience.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Solution proposal: Develop a high-tech guitar sound system with an amp, pedals, and a bluetooth app, to allow to the user to more seamlessly integrate and customize the sound system to their liking.</a:t>
            </a:r>
            <a:endParaRPr sz="24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/>
              <a:t>Project/Subsystem Overview (45 seconds) 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18554" l="14462" r="21655" t="25303"/>
          <a:stretch/>
        </p:blipFill>
        <p:spPr>
          <a:xfrm>
            <a:off x="935025" y="1852925"/>
            <a:ext cx="7273948" cy="380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2643d1765_1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 Characteristics</a:t>
            </a:r>
            <a:endParaRPr/>
          </a:p>
        </p:txBody>
      </p:sp>
      <p:sp>
        <p:nvSpPr>
          <p:cNvPr id="80" name="Google Shape;80;g2b2643d1765_1_2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Amplifier</a:t>
            </a:r>
            <a:endParaRPr b="1" sz="2200"/>
          </a:p>
          <a:p>
            <a:pPr indent="-254000" lvl="1" marL="914400" rtl="0" algn="l">
              <a:spcBef>
                <a:spcPts val="0"/>
              </a:spcBef>
              <a:spcAft>
                <a:spcPts val="0"/>
              </a:spcAft>
              <a:buSzPts val="400"/>
              <a:buChar char="–"/>
            </a:pPr>
            <a:r>
              <a:rPr lang="en-US" sz="1400"/>
              <a:t>Pre-amp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Amplify low-level signals, matches impedances between source and mixing device, minimizes noise</a:t>
            </a:r>
            <a:endParaRPr sz="1400"/>
          </a:p>
          <a:p>
            <a:pPr indent="-254000" lvl="1" marL="914400" rtl="0" algn="l">
              <a:spcBef>
                <a:spcPts val="0"/>
              </a:spcBef>
              <a:spcAft>
                <a:spcPts val="0"/>
              </a:spcAft>
              <a:buSzPts val="400"/>
              <a:buChar char="–"/>
            </a:pPr>
            <a:r>
              <a:rPr lang="en-US" sz="1400"/>
              <a:t>Amplifier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Boosts the power of the “conditioned” signal to be able to drive speakers to sufficient volume while maintaining clarity at high output levels.</a:t>
            </a:r>
            <a:endParaRPr sz="1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Pedal System</a:t>
            </a:r>
            <a:endParaRPr b="1" sz="22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ADC - Converts the analog input signal into a </a:t>
            </a:r>
            <a:r>
              <a:rPr lang="en-US" sz="1400"/>
              <a:t>digital</a:t>
            </a:r>
            <a:r>
              <a:rPr lang="en-US" sz="1400"/>
              <a:t> signal and transmits it to the DSP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DSP - takes in the digital signal and data from the ESP32 to </a:t>
            </a:r>
            <a:r>
              <a:rPr lang="en-US" sz="1400"/>
              <a:t>implement</a:t>
            </a:r>
            <a:r>
              <a:rPr lang="en-US" sz="1400"/>
              <a:t> effects, then outputs the changed digital signal.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DAC - </a:t>
            </a:r>
            <a:r>
              <a:rPr lang="en-US" sz="1400"/>
              <a:t>Converts the changed digital signal from the DSP into an analog signal to be sent to the amplifier</a:t>
            </a:r>
            <a:endParaRPr sz="1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Bluetooth App</a:t>
            </a:r>
            <a:endParaRPr b="1" sz="22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Android application developed in Android Studio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Application communicates with ESP32 using Bluetooth Low Energy (BLE)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Application is used to control </a:t>
            </a:r>
            <a:r>
              <a:rPr lang="en-US" sz="1400"/>
              <a:t>guitar</a:t>
            </a:r>
            <a:r>
              <a:rPr lang="en-US" sz="1400"/>
              <a:t> sound effects and adjust the levels of the effects from a mobile device wirelessly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Major Project Changes for 404 </a:t>
            </a:r>
            <a:r>
              <a:rPr lang="en-US"/>
              <a:t> 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57200" y="2049275"/>
            <a:ext cx="8368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Amplifier</a:t>
            </a:r>
            <a:endParaRPr b="1"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Reduce size of board</a:t>
            </a:r>
            <a:endParaRPr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Fix PCB errors that persisted in 403 </a:t>
            </a:r>
            <a:endParaRPr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Create a housing for both the amplifier as well as the pedal system (either 3D printed or wood)</a:t>
            </a:r>
            <a:endParaRPr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I</a:t>
            </a:r>
            <a:r>
              <a:rPr lang="en-US" sz="1700"/>
              <a:t>ncorporate an on/off switch within the housing</a:t>
            </a:r>
            <a:endParaRPr sz="1700"/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Pedal System</a:t>
            </a:r>
            <a:endParaRPr b="1"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Use an ESP32 Module instead of a chip</a:t>
            </a:r>
            <a:endParaRPr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Change routing for ground and power planes to improve reliability and eliminate unnecessary traces</a:t>
            </a:r>
            <a:endParaRPr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STM32 evaluation board instead of a chip depending upon what design changes are chosen</a:t>
            </a:r>
            <a:endParaRPr sz="1700"/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Bluetooth App</a:t>
            </a:r>
            <a:endParaRPr b="1"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Implement error handling for when Bluetooth is not enabled on mobile devices to prevent crashes</a:t>
            </a:r>
            <a:endParaRPr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Implement status updates to ensure sound effects are applied, and that device can connect to MCU and DSP</a:t>
            </a:r>
            <a:endParaRPr sz="17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19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457200" y="10602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146550" y="1863950"/>
            <a:ext cx="86862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>
                <a:solidFill>
                  <a:schemeClr val="dk1"/>
                </a:solidFill>
              </a:rPr>
              <a:t>Amplifier</a:t>
            </a:r>
            <a:endParaRPr b="1" sz="1700">
              <a:solidFill>
                <a:schemeClr val="dk1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New boards with incorporated changes have been sent to manufacturing (1/23)</a:t>
            </a:r>
            <a:endParaRPr sz="2000">
              <a:solidFill>
                <a:schemeClr val="dk1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PCB components still need to be bought (will be done by 1/29)</a:t>
            </a:r>
            <a:endParaRPr sz="2000">
              <a:solidFill>
                <a:schemeClr val="dk1"/>
              </a:solidFill>
            </a:endParaRPr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>
                <a:solidFill>
                  <a:schemeClr val="dk1"/>
                </a:solidFill>
              </a:rPr>
              <a:t>Pedal System</a:t>
            </a:r>
            <a:endParaRPr b="1" sz="1700">
              <a:solidFill>
                <a:schemeClr val="dk1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Settle on design changes and redistribution of workload by 1/30</a:t>
            </a:r>
            <a:endParaRPr sz="2000">
              <a:solidFill>
                <a:schemeClr val="dk1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Design new PCB and order it by 2/6</a:t>
            </a:r>
            <a:endParaRPr sz="2000">
              <a:solidFill>
                <a:schemeClr val="dk1"/>
              </a:solidFill>
            </a:endParaRPr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>
                <a:solidFill>
                  <a:schemeClr val="dk1"/>
                </a:solidFill>
              </a:rPr>
              <a:t> </a:t>
            </a:r>
            <a:r>
              <a:rPr b="1" lang="en-US" sz="1700">
                <a:solidFill>
                  <a:schemeClr val="dk1"/>
                </a:solidFill>
              </a:rPr>
              <a:t>Bluetooth App</a:t>
            </a:r>
            <a:endParaRPr b="1" sz="1700">
              <a:solidFill>
                <a:schemeClr val="dk1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Last step is to implement error handling during integration of subsystems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All</a:t>
            </a:r>
            <a:endParaRPr b="1" sz="1800">
              <a:solidFill>
                <a:schemeClr val="dk1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Begin housing design process by 2/25</a:t>
            </a:r>
            <a:endParaRPr sz="2000">
              <a:solidFill>
                <a:schemeClr val="dk1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Have the housing 3D printed by the first week of April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1 (Amplifier)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Rishabh Ruikar</a:t>
            </a:r>
            <a:endParaRPr sz="2980"/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{5568F7F7-EE34-49AE-8A5B-7AF68E363626}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New boards have been sent to manufacturing (delivery time approx. 1 week)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PCB components will be ordered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New boards will be soldered and ready for testing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457200" y="5761171"/>
            <a:ext cx="82296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2415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90"/>
              <a:buChar char="•"/>
            </a:pPr>
            <a:r>
              <a:rPr lang="en-US" sz="1460"/>
              <a:t>Was unable to create a working design in 403 due to power jack polarities being reversed on PCB, causing op-amp to release “magic smoke”</a:t>
            </a:r>
            <a:endParaRPr sz="1460"/>
          </a:p>
          <a:p>
            <a:pPr indent="-27241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"/>
              <a:buChar char="•"/>
            </a:pPr>
            <a:r>
              <a:rPr lang="en-US" sz="1460"/>
              <a:t>PCB components was also microscopic, which caused shorts between pins</a:t>
            </a:r>
            <a:endParaRPr sz="1460"/>
          </a:p>
          <a:p>
            <a:pPr indent="-2768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60"/>
              <a:buChar char="•"/>
            </a:pPr>
            <a:r>
              <a:rPr lang="en-US" sz="1460"/>
              <a:t>Previous trace widths (10mil) were also insufficient for speaker signals to pass through</a:t>
            </a:r>
            <a:endParaRPr sz="1460"/>
          </a:p>
        </p:txBody>
      </p:sp>
      <p:sp>
        <p:nvSpPr>
          <p:cNvPr id="104" name="Google Shape;104;p7"/>
          <p:cNvSpPr txBox="1"/>
          <p:nvPr>
            <p:ph type="title"/>
          </p:nvPr>
        </p:nvSpPr>
        <p:spPr>
          <a:xfrm>
            <a:off x="543150" y="769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400"/>
              <a:t>Subsystem</a:t>
            </a:r>
            <a:r>
              <a:rPr lang="en-US" sz="2400"/>
              <a:t> 1 (Amplifier)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920"/>
              <a:t>Rishabh Ruikar</a:t>
            </a:r>
            <a:endParaRPr sz="2180"/>
          </a:p>
        </p:txBody>
      </p:sp>
      <p:pic>
        <p:nvPicPr>
          <p:cNvPr id="105" name="Google Shape;10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250" y="1573200"/>
            <a:ext cx="3264592" cy="20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689" y="1448962"/>
            <a:ext cx="3668253" cy="215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817" y="3756313"/>
            <a:ext cx="3239455" cy="185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9692" y="3755138"/>
            <a:ext cx="4001767" cy="18536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1735500" y="1264200"/>
            <a:ext cx="1490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Preamplifier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6125525" y="1264200"/>
            <a:ext cx="1490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Amplifier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2643d1765_1_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2 (Pedal System)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Monte Martin III</a:t>
            </a:r>
            <a:endParaRPr sz="2980"/>
          </a:p>
        </p:txBody>
      </p:sp>
      <p:graphicFrame>
        <p:nvGraphicFramePr>
          <p:cNvPr id="116" name="Google Shape;116;g2b2643d1765_1_1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{5568F7F7-EE34-49AE-8A5B-7AF68E363626}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Tested and validated the functionality of the practical filter for the ADC. 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Determine possible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design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changes to improve feasibility and to more evenly distribute the workload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Design in altium the new PCB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incorporating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design the design changes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agreed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upon and send it out for fabrication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Determine the functionality of the DAC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