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5E1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1BBED-20AC-47E0-868C-B37E8AC675DB}" v="622" dt="2022-01-10T09:23:13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ABBF-DC86-48E3-8FCA-1E33D491E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DE475-C1E0-40F2-A852-13934A261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E98A-33D7-41F0-BA0B-8B6A8A9C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99664-4025-4103-A7A7-F2CF6F35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B445B-C436-454C-9B1C-A8D313D0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1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171A-BD14-42E0-A5B4-499A459C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02A73-50D4-4145-BDA1-720EF2C6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80B0-C08D-4AB3-AD49-1FBE225E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AE5B-85FB-4988-8C39-80A2C82A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44B3-9A5C-4587-8387-1EFEFDA3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36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F0380-CD04-4C0D-BF0A-2DBE036A4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0FE4E-39E8-4F9F-9DAF-DE6C617B4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C14E-6F3F-4787-A34A-D25E7BFF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4557-E910-43FF-B970-6C53E9A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7008-A0F0-4804-AD43-65A7F471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1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E31E-6B73-4FC2-AFEE-BCEAA77D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6271-1EE8-47AE-B29B-DB3DE9CE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6D05-3DD3-4C56-A1B2-CB7B8A26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F7A5-F553-454D-9B6C-5BB75A17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26DB-09BB-4F03-B076-D6CCA87E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0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CC35-6E94-41D7-8266-E5F9E3A3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579F-44E7-47ED-9B8D-2CFC55391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16C74-40BE-4FA4-8EA2-9D76C2D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B9A6-993D-46C9-848C-BA9BDD14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6404-4C2B-4A1C-BF41-F24D562C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6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AFA9-D17F-48C0-9F8C-DFC9F8EF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1693-7936-419F-AA0E-AD138F5DE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58197-97B3-4D11-9EA2-4CE4DFC88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E7D1-9F2D-472D-81DD-5E26247B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1172B-1A91-4A92-B7D5-9E5F4B2D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B8E4D-65A9-460E-ACF8-6AF4010D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1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962C-23E4-4900-9090-D2BD6D57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DAC8F-232E-4891-B329-CF03A147D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50E5-BC21-4B0D-B862-E687178AF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4BB9D-140F-44DF-A0C3-366B3C8C3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75606-1560-4475-97A6-E1D112408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77A6F-7B0C-4025-AC0D-7D6271BF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D2A11-D166-4FB5-BFE3-08B97997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51052-4F24-4D37-9E63-FA927CF3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D308-FA08-4D07-9CA2-4865D795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87D2C-BA6B-4C0B-AFA1-1FEF4559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6ED03-7A4A-4019-8FE0-A39C2A07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B15C3-B208-45F9-BF3A-9F661A08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2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9164C-32AC-49A9-8601-1CF9F0BB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267A7-0229-4346-9896-15278BFF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0A763-CB33-4221-BFE8-B95443FA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6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5EBA-F876-41C6-B251-A88F6EF1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0FFC4-2BE5-4625-92CA-8C710F4B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C6016-FEF9-4808-8E69-CDA7FEE48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0943E-9414-4C16-89FE-E8618832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88ABF-36FE-4C06-BC25-EFF84114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E4633-6CD7-4A7E-9ED8-05A61D83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07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EA28-0C17-4A52-AFEF-3E3965192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E3A6A-D238-4E83-B777-758D75B7B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F4642-DA84-4A23-B2D6-3FBDA41B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C3539-4D49-48CB-84B0-51C38446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1C667-3235-4FDA-9B43-B2DC04A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5C642-F27D-4D47-B04B-0451705C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02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E8585-6135-4C44-B9A2-A165FF17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07CE-E9F5-44D9-8AE0-A51FA6E28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E65A-E45E-4FF8-B665-B885D41C6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B5B47-552E-430F-A052-955CA468ACFB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B1B5-0761-4863-B731-E9AC38501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520F-DE6C-424C-A523-3A9B9D31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2E87-B020-4BA1-8352-F1800FA0EF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23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15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3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3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E6F033-4576-48BB-B39C-42E004755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914" y="4786604"/>
            <a:ext cx="6341706" cy="1693507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latin typeface="Aldhabi" panose="01000000000000000000" pitchFamily="2" charset="-78"/>
                <a:cs typeface="Aldhabi" panose="01000000000000000000" pitchFamily="2" charset="-78"/>
              </a:rPr>
              <a:t>Rawan Mansour </a:t>
            </a:r>
          </a:p>
          <a:p>
            <a:pPr algn="l"/>
            <a:r>
              <a:rPr lang="en-GB" sz="2800" dirty="0" err="1">
                <a:latin typeface="Aldhabi" panose="01000000000000000000" pitchFamily="2" charset="-78"/>
                <a:cs typeface="Aldhabi" panose="01000000000000000000" pitchFamily="2" charset="-78"/>
              </a:rPr>
              <a:t>Abdulwahab</a:t>
            </a:r>
            <a:r>
              <a:rPr lang="en-GB" sz="2800" dirty="0">
                <a:latin typeface="Aldhabi" panose="01000000000000000000" pitchFamily="2" charset="-78"/>
                <a:cs typeface="Aldhabi" panose="01000000000000000000" pitchFamily="2" charset="-78"/>
              </a:rPr>
              <a:t> Al-</a:t>
            </a:r>
            <a:r>
              <a:rPr lang="en-GB" sz="2800" dirty="0" err="1">
                <a:latin typeface="Aldhabi" panose="01000000000000000000" pitchFamily="2" charset="-78"/>
                <a:cs typeface="Aldhabi" panose="01000000000000000000" pitchFamily="2" charset="-78"/>
              </a:rPr>
              <a:t>Subit</a:t>
            </a:r>
            <a:endParaRPr lang="en-GB" sz="2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3C849E-5889-4BF3-9B2C-0B675E743AB6}"/>
              </a:ext>
            </a:extLst>
          </p:cNvPr>
          <p:cNvSpPr/>
          <p:nvPr/>
        </p:nvSpPr>
        <p:spPr>
          <a:xfrm>
            <a:off x="7828381" y="2360643"/>
            <a:ext cx="5076255" cy="5124161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5,745 Sports Injury Illustrations &amp;amp; Clip Art - iStock">
            <a:extLst>
              <a:ext uri="{FF2B5EF4-FFF2-40B4-BE49-F238E27FC236}">
                <a16:creationId xmlns:a16="http://schemas.microsoft.com/office/drawing/2014/main" id="{33EF76C9-C8A0-49D3-BC7B-2FF204259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87" y="3229802"/>
            <a:ext cx="3385845" cy="338584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63;p28">
            <a:extLst>
              <a:ext uri="{FF2B5EF4-FFF2-40B4-BE49-F238E27FC236}">
                <a16:creationId xmlns:a16="http://schemas.microsoft.com/office/drawing/2014/main" id="{B8ABEDCD-79FE-4602-93D9-B70F5AC56D44}"/>
              </a:ext>
            </a:extLst>
          </p:cNvPr>
          <p:cNvSpPr txBox="1">
            <a:spLocks noChangeArrowheads="1"/>
          </p:cNvSpPr>
          <p:nvPr/>
        </p:nvSpPr>
        <p:spPr>
          <a:xfrm>
            <a:off x="148355" y="1429379"/>
            <a:ext cx="8119352" cy="1999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GB" altLang="en-US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Injury Prediction for Competitive Runners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333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69;p41">
            <a:extLst>
              <a:ext uri="{FF2B5EF4-FFF2-40B4-BE49-F238E27FC236}">
                <a16:creationId xmlns:a16="http://schemas.microsoft.com/office/drawing/2014/main" id="{0B6D16B2-CDA4-495F-9495-B82973FAACFB}"/>
              </a:ext>
            </a:extLst>
          </p:cNvPr>
          <p:cNvSpPr txBox="1">
            <a:spLocks noChangeArrowheads="1"/>
          </p:cNvSpPr>
          <p:nvPr/>
        </p:nvSpPr>
        <p:spPr>
          <a:xfrm>
            <a:off x="2236788" y="854920"/>
            <a:ext cx="7718425" cy="4841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US" altLang="en-US" sz="7200" b="1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Comparison Models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781988-AAD0-4AA7-A723-4F4640204885}"/>
              </a:ext>
            </a:extLst>
          </p:cNvPr>
          <p:cNvSpPr/>
          <p:nvPr/>
        </p:nvSpPr>
        <p:spPr>
          <a:xfrm rot="19268480">
            <a:off x="9587433" y="3910330"/>
            <a:ext cx="4449356" cy="5046695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1A472264-2FF4-4039-8FC4-3E0CAA2B8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55213" y="4541854"/>
            <a:ext cx="2212425" cy="221242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1">
            <a:extLst>
              <a:ext uri="{FF2B5EF4-FFF2-40B4-BE49-F238E27FC236}">
                <a16:creationId xmlns:a16="http://schemas.microsoft.com/office/drawing/2014/main" id="{86A0882E-353E-48BA-A7C1-2ED4ECE6C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80896"/>
              </p:ext>
            </p:extLst>
          </p:nvPr>
        </p:nvGraphicFramePr>
        <p:xfrm>
          <a:off x="2825262" y="2557022"/>
          <a:ext cx="6742444" cy="20726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37397">
                  <a:extLst>
                    <a:ext uri="{9D8B030D-6E8A-4147-A177-3AD203B41FA5}">
                      <a16:colId xmlns:a16="http://schemas.microsoft.com/office/drawing/2014/main" val="2645020777"/>
                    </a:ext>
                  </a:extLst>
                </a:gridCol>
                <a:gridCol w="1369547">
                  <a:extLst>
                    <a:ext uri="{9D8B030D-6E8A-4147-A177-3AD203B41FA5}">
                      <a16:colId xmlns:a16="http://schemas.microsoft.com/office/drawing/2014/main" val="2546414543"/>
                    </a:ext>
                  </a:extLst>
                </a:gridCol>
                <a:gridCol w="2257908">
                  <a:extLst>
                    <a:ext uri="{9D8B030D-6E8A-4147-A177-3AD203B41FA5}">
                      <a16:colId xmlns:a16="http://schemas.microsoft.com/office/drawing/2014/main" val="3984593007"/>
                    </a:ext>
                  </a:extLst>
                </a:gridCol>
                <a:gridCol w="1577592">
                  <a:extLst>
                    <a:ext uri="{9D8B030D-6E8A-4147-A177-3AD203B41FA5}">
                      <a16:colId xmlns:a16="http://schemas.microsoft.com/office/drawing/2014/main" val="32329126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28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ldhabi" panose="01000000000000000000" pitchFamily="2" charset="-78"/>
                        <a:cs typeface="Aldhabi" panose="01000000000000000000" pitchFamily="2" charset="-78"/>
                      </a:endParaRPr>
                    </a:p>
                  </a:txBody>
                  <a:tcPr>
                    <a:solidFill>
                      <a:srgbClr val="FEE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Aldhabi" panose="01000000000000000000" pitchFamily="2" charset="-78"/>
                          <a:cs typeface="Aldhabi" panose="01000000000000000000" pitchFamily="2" charset="-78"/>
                        </a:rPr>
                        <a:t>xgboost</a:t>
                      </a:r>
                      <a:endParaRPr lang="en-GB" sz="2800" dirty="0">
                        <a:latin typeface="Aldhabi" panose="01000000000000000000" pitchFamily="2" charset="-78"/>
                        <a:cs typeface="Aldhabi" panose="01000000000000000000" pitchFamily="2" charset="-78"/>
                      </a:endParaRPr>
                    </a:p>
                  </a:txBody>
                  <a:tcPr>
                    <a:solidFill>
                      <a:srgbClr val="FEE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ldhabi" panose="01000000000000000000" pitchFamily="2" charset="-78"/>
                          <a:cs typeface="Aldhabi" panose="01000000000000000000" pitchFamily="2" charset="-78"/>
                        </a:rPr>
                        <a:t>Logistic Regression</a:t>
                      </a:r>
                    </a:p>
                  </a:txBody>
                  <a:tcPr>
                    <a:solidFill>
                      <a:srgbClr val="FEE5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ldhabi" panose="01000000000000000000" pitchFamily="2" charset="-78"/>
                          <a:cs typeface="Aldhabi" panose="01000000000000000000" pitchFamily="2" charset="-78"/>
                        </a:rPr>
                        <a:t>KNN</a:t>
                      </a:r>
                      <a:endParaRPr lang="en-GB" sz="2800" dirty="0">
                        <a:latin typeface="Aldhabi" panose="01000000000000000000" pitchFamily="2" charset="-78"/>
                        <a:cs typeface="Aldhabi" panose="01000000000000000000" pitchFamily="2" charset="-78"/>
                      </a:endParaRPr>
                    </a:p>
                  </a:txBody>
                  <a:tcPr>
                    <a:solidFill>
                      <a:srgbClr val="FEE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99341"/>
                  </a:ext>
                </a:extLst>
              </a:tr>
              <a:tr h="443081">
                <a:tc>
                  <a:txBody>
                    <a:bodyPr/>
                    <a:lstStyle/>
                    <a:p>
                      <a:pPr algn="ctr"/>
                      <a:r>
                        <a:rPr lang="en" sz="2800" b="1" dirty="0">
                          <a:solidFill>
                            <a:schemeClr val="dk1"/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Accuracy</a:t>
                      </a:r>
                      <a:endParaRPr lang="en-GB" sz="2800" dirty="0">
                        <a:latin typeface="Aldhabi" panose="01000000000000000000" pitchFamily="2" charset="-78"/>
                        <a:cs typeface="Aldhabi" panose="01000000000000000000" pitchFamily="2" charset="-78"/>
                      </a:endParaRPr>
                    </a:p>
                  </a:txBody>
                  <a:tcPr>
                    <a:solidFill>
                      <a:srgbClr val="FEE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86%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62%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800" dirty="0">
                          <a:solidFill>
                            <a:srgbClr val="FF0000"/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98%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9385"/>
                  </a:ext>
                </a:extLst>
              </a:tr>
              <a:tr h="443081">
                <a:tc>
                  <a:txBody>
                    <a:bodyPr/>
                    <a:lstStyle/>
                    <a:p>
                      <a:pPr algn="ctr"/>
                      <a:r>
                        <a:rPr lang="en" sz="2800" b="1" dirty="0">
                          <a:solidFill>
                            <a:schemeClr val="dk1"/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Recall</a:t>
                      </a:r>
                      <a:endParaRPr lang="en-GB" sz="2800" dirty="0">
                        <a:latin typeface="Aldhabi" panose="01000000000000000000" pitchFamily="2" charset="-78"/>
                        <a:cs typeface="Aldhabi" panose="01000000000000000000" pitchFamily="2" charset="-78"/>
                      </a:endParaRPr>
                    </a:p>
                  </a:txBody>
                  <a:tcPr>
                    <a:solidFill>
                      <a:srgbClr val="FEE5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0.63</a:t>
                      </a:r>
                      <a:endParaRPr lang="en-GB" sz="2800" dirty="0">
                        <a:latin typeface="Aldhabi" panose="01000000000000000000" pitchFamily="2" charset="-78"/>
                        <a:cs typeface="Aldhabi" panose="01000000000000000000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0.87</a:t>
                      </a:r>
                      <a:endParaRPr lang="en-GB" sz="2800" dirty="0">
                        <a:latin typeface="Aldhabi" panose="01000000000000000000" pitchFamily="2" charset="-78"/>
                        <a:cs typeface="Aldhabi" panose="01000000000000000000" pitchFamily="2" charset="-7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800" dirty="0">
                          <a:solidFill>
                            <a:srgbClr val="FF0000"/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0.96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87649"/>
                  </a:ext>
                </a:extLst>
              </a:tr>
              <a:tr h="404902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dk1"/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f1-score</a:t>
                      </a:r>
                      <a:endParaRPr lang="en-GB" sz="2800" dirty="0">
                        <a:latin typeface="Aldhabi" panose="01000000000000000000" pitchFamily="2" charset="-78"/>
                        <a:cs typeface="Aldhabi" panose="01000000000000000000" pitchFamily="2" charset="-78"/>
                      </a:endParaRPr>
                    </a:p>
                  </a:txBody>
                  <a:tcPr>
                    <a:solidFill>
                      <a:srgbClr val="FEE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0.62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0.86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800" dirty="0">
                          <a:solidFill>
                            <a:srgbClr val="FF0000"/>
                          </a:solidFill>
                          <a:latin typeface="Aldhabi" panose="01000000000000000000" pitchFamily="2" charset="-78"/>
                          <a:ea typeface="Nunito Sans"/>
                          <a:cs typeface="Aldhabi" panose="01000000000000000000" pitchFamily="2" charset="-78"/>
                          <a:sym typeface="Nunito Sans"/>
                        </a:rPr>
                        <a:t>0.98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235840"/>
                  </a:ext>
                </a:extLst>
              </a:tr>
            </a:tbl>
          </a:graphicData>
        </a:graphic>
      </p:graphicFrame>
      <p:pic>
        <p:nvPicPr>
          <p:cNvPr id="59" name="Picture 4" descr="Airplane line path travel line icon Royalty Free Vector">
            <a:extLst>
              <a:ext uri="{FF2B5EF4-FFF2-40B4-BE49-F238E27FC236}">
                <a16:creationId xmlns:a16="http://schemas.microsoft.com/office/drawing/2014/main" id="{5B62B298-1C57-4676-A02C-C4FF84BAB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-335898" y="810245"/>
            <a:ext cx="3158724" cy="145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124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17;p42">
            <a:extLst>
              <a:ext uri="{FF2B5EF4-FFF2-40B4-BE49-F238E27FC236}">
                <a16:creationId xmlns:a16="http://schemas.microsoft.com/office/drawing/2014/main" id="{13DDF9FA-3FAE-484B-9EED-0BF6C5372B06}"/>
              </a:ext>
            </a:extLst>
          </p:cNvPr>
          <p:cNvSpPr txBox="1">
            <a:spLocks noChangeArrowheads="1"/>
          </p:cNvSpPr>
          <p:nvPr/>
        </p:nvSpPr>
        <p:spPr>
          <a:xfrm>
            <a:off x="4092575" y="2103676"/>
            <a:ext cx="3721100" cy="987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US" altLang="en-US" sz="4400" dirty="0">
                <a:solidFill>
                  <a:schemeClr val="bg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KNN</a:t>
            </a:r>
          </a:p>
        </p:txBody>
      </p:sp>
      <p:sp>
        <p:nvSpPr>
          <p:cNvPr id="7" name="عنوان فرعي 4">
            <a:extLst>
              <a:ext uri="{FF2B5EF4-FFF2-40B4-BE49-F238E27FC236}">
                <a16:creationId xmlns:a16="http://schemas.microsoft.com/office/drawing/2014/main" id="{67846701-D530-4112-9D2F-6BFE81CF8C22}"/>
              </a:ext>
            </a:extLst>
          </p:cNvPr>
          <p:cNvSpPr txBox="1">
            <a:spLocks/>
          </p:cNvSpPr>
          <p:nvPr/>
        </p:nvSpPr>
        <p:spPr>
          <a:xfrm>
            <a:off x="3736791" y="3187047"/>
            <a:ext cx="4718417" cy="14984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algn="ctr">
              <a:buClr>
                <a:srgbClr val="333333"/>
              </a:buClr>
              <a:buSzPts val="1600"/>
              <a:buFont typeface="Nunito Sans" pitchFamily="2" charset="0"/>
              <a:buNone/>
            </a:pPr>
            <a:r>
              <a:rPr lang="en-US" altLang="en-US" sz="3200" dirty="0">
                <a:solidFill>
                  <a:schemeClr val="bg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Is the best model to predict the possibility of </a:t>
            </a:r>
            <a:r>
              <a:rPr lang="en-GB" altLang="en-US" sz="3200" dirty="0">
                <a:solidFill>
                  <a:schemeClr val="bg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Injury for Competitive Runners.</a:t>
            </a:r>
          </a:p>
          <a:p>
            <a:pPr marL="127000" algn="ctr">
              <a:buClr>
                <a:srgbClr val="333333"/>
              </a:buClr>
              <a:buSzPts val="1600"/>
              <a:buFont typeface="Nunito Sans" pitchFamily="2" charset="0"/>
              <a:buNone/>
            </a:pPr>
            <a:endParaRPr lang="ar-SA" altLang="en-US" sz="3200" dirty="0">
              <a:solidFill>
                <a:schemeClr val="bg2">
                  <a:lumMod val="2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  <a:sym typeface="Nunito Sans" pitchFamily="2" charset="0"/>
            </a:endParaRPr>
          </a:p>
        </p:txBody>
      </p:sp>
      <p:sp>
        <p:nvSpPr>
          <p:cNvPr id="9" name="Google Shape;1644;p36">
            <a:extLst>
              <a:ext uri="{FF2B5EF4-FFF2-40B4-BE49-F238E27FC236}">
                <a16:creationId xmlns:a16="http://schemas.microsoft.com/office/drawing/2014/main" id="{E0983BBC-4014-4651-BB03-B21C372B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1324"/>
            <a:ext cx="428466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US" altLang="en-US" sz="7200" b="1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Conclusion</a:t>
            </a:r>
          </a:p>
        </p:txBody>
      </p:sp>
      <p:pic>
        <p:nvPicPr>
          <p:cNvPr id="10" name="Picture 4" descr="Airplane line path travel line icon Royalty Free Vector">
            <a:extLst>
              <a:ext uri="{FF2B5EF4-FFF2-40B4-BE49-F238E27FC236}">
                <a16:creationId xmlns:a16="http://schemas.microsoft.com/office/drawing/2014/main" id="{AF461112-E704-469D-9AC5-63A791149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-335898" y="810245"/>
            <a:ext cx="3158724" cy="145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81F262-464B-4B18-A655-CB4B7FDC8FB3}"/>
              </a:ext>
            </a:extLst>
          </p:cNvPr>
          <p:cNvSpPr/>
          <p:nvPr/>
        </p:nvSpPr>
        <p:spPr>
          <a:xfrm rot="19268480">
            <a:off x="9210628" y="3537118"/>
            <a:ext cx="4449356" cy="5511130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CFBECD7-3245-4784-9B5C-FE5C7041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2902" y="4103997"/>
            <a:ext cx="2569896" cy="256989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451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وان فرعي 2">
            <a:extLst>
              <a:ext uri="{FF2B5EF4-FFF2-40B4-BE49-F238E27FC236}">
                <a16:creationId xmlns:a16="http://schemas.microsoft.com/office/drawing/2014/main" id="{4F9D25C3-742E-4C4E-91A7-93A202EE2C3B}"/>
              </a:ext>
            </a:extLst>
          </p:cNvPr>
          <p:cNvSpPr txBox="1">
            <a:spLocks/>
          </p:cNvSpPr>
          <p:nvPr/>
        </p:nvSpPr>
        <p:spPr bwMode="auto">
          <a:xfrm>
            <a:off x="3909397" y="1731458"/>
            <a:ext cx="4133502" cy="125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pt-BR" altLang="en-US" sz="2800" kern="0" dirty="0">
                <a:solidFill>
                  <a:srgbClr val="ED622B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For Data Processing</a:t>
            </a:r>
          </a:p>
          <a:p>
            <a:pPr marL="1270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</a:pPr>
            <a:r>
              <a:rPr lang="pt-BR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- Pandas. </a:t>
            </a:r>
          </a:p>
          <a:p>
            <a:pPr marL="1270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</a:pPr>
            <a:r>
              <a:rPr lang="pt-BR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- NumPy.</a:t>
            </a:r>
            <a:endParaRPr lang="ar-SA" altLang="en-US" sz="2800" kern="0" dirty="0">
              <a:solidFill>
                <a:srgbClr val="333333"/>
              </a:solidFill>
              <a:latin typeface="Aldhabi" panose="01000000000000000000" pitchFamily="2" charset="-78"/>
              <a:cs typeface="Aldhabi" panose="01000000000000000000" pitchFamily="2" charset="-78"/>
              <a:sym typeface="Nunito Sans" pitchFamily="2" charset="0"/>
            </a:endParaRPr>
          </a:p>
          <a:p>
            <a:pPr marL="457200" indent="-3302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endParaRPr lang="ar-SA" altLang="en-US" sz="2800" kern="0" dirty="0">
              <a:solidFill>
                <a:srgbClr val="ED622B"/>
              </a:solidFill>
              <a:latin typeface="Aldhabi" panose="01000000000000000000" pitchFamily="2" charset="-78"/>
              <a:cs typeface="Aldhabi" panose="01000000000000000000" pitchFamily="2" charset="-78"/>
              <a:sym typeface="Open Sans Extrabold" panose="020B0906030804020204" pitchFamily="34" charset="0"/>
            </a:endParaRPr>
          </a:p>
        </p:txBody>
      </p:sp>
      <p:sp>
        <p:nvSpPr>
          <p:cNvPr id="16" name="عنوان فرعي 4">
            <a:extLst>
              <a:ext uri="{FF2B5EF4-FFF2-40B4-BE49-F238E27FC236}">
                <a16:creationId xmlns:a16="http://schemas.microsoft.com/office/drawing/2014/main" id="{6785D7F0-3E0C-4D1E-8E59-9BD101A0A748}"/>
              </a:ext>
            </a:extLst>
          </p:cNvPr>
          <p:cNvSpPr txBox="1">
            <a:spLocks/>
          </p:cNvSpPr>
          <p:nvPr/>
        </p:nvSpPr>
        <p:spPr bwMode="auto">
          <a:xfrm>
            <a:off x="3849186" y="2995115"/>
            <a:ext cx="4253925" cy="103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n-US" altLang="en-US" sz="2800" kern="0" dirty="0">
                <a:solidFill>
                  <a:srgbClr val="ED622B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For Building The Model</a:t>
            </a:r>
          </a:p>
          <a:p>
            <a:pPr marL="1270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</a:pP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- Scikit-learn library.</a:t>
            </a:r>
          </a:p>
          <a:p>
            <a:pPr marL="1270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</a:pP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- </a:t>
            </a:r>
            <a:r>
              <a:rPr lang="en-US" altLang="en-US" sz="2800" kern="0" dirty="0" err="1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Imblearn</a:t>
            </a: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.</a:t>
            </a:r>
          </a:p>
          <a:p>
            <a:pPr marL="1270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</a:pP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- </a:t>
            </a:r>
            <a:r>
              <a:rPr lang="en-US" altLang="en-US" sz="2800" kern="0" dirty="0" err="1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XGBoost</a:t>
            </a:r>
            <a:endParaRPr lang="ar-SA" altLang="en-US" sz="2800" kern="0" dirty="0">
              <a:solidFill>
                <a:srgbClr val="333333"/>
              </a:solidFill>
              <a:latin typeface="Aldhabi" panose="01000000000000000000" pitchFamily="2" charset="-78"/>
              <a:cs typeface="Aldhabi" panose="01000000000000000000" pitchFamily="2" charset="-78"/>
              <a:sym typeface="Nunito Sans" pitchFamily="2" charset="0"/>
            </a:endParaRPr>
          </a:p>
          <a:p>
            <a:pPr marL="457200" indent="-3302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endParaRPr lang="ar-SA" altLang="en-US" sz="2800" kern="0" dirty="0">
              <a:solidFill>
                <a:srgbClr val="ED622B"/>
              </a:solidFill>
              <a:latin typeface="Aldhabi" panose="01000000000000000000" pitchFamily="2" charset="-78"/>
              <a:cs typeface="Aldhabi" panose="01000000000000000000" pitchFamily="2" charset="-78"/>
              <a:sym typeface="Open Sans Extrabold" panose="020B0906030804020204" pitchFamily="34" charset="0"/>
            </a:endParaRPr>
          </a:p>
        </p:txBody>
      </p:sp>
      <p:sp>
        <p:nvSpPr>
          <p:cNvPr id="18" name="عنوان فرعي 6">
            <a:extLst>
              <a:ext uri="{FF2B5EF4-FFF2-40B4-BE49-F238E27FC236}">
                <a16:creationId xmlns:a16="http://schemas.microsoft.com/office/drawing/2014/main" id="{E59AA23B-A480-4EBE-B81E-D89AA8A4DD90}"/>
              </a:ext>
            </a:extLst>
          </p:cNvPr>
          <p:cNvSpPr txBox="1">
            <a:spLocks/>
          </p:cNvSpPr>
          <p:nvPr/>
        </p:nvSpPr>
        <p:spPr bwMode="auto">
          <a:xfrm>
            <a:off x="4311409" y="4777185"/>
            <a:ext cx="3329476" cy="129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n-US" altLang="en-US" sz="2800" kern="0" dirty="0">
                <a:solidFill>
                  <a:srgbClr val="ED622B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For Visualization</a:t>
            </a:r>
          </a:p>
          <a:p>
            <a:pPr marL="457200" indent="-3302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 - Matplotlib.</a:t>
            </a:r>
          </a:p>
          <a:p>
            <a:pPr marL="457200" indent="-3302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 - Seaborn.</a:t>
            </a:r>
            <a:endParaRPr lang="ar-SA" altLang="en-US" sz="2800" kern="0" dirty="0">
              <a:solidFill>
                <a:srgbClr val="ED622B"/>
              </a:solidFill>
              <a:latin typeface="Aldhabi" panose="01000000000000000000" pitchFamily="2" charset="-78"/>
              <a:cs typeface="Aldhabi" panose="01000000000000000000" pitchFamily="2" charset="-78"/>
              <a:sym typeface="Open Sans Extrabold" panose="020B0906030804020204" pitchFamily="34" charset="0"/>
            </a:endParaRPr>
          </a:p>
        </p:txBody>
      </p:sp>
      <p:sp>
        <p:nvSpPr>
          <p:cNvPr id="19" name="عنوان 10">
            <a:extLst>
              <a:ext uri="{FF2B5EF4-FFF2-40B4-BE49-F238E27FC236}">
                <a16:creationId xmlns:a16="http://schemas.microsoft.com/office/drawing/2014/main" id="{401F8B46-85E1-4C83-BE43-F63CF6A0E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7" y="184107"/>
            <a:ext cx="77184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US" altLang="en-US" sz="7200" b="1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Tools Used</a:t>
            </a:r>
            <a:endParaRPr lang="ar-SA" altLang="en-US" sz="7200" b="1" kern="0" dirty="0">
              <a:solidFill>
                <a:srgbClr val="333333"/>
              </a:solidFill>
              <a:latin typeface="Aldhabi" panose="01000000000000000000" pitchFamily="2" charset="-78"/>
              <a:cs typeface="Aldhabi" panose="01000000000000000000" pitchFamily="2" charset="-78"/>
              <a:sym typeface="Open Sans Extrabold" panose="020B0906030804020204" pitchFamily="34" charset="0"/>
            </a:endParaRPr>
          </a:p>
        </p:txBody>
      </p:sp>
      <p:pic>
        <p:nvPicPr>
          <p:cNvPr id="20" name="Picture 4" descr="Airplane line path travel line icon Royalty Free Vector">
            <a:extLst>
              <a:ext uri="{FF2B5EF4-FFF2-40B4-BE49-F238E27FC236}">
                <a16:creationId xmlns:a16="http://schemas.microsoft.com/office/drawing/2014/main" id="{0171BE4F-F8C8-4959-8A47-641F5B34B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-188343" y="788149"/>
            <a:ext cx="3072583" cy="141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EB4A151-1D67-4987-98F1-599CEE180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7" t="10947" r="21003" b="46192"/>
          <a:stretch/>
        </p:blipFill>
        <p:spPr bwMode="auto">
          <a:xfrm rot="3020485">
            <a:off x="13213228" y="5407569"/>
            <a:ext cx="2100107" cy="178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F581BA82-E9F1-4ACE-9EA2-3EF711923083}"/>
              </a:ext>
            </a:extLst>
          </p:cNvPr>
          <p:cNvSpPr/>
          <p:nvPr/>
        </p:nvSpPr>
        <p:spPr>
          <a:xfrm rot="19268480">
            <a:off x="9210628" y="3537118"/>
            <a:ext cx="4449356" cy="5511130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69976117-199F-4FBF-AE83-D44FF196B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2902" y="4103997"/>
            <a:ext cx="2569896" cy="256989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364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3C849E-5889-4BF3-9B2C-0B675E743AB6}"/>
              </a:ext>
            </a:extLst>
          </p:cNvPr>
          <p:cNvSpPr/>
          <p:nvPr/>
        </p:nvSpPr>
        <p:spPr>
          <a:xfrm>
            <a:off x="7828381" y="2360643"/>
            <a:ext cx="5385201" cy="5416781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EF76C9-C8A0-49D3-BC7B-2FF204259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" b="118"/>
          <a:stretch/>
        </p:blipFill>
        <p:spPr bwMode="auto">
          <a:xfrm>
            <a:off x="8683635" y="3179560"/>
            <a:ext cx="3385845" cy="338584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922;p49">
            <a:extLst>
              <a:ext uri="{FF2B5EF4-FFF2-40B4-BE49-F238E27FC236}">
                <a16:creationId xmlns:a16="http://schemas.microsoft.com/office/drawing/2014/main" id="{967588A7-BDAB-426A-8883-36BCF17F8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672" y="1878140"/>
            <a:ext cx="4500242" cy="155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US" altLang="en-US" sz="8800" b="1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Thanks!</a:t>
            </a:r>
          </a:p>
        </p:txBody>
      </p:sp>
      <p:sp>
        <p:nvSpPr>
          <p:cNvPr id="9" name="Google Shape;2924;p49">
            <a:extLst>
              <a:ext uri="{FF2B5EF4-FFF2-40B4-BE49-F238E27FC236}">
                <a16:creationId xmlns:a16="http://schemas.microsoft.com/office/drawing/2014/main" id="{075D5F29-634D-4A93-A464-5AB7FC195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951" y="2653570"/>
            <a:ext cx="4431039" cy="208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44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Semibold" panose="020B0706030804020204" pitchFamily="34" charset="0"/>
              </a:rPr>
              <a:t>Do you have any questions?</a:t>
            </a:r>
          </a:p>
        </p:txBody>
      </p:sp>
      <p:pic>
        <p:nvPicPr>
          <p:cNvPr id="10" name="Picture 4" descr="Airplane line path travel line icon Royalty Free Vector">
            <a:extLst>
              <a:ext uri="{FF2B5EF4-FFF2-40B4-BE49-F238E27FC236}">
                <a16:creationId xmlns:a16="http://schemas.microsoft.com/office/drawing/2014/main" id="{B8317DBD-57AD-4659-85F2-CA193902E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-188343" y="788149"/>
            <a:ext cx="3072583" cy="141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144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3C849E-5889-4BF3-9B2C-0B675E743AB6}"/>
              </a:ext>
            </a:extLst>
          </p:cNvPr>
          <p:cNvSpPr/>
          <p:nvPr/>
        </p:nvSpPr>
        <p:spPr>
          <a:xfrm rot="19268480">
            <a:off x="9210628" y="3537118"/>
            <a:ext cx="4449356" cy="5511130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EF76C9-C8A0-49D3-BC7B-2FF204259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2902" y="4103997"/>
            <a:ext cx="2569896" cy="256989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53;p29">
            <a:extLst>
              <a:ext uri="{FF2B5EF4-FFF2-40B4-BE49-F238E27FC236}">
                <a16:creationId xmlns:a16="http://schemas.microsoft.com/office/drawing/2014/main" id="{A66B662D-3009-40B7-968C-F445611CDDDA}"/>
              </a:ext>
            </a:extLst>
          </p:cNvPr>
          <p:cNvSpPr txBox="1">
            <a:spLocks noChangeArrowheads="1"/>
          </p:cNvSpPr>
          <p:nvPr/>
        </p:nvSpPr>
        <p:spPr>
          <a:xfrm>
            <a:off x="1956227" y="863306"/>
            <a:ext cx="7716837" cy="482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US" altLang="en-US" sz="7200" b="1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Table of Contents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CFCD8-45F9-489D-9766-0FA07DF9C2DA}"/>
              </a:ext>
            </a:extLst>
          </p:cNvPr>
          <p:cNvSpPr txBox="1"/>
          <p:nvPr/>
        </p:nvSpPr>
        <p:spPr>
          <a:xfrm>
            <a:off x="3247028" y="2698734"/>
            <a:ext cx="30524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3600" dirty="0">
                <a:latin typeface="Aldhabi" panose="01000000000000000000" pitchFamily="2" charset="-78"/>
                <a:cs typeface="Aldhabi" panose="01000000000000000000" pitchFamily="2" charset="-78"/>
              </a:rPr>
              <a:t>Introduction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3600" dirty="0">
                <a:latin typeface="Aldhabi" panose="01000000000000000000" pitchFamily="2" charset="-78"/>
                <a:cs typeface="Aldhabi" panose="01000000000000000000" pitchFamily="2" charset="-78"/>
              </a:rPr>
              <a:t>Dataset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3600" dirty="0">
                <a:latin typeface="Aldhabi" panose="01000000000000000000" pitchFamily="2" charset="-78"/>
                <a:cs typeface="Aldhabi" panose="01000000000000000000" pitchFamily="2" charset="-78"/>
              </a:rPr>
              <a:t>Data Cleaning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2651C4-3E7B-4D15-B359-FFC082F5C322}"/>
              </a:ext>
            </a:extLst>
          </p:cNvPr>
          <p:cNvSpPr txBox="1"/>
          <p:nvPr/>
        </p:nvSpPr>
        <p:spPr>
          <a:xfrm>
            <a:off x="5846275" y="2698734"/>
            <a:ext cx="38267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3600" dirty="0">
                <a:latin typeface="Aldhabi" panose="01000000000000000000" pitchFamily="2" charset="-78"/>
                <a:cs typeface="Aldhabi" panose="01000000000000000000" pitchFamily="2" charset="-78"/>
              </a:rPr>
              <a:t>Visualization</a:t>
            </a:r>
          </a:p>
          <a:p>
            <a:pPr marL="571500" indent="-57150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3600" dirty="0">
                <a:latin typeface="Aldhabi" panose="01000000000000000000" pitchFamily="2" charset="-78"/>
                <a:cs typeface="Aldhabi" panose="01000000000000000000" pitchFamily="2" charset="-78"/>
              </a:rPr>
              <a:t>Data Model</a:t>
            </a:r>
          </a:p>
          <a:p>
            <a:pPr marL="571500" indent="-57150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3600" dirty="0">
                <a:latin typeface="Aldhabi" panose="01000000000000000000" pitchFamily="2" charset="-78"/>
                <a:cs typeface="Aldhabi" panose="01000000000000000000" pitchFamily="2" charset="-78"/>
              </a:rPr>
              <a:t>Conclusion &amp; Tools</a:t>
            </a:r>
          </a:p>
        </p:txBody>
      </p:sp>
      <p:pic>
        <p:nvPicPr>
          <p:cNvPr id="30" name="Picture 4" descr="Airplane line path travel line icon Royalty Free Vector">
            <a:extLst>
              <a:ext uri="{FF2B5EF4-FFF2-40B4-BE49-F238E27FC236}">
                <a16:creationId xmlns:a16="http://schemas.microsoft.com/office/drawing/2014/main" id="{00EA9D51-578F-44D7-9B5D-2C342A583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-339067" y="788148"/>
            <a:ext cx="3072583" cy="141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971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3C849E-5889-4BF3-9B2C-0B675E743AB6}"/>
              </a:ext>
            </a:extLst>
          </p:cNvPr>
          <p:cNvSpPr/>
          <p:nvPr/>
        </p:nvSpPr>
        <p:spPr>
          <a:xfrm rot="19268480">
            <a:off x="9260869" y="3775137"/>
            <a:ext cx="4449356" cy="5511130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EF76C9-C8A0-49D3-BC7B-2FF204259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62805" y="4257960"/>
            <a:ext cx="2569896" cy="256989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53;p29">
            <a:extLst>
              <a:ext uri="{FF2B5EF4-FFF2-40B4-BE49-F238E27FC236}">
                <a16:creationId xmlns:a16="http://schemas.microsoft.com/office/drawing/2014/main" id="{A66B662D-3009-40B7-968C-F445611CDDDA}"/>
              </a:ext>
            </a:extLst>
          </p:cNvPr>
          <p:cNvSpPr txBox="1">
            <a:spLocks noChangeArrowheads="1"/>
          </p:cNvSpPr>
          <p:nvPr/>
        </p:nvSpPr>
        <p:spPr>
          <a:xfrm>
            <a:off x="1956227" y="863306"/>
            <a:ext cx="7716837" cy="482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US" altLang="en-US" sz="7200" b="1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Introduction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5CFCD8-45F9-489D-9766-0FA07DF9C2DA}"/>
              </a:ext>
            </a:extLst>
          </p:cNvPr>
          <p:cNvSpPr txBox="1"/>
          <p:nvPr/>
        </p:nvSpPr>
        <p:spPr>
          <a:xfrm>
            <a:off x="2251701" y="2209214"/>
            <a:ext cx="80162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accent2">
                  <a:lumMod val="60000"/>
                  <a:lumOff val="40000"/>
                </a:schemeClr>
              </a:buClr>
            </a:pPr>
            <a:r>
              <a:rPr lang="en-GB" sz="3600" dirty="0">
                <a:latin typeface="Aldhabi" panose="01000000000000000000" pitchFamily="2" charset="-78"/>
                <a:cs typeface="Aldhabi" panose="01000000000000000000" pitchFamily="2" charset="-78"/>
              </a:rPr>
              <a:t>Staying injury free is a major factor for success in sports. Our purpose was to use machine learning for the prediction of injuries in runners, based on detailed training logs.</a:t>
            </a:r>
          </a:p>
        </p:txBody>
      </p:sp>
      <p:pic>
        <p:nvPicPr>
          <p:cNvPr id="30" name="Picture 4" descr="Airplane line path travel line icon Royalty Free Vector">
            <a:extLst>
              <a:ext uri="{FF2B5EF4-FFF2-40B4-BE49-F238E27FC236}">
                <a16:creationId xmlns:a16="http://schemas.microsoft.com/office/drawing/2014/main" id="{00EA9D51-578F-44D7-9B5D-2C342A583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-339067" y="788148"/>
            <a:ext cx="3072583" cy="141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04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57;p32">
            <a:extLst>
              <a:ext uri="{FF2B5EF4-FFF2-40B4-BE49-F238E27FC236}">
                <a16:creationId xmlns:a16="http://schemas.microsoft.com/office/drawing/2014/main" id="{4B238CE9-CC85-4E3C-B755-024E44B94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464" y="1185519"/>
            <a:ext cx="8624307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GB" altLang="en-US" sz="44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Injury Prediction In Competitive Runners</a:t>
            </a:r>
            <a:r>
              <a:rPr lang="en-US" altLang="en-US" sz="44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Dataset</a:t>
            </a:r>
            <a:br>
              <a:rPr lang="en-US" altLang="en-US" sz="44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</a:b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provided by Kaggle website</a:t>
            </a:r>
          </a:p>
        </p:txBody>
      </p:sp>
      <p:sp>
        <p:nvSpPr>
          <p:cNvPr id="8" name="Google Shape;1644;p36">
            <a:extLst>
              <a:ext uri="{FF2B5EF4-FFF2-40B4-BE49-F238E27FC236}">
                <a16:creationId xmlns:a16="http://schemas.microsoft.com/office/drawing/2014/main" id="{6574202F-37F6-47E9-A6F3-95D6B4109AE9}"/>
              </a:ext>
            </a:extLst>
          </p:cNvPr>
          <p:cNvSpPr txBox="1">
            <a:spLocks noChangeArrowheads="1"/>
          </p:cNvSpPr>
          <p:nvPr/>
        </p:nvSpPr>
        <p:spPr>
          <a:xfrm>
            <a:off x="4137125" y="145899"/>
            <a:ext cx="3836987" cy="1416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US" altLang="en-US" sz="7200" b="1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68BFB-463B-4355-9A9B-723FA4AC17CD}"/>
              </a:ext>
            </a:extLst>
          </p:cNvPr>
          <p:cNvSpPr txBox="1"/>
          <p:nvPr/>
        </p:nvSpPr>
        <p:spPr>
          <a:xfrm>
            <a:off x="989856" y="2957088"/>
            <a:ext cx="64560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ldhabi" panose="01000000000000000000" pitchFamily="2" charset="-78"/>
                <a:cs typeface="Aldhabi" panose="01000000000000000000" pitchFamily="2" charset="-78"/>
              </a:rPr>
              <a:t>Dataset was obtained from </a:t>
            </a:r>
            <a:r>
              <a:rPr lang="en-GB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kaggle</a:t>
            </a:r>
            <a:r>
              <a:rPr lang="en-GB" sz="3200" dirty="0">
                <a:latin typeface="Aldhabi" panose="01000000000000000000" pitchFamily="2" charset="-78"/>
                <a:cs typeface="Aldhabi" panose="01000000000000000000" pitchFamily="2" charset="-78"/>
              </a:rPr>
              <a:t> in form (.csv)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ldhabi" panose="01000000000000000000" pitchFamily="2" charset="-78"/>
                <a:cs typeface="Aldhabi" panose="01000000000000000000" pitchFamily="2" charset="-78"/>
              </a:rPr>
              <a:t>Has 13 columns and 42766 rows.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Aldhabi" panose="01000000000000000000" pitchFamily="2" charset="-78"/>
                <a:cs typeface="Aldhabi" panose="01000000000000000000" pitchFamily="2" charset="-78"/>
              </a:rPr>
              <a:t>Include a binary column indicating whether </a:t>
            </a:r>
          </a:p>
          <a:p>
            <a:r>
              <a:rPr lang="en-GB" sz="3200" dirty="0">
                <a:latin typeface="Aldhabi" panose="01000000000000000000" pitchFamily="2" charset="-78"/>
                <a:cs typeface="Aldhabi" panose="01000000000000000000" pitchFamily="2" charset="-78"/>
              </a:rPr>
              <a:t>      this training setup resulted in an injury (1) or not (0).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The target I want to predict is “injury”.</a:t>
            </a:r>
            <a:endParaRPr lang="en-US" altLang="en-US" sz="3200" dirty="0">
              <a:solidFill>
                <a:srgbClr val="333333"/>
              </a:solidFill>
              <a:latin typeface="Aldhabi" panose="01000000000000000000" pitchFamily="2" charset="-78"/>
              <a:cs typeface="Aldhabi" panose="01000000000000000000" pitchFamily="2" charset="-78"/>
              <a:sym typeface="Nunito Sans" pitchFamily="2" charset="0"/>
            </a:endParaRPr>
          </a:p>
          <a:p>
            <a:endParaRPr lang="en-GB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1A19C9-9FDB-4AC1-9C1F-9E4D36317EAF}"/>
              </a:ext>
            </a:extLst>
          </p:cNvPr>
          <p:cNvSpPr/>
          <p:nvPr/>
        </p:nvSpPr>
        <p:spPr>
          <a:xfrm rot="19268480">
            <a:off x="9210628" y="3537118"/>
            <a:ext cx="4449356" cy="5511130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78C6BFE-48A9-4E17-942D-17C11D8DF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2902" y="4103997"/>
            <a:ext cx="2569896" cy="256989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irplane line path travel line icon Royalty Free Vector">
            <a:extLst>
              <a:ext uri="{FF2B5EF4-FFF2-40B4-BE49-F238E27FC236}">
                <a16:creationId xmlns:a16="http://schemas.microsoft.com/office/drawing/2014/main" id="{C01A9559-7463-4256-A318-6B02C6960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-188773" y="516640"/>
            <a:ext cx="2014109" cy="92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916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705;p37">
            <a:extLst>
              <a:ext uri="{FF2B5EF4-FFF2-40B4-BE49-F238E27FC236}">
                <a16:creationId xmlns:a16="http://schemas.microsoft.com/office/drawing/2014/main" id="{444990D3-F6F9-47A8-9629-7B3357D88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330" y="374893"/>
            <a:ext cx="774700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US" altLang="en-US" sz="7200" b="1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Cleaning data</a:t>
            </a:r>
          </a:p>
        </p:txBody>
      </p:sp>
      <p:sp>
        <p:nvSpPr>
          <p:cNvPr id="28" name="Google Shape;1706;p37">
            <a:extLst>
              <a:ext uri="{FF2B5EF4-FFF2-40B4-BE49-F238E27FC236}">
                <a16:creationId xmlns:a16="http://schemas.microsoft.com/office/drawing/2014/main" id="{96EA25E7-3356-47B9-B7BC-42C0F0215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92" y="2466785"/>
            <a:ext cx="2211869" cy="109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Filling the missing value </a:t>
            </a:r>
          </a:p>
        </p:txBody>
      </p:sp>
      <p:sp>
        <p:nvSpPr>
          <p:cNvPr id="29" name="Google Shape;1707;p37">
            <a:extLst>
              <a:ext uri="{FF2B5EF4-FFF2-40B4-BE49-F238E27FC236}">
                <a16:creationId xmlns:a16="http://schemas.microsoft.com/office/drawing/2014/main" id="{99904C35-FCEC-45F0-B2E6-128E64079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792" y="2165000"/>
            <a:ext cx="1743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3600" b="1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Missing </a:t>
            </a:r>
          </a:p>
        </p:txBody>
      </p:sp>
      <p:sp>
        <p:nvSpPr>
          <p:cNvPr id="32" name="Google Shape;1710;p37">
            <a:extLst>
              <a:ext uri="{FF2B5EF4-FFF2-40B4-BE49-F238E27FC236}">
                <a16:creationId xmlns:a16="http://schemas.microsoft.com/office/drawing/2014/main" id="{651DF2ED-F265-4F82-9CE3-45BD6A307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3894" y="3085536"/>
            <a:ext cx="2747010" cy="138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Drop the unnecessary features</a:t>
            </a:r>
          </a:p>
        </p:txBody>
      </p:sp>
      <p:sp>
        <p:nvSpPr>
          <p:cNvPr id="33" name="Google Shape;1711;p37">
            <a:extLst>
              <a:ext uri="{FF2B5EF4-FFF2-40B4-BE49-F238E27FC236}">
                <a16:creationId xmlns:a16="http://schemas.microsoft.com/office/drawing/2014/main" id="{D45E46FD-69E7-4A5A-AF33-AC4DCC7D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0261" y="2980639"/>
            <a:ext cx="2095462" cy="29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3600" b="1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Unnecessary</a:t>
            </a:r>
          </a:p>
        </p:txBody>
      </p:sp>
      <p:sp>
        <p:nvSpPr>
          <p:cNvPr id="34" name="Google Shape;1712;p37">
            <a:extLst>
              <a:ext uri="{FF2B5EF4-FFF2-40B4-BE49-F238E27FC236}">
                <a16:creationId xmlns:a16="http://schemas.microsoft.com/office/drawing/2014/main" id="{44EC4195-D25C-4101-87D9-FA41559A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535" y="4511283"/>
            <a:ext cx="2531053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Check for duplicates</a:t>
            </a:r>
            <a:r>
              <a:rPr lang="ar-SA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 </a:t>
            </a: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data</a:t>
            </a:r>
          </a:p>
        </p:txBody>
      </p:sp>
      <p:sp>
        <p:nvSpPr>
          <p:cNvPr id="35" name="Google Shape;1713;p37">
            <a:extLst>
              <a:ext uri="{FF2B5EF4-FFF2-40B4-BE49-F238E27FC236}">
                <a16:creationId xmlns:a16="http://schemas.microsoft.com/office/drawing/2014/main" id="{33D9E481-8980-4B1D-AFB8-3274455D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248" y="3938660"/>
            <a:ext cx="17430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3600" b="1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Duplicate</a:t>
            </a:r>
            <a:endParaRPr lang="en-US" altLang="en-US" sz="4000" b="1" kern="0" dirty="0">
              <a:solidFill>
                <a:srgbClr val="333333"/>
              </a:solidFill>
              <a:latin typeface="Aldhabi" panose="01000000000000000000" pitchFamily="2" charset="-78"/>
              <a:cs typeface="Aldhabi" panose="01000000000000000000" pitchFamily="2" charset="-78"/>
              <a:sym typeface="Open Sans Extrabold" panose="020B0906030804020204" pitchFamily="34" charset="0"/>
            </a:endParaRPr>
          </a:p>
        </p:txBody>
      </p:sp>
      <p:sp>
        <p:nvSpPr>
          <p:cNvPr id="36" name="Google Shape;1714;p37">
            <a:extLst>
              <a:ext uri="{FF2B5EF4-FFF2-40B4-BE49-F238E27FC236}">
                <a16:creationId xmlns:a16="http://schemas.microsoft.com/office/drawing/2014/main" id="{66B34355-2830-49A5-B00E-6FCB1A071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3151" y="5566909"/>
            <a:ext cx="2085257" cy="52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GB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Checking </a:t>
            </a:r>
            <a:r>
              <a:rPr lang="en-US" altLang="en-US" sz="28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features type </a:t>
            </a:r>
          </a:p>
        </p:txBody>
      </p:sp>
      <p:sp>
        <p:nvSpPr>
          <p:cNvPr id="37" name="Google Shape;1715;p37">
            <a:extLst>
              <a:ext uri="{FF2B5EF4-FFF2-40B4-BE49-F238E27FC236}">
                <a16:creationId xmlns:a16="http://schemas.microsoft.com/office/drawing/2014/main" id="{932BFA50-27FE-45F8-8958-0B62040B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792" y="5008636"/>
            <a:ext cx="17430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3600" b="1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Type</a:t>
            </a:r>
          </a:p>
        </p:txBody>
      </p:sp>
      <p:sp>
        <p:nvSpPr>
          <p:cNvPr id="40" name="مربع نص 139">
            <a:extLst>
              <a:ext uri="{FF2B5EF4-FFF2-40B4-BE49-F238E27FC236}">
                <a16:creationId xmlns:a16="http://schemas.microsoft.com/office/drawing/2014/main" id="{4F123C03-52F9-45ED-8499-232F6D5F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017" y="1460150"/>
            <a:ext cx="1265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7200"/>
              <a:buFont typeface="Open Sans Extrabold" panose="020B0906030804020204" pitchFamily="34" charset="0"/>
              <a:buNone/>
            </a:pPr>
            <a:r>
              <a:rPr lang="en-US" altLang="en-US" sz="3200">
                <a:solidFill>
                  <a:srgbClr val="ED622B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  <a:sym typeface="Open Sans Extrabold" panose="020B0906030804020204" pitchFamily="34" charset="0"/>
              </a:rPr>
              <a:t>01</a:t>
            </a:r>
          </a:p>
        </p:txBody>
      </p:sp>
      <p:sp>
        <p:nvSpPr>
          <p:cNvPr id="41" name="مربع نص 140">
            <a:extLst>
              <a:ext uri="{FF2B5EF4-FFF2-40B4-BE49-F238E27FC236}">
                <a16:creationId xmlns:a16="http://schemas.microsoft.com/office/drawing/2014/main" id="{A0269E63-C4C5-4BB1-9BD8-BAA2C4A2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473" y="3273332"/>
            <a:ext cx="1265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7200"/>
              <a:buFont typeface="Open Sans Extrabold" panose="020B0906030804020204" pitchFamily="34" charset="0"/>
              <a:buNone/>
            </a:pPr>
            <a:r>
              <a:rPr lang="en-US" altLang="en-US" sz="3200">
                <a:solidFill>
                  <a:srgbClr val="ED622B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  <a:sym typeface="Open Sans Extrabold" panose="020B0906030804020204" pitchFamily="34" charset="0"/>
              </a:rPr>
              <a:t>03</a:t>
            </a:r>
          </a:p>
        </p:txBody>
      </p:sp>
      <p:sp>
        <p:nvSpPr>
          <p:cNvPr id="43" name="مربع نص 142">
            <a:extLst>
              <a:ext uri="{FF2B5EF4-FFF2-40B4-BE49-F238E27FC236}">
                <a16:creationId xmlns:a16="http://schemas.microsoft.com/office/drawing/2014/main" id="{A181A8DC-D3AD-406D-B130-82C4033B6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100" y="2282196"/>
            <a:ext cx="1265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7200"/>
              <a:buFont typeface="Open Sans Extrabold" panose="020B0906030804020204" pitchFamily="34" charset="0"/>
              <a:buNone/>
            </a:pPr>
            <a:r>
              <a:rPr lang="en-US" altLang="en-US" sz="3200">
                <a:solidFill>
                  <a:srgbClr val="ED622B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  <a:sym typeface="Open Sans Extrabold" panose="020B0906030804020204" pitchFamily="34" charset="0"/>
              </a:rPr>
              <a:t>02</a:t>
            </a:r>
          </a:p>
        </p:txBody>
      </p:sp>
      <p:sp>
        <p:nvSpPr>
          <p:cNvPr id="45" name="مربع نص 144">
            <a:extLst>
              <a:ext uri="{FF2B5EF4-FFF2-40B4-BE49-F238E27FC236}">
                <a16:creationId xmlns:a16="http://schemas.microsoft.com/office/drawing/2014/main" id="{30D51C2B-D376-4BF6-A24C-EB41C1204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7330" y="4311723"/>
            <a:ext cx="12652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SzPts val="7200"/>
              <a:buFont typeface="Open Sans Extrabold" panose="020B0906030804020204" pitchFamily="34" charset="0"/>
              <a:buNone/>
            </a:pPr>
            <a:r>
              <a:rPr lang="en-US" altLang="en-US" sz="3200" dirty="0">
                <a:solidFill>
                  <a:srgbClr val="ED622B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  <a:sym typeface="Open Sans Extrabold" panose="020B0906030804020204" pitchFamily="34" charset="0"/>
              </a:rPr>
              <a:t>04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509A55A-0D19-4FDB-94F9-0CDEE40D3F56}"/>
              </a:ext>
            </a:extLst>
          </p:cNvPr>
          <p:cNvSpPr/>
          <p:nvPr/>
        </p:nvSpPr>
        <p:spPr>
          <a:xfrm rot="19268480">
            <a:off x="10197767" y="4029217"/>
            <a:ext cx="3766717" cy="5453387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567A384D-1296-4E76-905F-52F98AE4B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24" r="224"/>
          <a:stretch/>
        </p:blipFill>
        <p:spPr bwMode="auto">
          <a:xfrm>
            <a:off x="10112742" y="4621309"/>
            <a:ext cx="2059162" cy="205916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Airplane line path travel line icon Royalty Free Vector">
            <a:extLst>
              <a:ext uri="{FF2B5EF4-FFF2-40B4-BE49-F238E27FC236}">
                <a16:creationId xmlns:a16="http://schemas.microsoft.com/office/drawing/2014/main" id="{A2783AAD-88DB-4EBF-8CD5-0F76D8299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-149853" y="461863"/>
            <a:ext cx="1513582" cy="69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 descr="Dashed line arrow png 1 » PNG Image">
            <a:extLst>
              <a:ext uri="{FF2B5EF4-FFF2-40B4-BE49-F238E27FC236}">
                <a16:creationId xmlns:a16="http://schemas.microsoft.com/office/drawing/2014/main" id="{202771CB-BA6A-4B03-AA25-0748DFF14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43"/>
          <a:stretch/>
        </p:blipFill>
        <p:spPr bwMode="auto">
          <a:xfrm rot="17769215">
            <a:off x="5268971" y="6933601"/>
            <a:ext cx="821002" cy="14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 descr="dotted line stock photos, vectors and video footage | Crushpixel">
            <a:extLst>
              <a:ext uri="{FF2B5EF4-FFF2-40B4-BE49-F238E27FC236}">
                <a16:creationId xmlns:a16="http://schemas.microsoft.com/office/drawing/2014/main" id="{96F18CC7-C109-496C-83EA-B830E38BD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1" t="34556" r="15622" b="36339"/>
          <a:stretch/>
        </p:blipFill>
        <p:spPr bwMode="auto">
          <a:xfrm rot="6907595">
            <a:off x="2565789" y="3494336"/>
            <a:ext cx="289192" cy="99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7" descr="dotted line stock photos, vectors and video footage | Crushpixel">
            <a:extLst>
              <a:ext uri="{FF2B5EF4-FFF2-40B4-BE49-F238E27FC236}">
                <a16:creationId xmlns:a16="http://schemas.microsoft.com/office/drawing/2014/main" id="{32734FC4-46DB-464E-AE56-2C44E08A63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1" t="34556" r="15622" b="36339"/>
          <a:stretch/>
        </p:blipFill>
        <p:spPr bwMode="auto">
          <a:xfrm rot="17407486">
            <a:off x="5570525" y="2110657"/>
            <a:ext cx="289192" cy="99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7" descr="dotted line stock photos, vectors and video footage | Crushpixel">
            <a:extLst>
              <a:ext uri="{FF2B5EF4-FFF2-40B4-BE49-F238E27FC236}">
                <a16:creationId xmlns:a16="http://schemas.microsoft.com/office/drawing/2014/main" id="{8B0E8290-8D35-4AB1-BF43-1A57075C0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1" t="34556" r="15622" b="36339"/>
          <a:stretch/>
        </p:blipFill>
        <p:spPr bwMode="auto">
          <a:xfrm rot="6905422">
            <a:off x="7020602" y="5505066"/>
            <a:ext cx="289192" cy="99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151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14;p38">
            <a:extLst>
              <a:ext uri="{FF2B5EF4-FFF2-40B4-BE49-F238E27FC236}">
                <a16:creationId xmlns:a16="http://schemas.microsoft.com/office/drawing/2014/main" id="{070B43E4-B7C7-4BD5-9E2E-78809D087A8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>
          <a:xfrm>
            <a:off x="3432969" y="980167"/>
            <a:ext cx="5630862" cy="592137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3200" b="1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Exploring Data Analysis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3200" b="1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(EDA)</a:t>
            </a:r>
          </a:p>
        </p:txBody>
      </p:sp>
      <p:sp>
        <p:nvSpPr>
          <p:cNvPr id="8" name="Google Shape;1644;p36">
            <a:extLst>
              <a:ext uri="{FF2B5EF4-FFF2-40B4-BE49-F238E27FC236}">
                <a16:creationId xmlns:a16="http://schemas.microsoft.com/office/drawing/2014/main" id="{23359325-F62B-4B4A-BF31-5C2F2A058843}"/>
              </a:ext>
            </a:extLst>
          </p:cNvPr>
          <p:cNvSpPr txBox="1">
            <a:spLocks noChangeArrowheads="1"/>
          </p:cNvSpPr>
          <p:nvPr/>
        </p:nvSpPr>
        <p:spPr>
          <a:xfrm>
            <a:off x="3953668" y="-39528"/>
            <a:ext cx="4284663" cy="14160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US" altLang="en-US" sz="7200" b="1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D4CE14-0228-476B-8456-8974FD1CD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2" t="35970" r="54541" b="18231"/>
          <a:stretch/>
        </p:blipFill>
        <p:spPr>
          <a:xfrm>
            <a:off x="2883983" y="2751169"/>
            <a:ext cx="5840963" cy="3825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E8C7F-58DA-405B-8A55-8181E50A6967}"/>
              </a:ext>
            </a:extLst>
          </p:cNvPr>
          <p:cNvSpPr txBox="1"/>
          <p:nvPr/>
        </p:nvSpPr>
        <p:spPr>
          <a:xfrm>
            <a:off x="2273224" y="2161338"/>
            <a:ext cx="79503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0" i="0" dirty="0">
                <a:solidFill>
                  <a:srgbClr val="24292F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The correlation heatmap was used to find the correlation between factors</a:t>
            </a:r>
            <a:br>
              <a:rPr lang="en-GB" sz="2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GB" sz="2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1" name="AutoShape 2" descr="Airplane line path travel line icon Royalty Free Vector">
            <a:extLst>
              <a:ext uri="{FF2B5EF4-FFF2-40B4-BE49-F238E27FC236}">
                <a16:creationId xmlns:a16="http://schemas.microsoft.com/office/drawing/2014/main" id="{F7E78F31-A2E5-4386-9525-59A46D525E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D2B901-4BA1-4BA4-93D7-F2A03B47E041}"/>
              </a:ext>
            </a:extLst>
          </p:cNvPr>
          <p:cNvSpPr/>
          <p:nvPr/>
        </p:nvSpPr>
        <p:spPr>
          <a:xfrm rot="19268480">
            <a:off x="9210628" y="3537118"/>
            <a:ext cx="4449356" cy="5511130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F6B64A7-C8C0-472F-B819-C3DAC48F6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r="488"/>
          <a:stretch/>
        </p:blipFill>
        <p:spPr bwMode="auto">
          <a:xfrm>
            <a:off x="9482902" y="4103997"/>
            <a:ext cx="2569896" cy="256989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Airplane line path travel line icon Royalty Free Vector">
            <a:extLst>
              <a:ext uri="{FF2B5EF4-FFF2-40B4-BE49-F238E27FC236}">
                <a16:creationId xmlns:a16="http://schemas.microsoft.com/office/drawing/2014/main" id="{F2043903-B481-462E-9F83-D2B7A8E20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-188773" y="516640"/>
            <a:ext cx="2014109" cy="92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547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فرعي 10">
            <a:extLst>
              <a:ext uri="{FF2B5EF4-FFF2-40B4-BE49-F238E27FC236}">
                <a16:creationId xmlns:a16="http://schemas.microsoft.com/office/drawing/2014/main" id="{0553C237-D2CE-42A3-892E-16021E4B7049}"/>
              </a:ext>
            </a:extLst>
          </p:cNvPr>
          <p:cNvSpPr txBox="1">
            <a:spLocks/>
          </p:cNvSpPr>
          <p:nvPr/>
        </p:nvSpPr>
        <p:spPr bwMode="auto">
          <a:xfrm>
            <a:off x="2639471" y="4294148"/>
            <a:ext cx="6359202" cy="167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3200" kern="0" dirty="0">
                <a:solidFill>
                  <a:schemeClr val="bg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This plot shows there is unbalance between in the dataset so, in preprocessing part I will balance between them using SMOTE.</a:t>
            </a:r>
            <a:endParaRPr lang="ar-SA" altLang="en-US" sz="3200" kern="0" dirty="0">
              <a:solidFill>
                <a:schemeClr val="bg2">
                  <a:lumMod val="2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  <a:sym typeface="Nunito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41F77C-8C98-4EDD-AD1B-B3D8854D6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0" t="52520" r="64209" b="13062"/>
          <a:stretch/>
        </p:blipFill>
        <p:spPr>
          <a:xfrm>
            <a:off x="3155388" y="891904"/>
            <a:ext cx="4926011" cy="334389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15155EE-7499-4FE4-BD27-D37C31194E6A}"/>
              </a:ext>
            </a:extLst>
          </p:cNvPr>
          <p:cNvSpPr/>
          <p:nvPr/>
        </p:nvSpPr>
        <p:spPr>
          <a:xfrm rot="19268480">
            <a:off x="9210628" y="3537118"/>
            <a:ext cx="4449356" cy="5511130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0CB16EB-D579-442D-B17E-DCAE7B687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b="90"/>
          <a:stretch/>
        </p:blipFill>
        <p:spPr bwMode="auto">
          <a:xfrm>
            <a:off x="9482902" y="4103997"/>
            <a:ext cx="2569896" cy="256989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irplane line path travel line icon Royalty Free Vector">
            <a:extLst>
              <a:ext uri="{FF2B5EF4-FFF2-40B4-BE49-F238E27FC236}">
                <a16:creationId xmlns:a16="http://schemas.microsoft.com/office/drawing/2014/main" id="{1F702411-F948-4012-B59E-FC73F1C93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90502" y="802734"/>
            <a:ext cx="2458467" cy="11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501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فرعي 4">
            <a:extLst>
              <a:ext uri="{FF2B5EF4-FFF2-40B4-BE49-F238E27FC236}">
                <a16:creationId xmlns:a16="http://schemas.microsoft.com/office/drawing/2014/main" id="{53CA46F7-C4C7-4BAD-9BBF-8C6CE0C593B4}"/>
              </a:ext>
            </a:extLst>
          </p:cNvPr>
          <p:cNvSpPr txBox="1">
            <a:spLocks/>
          </p:cNvSpPr>
          <p:nvPr/>
        </p:nvSpPr>
        <p:spPr bwMode="auto">
          <a:xfrm>
            <a:off x="4452515" y="4821435"/>
            <a:ext cx="3106116" cy="99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Nunito Sans" pitchFamily="2" charset="0"/>
              <a:buNone/>
            </a:pPr>
            <a:r>
              <a:rPr lang="en-US" altLang="en-US" sz="3600" kern="0" dirty="0">
                <a:solidFill>
                  <a:schemeClr val="bg2">
                    <a:lumMod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  <a:sym typeface="Nunito Sans" pitchFamily="2" charset="0"/>
              </a:rPr>
              <a:t>After balancing data.</a:t>
            </a:r>
            <a:endParaRPr lang="ar-SA" altLang="en-US" sz="3600" kern="0" dirty="0">
              <a:solidFill>
                <a:schemeClr val="bg2">
                  <a:lumMod val="2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  <a:sym typeface="Nunito San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B62C3-83FD-4A28-AB7E-88266A9DB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6" t="50858" r="63489" b="15311"/>
          <a:stretch/>
        </p:blipFill>
        <p:spPr>
          <a:xfrm>
            <a:off x="2925014" y="1244210"/>
            <a:ext cx="5496450" cy="34674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8820E34-CF09-49C3-B4D7-77A98801DBBD}"/>
              </a:ext>
            </a:extLst>
          </p:cNvPr>
          <p:cNvSpPr/>
          <p:nvPr/>
        </p:nvSpPr>
        <p:spPr>
          <a:xfrm rot="19268480">
            <a:off x="9210628" y="3537118"/>
            <a:ext cx="4449356" cy="5511130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C3096A2-1D5C-42B2-BC4B-3B4709CE9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2902" y="4103997"/>
            <a:ext cx="2569896" cy="256989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irplane line path travel line icon Royalty Free Vector">
            <a:extLst>
              <a:ext uri="{FF2B5EF4-FFF2-40B4-BE49-F238E27FC236}">
                <a16:creationId xmlns:a16="http://schemas.microsoft.com/office/drawing/2014/main" id="{1775C20B-B5CD-47FF-82ED-3B035AC9D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90502" y="802734"/>
            <a:ext cx="2458467" cy="113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136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084;p39">
            <a:extLst>
              <a:ext uri="{FF2B5EF4-FFF2-40B4-BE49-F238E27FC236}">
                <a16:creationId xmlns:a16="http://schemas.microsoft.com/office/drawing/2014/main" id="{4FBEE661-B3F9-4B24-8CCA-842B82B4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214" y="2307831"/>
            <a:ext cx="4683571" cy="164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18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 pitchFamily="34" charset="0"/>
              <a:buNone/>
              <a:defRPr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n-US" altLang="en-US" sz="32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Logistic Regression.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</a:pPr>
            <a:endParaRPr lang="en-US" altLang="en-US" sz="3200" kern="0" dirty="0">
              <a:solidFill>
                <a:srgbClr val="333333"/>
              </a:solidFill>
              <a:latin typeface="Aldhabi" panose="01000000000000000000" pitchFamily="2" charset="-78"/>
              <a:cs typeface="Aldhabi" panose="01000000000000000000" pitchFamily="2" charset="-78"/>
              <a:sym typeface="Open Sans Extrabold" panose="020B090603080402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n-US" altLang="en-US" sz="3200" kern="0" dirty="0" err="1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Xgboost</a:t>
            </a:r>
            <a:r>
              <a:rPr lang="en-US" altLang="en-US" sz="32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</a:pPr>
            <a:endParaRPr lang="en-US" altLang="en-US" sz="3200" kern="0" dirty="0">
              <a:solidFill>
                <a:srgbClr val="333333"/>
              </a:solidFill>
              <a:latin typeface="Aldhabi" panose="01000000000000000000" pitchFamily="2" charset="-78"/>
              <a:cs typeface="Aldhabi" panose="01000000000000000000" pitchFamily="2" charset="-78"/>
              <a:sym typeface="Open Sans Extrabold" panose="020B0906030804020204" pitchFamily="34" charset="0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Arial" panose="020B0604020202020204" pitchFamily="34" charset="0"/>
              <a:buChar char="•"/>
            </a:pPr>
            <a:r>
              <a:rPr lang="en-US" altLang="en-US" sz="3200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KNN.</a:t>
            </a:r>
          </a:p>
        </p:txBody>
      </p:sp>
      <p:sp>
        <p:nvSpPr>
          <p:cNvPr id="272" name="Google Shape;2088;p39">
            <a:extLst>
              <a:ext uri="{FF2B5EF4-FFF2-40B4-BE49-F238E27FC236}">
                <a16:creationId xmlns:a16="http://schemas.microsoft.com/office/drawing/2014/main" id="{83B121B7-5DB4-4303-B3EA-7487DA8A3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6" y="311653"/>
            <a:ext cx="7718425" cy="14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ctr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333333"/>
              </a:buClr>
              <a:buFont typeface="Open Sans Extrabold" panose="020B0906030804020204" pitchFamily="34" charset="0"/>
              <a:buNone/>
            </a:pPr>
            <a:r>
              <a:rPr lang="en-US" altLang="en-US" sz="7200" b="1" kern="0" dirty="0">
                <a:solidFill>
                  <a:srgbClr val="333333"/>
                </a:solidFill>
                <a:latin typeface="Aldhabi" panose="01000000000000000000" pitchFamily="2" charset="-78"/>
                <a:cs typeface="Aldhabi" panose="01000000000000000000" pitchFamily="2" charset="-78"/>
                <a:sym typeface="Open Sans Extrabold" panose="020B0906030804020204" pitchFamily="34" charset="0"/>
              </a:rPr>
              <a:t>The Model Used </a:t>
            </a:r>
          </a:p>
        </p:txBody>
      </p:sp>
      <p:pic>
        <p:nvPicPr>
          <p:cNvPr id="530" name="Picture 4" descr="Airplane line path travel line icon Royalty Free Vector">
            <a:extLst>
              <a:ext uri="{FF2B5EF4-FFF2-40B4-BE49-F238E27FC236}">
                <a16:creationId xmlns:a16="http://schemas.microsoft.com/office/drawing/2014/main" id="{93F8BE84-299E-46B5-9196-A28C49431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28426" r="15176" b="29523"/>
          <a:stretch/>
        </p:blipFill>
        <p:spPr bwMode="auto">
          <a:xfrm rot="19354794">
            <a:off x="-264264" y="1169345"/>
            <a:ext cx="4062662" cy="186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1" name="Oval 530">
            <a:extLst>
              <a:ext uri="{FF2B5EF4-FFF2-40B4-BE49-F238E27FC236}">
                <a16:creationId xmlns:a16="http://schemas.microsoft.com/office/drawing/2014/main" id="{32EFCAAC-DA7D-4858-B701-693E8BB9C375}"/>
              </a:ext>
            </a:extLst>
          </p:cNvPr>
          <p:cNvSpPr/>
          <p:nvPr/>
        </p:nvSpPr>
        <p:spPr>
          <a:xfrm rot="19268480">
            <a:off x="9210628" y="3537118"/>
            <a:ext cx="4449356" cy="5511130"/>
          </a:xfrm>
          <a:prstGeom prst="ellipse">
            <a:avLst/>
          </a:prstGeom>
          <a:solidFill>
            <a:srgbClr val="FEE5E1"/>
          </a:solidFill>
          <a:ln>
            <a:solidFill>
              <a:srgbClr val="FEE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32" name="Picture 2">
            <a:extLst>
              <a:ext uri="{FF2B5EF4-FFF2-40B4-BE49-F238E27FC236}">
                <a16:creationId xmlns:a16="http://schemas.microsoft.com/office/drawing/2014/main" id="{D2CD2E1F-2FE7-4762-836F-65C45B4B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82902" y="4103997"/>
            <a:ext cx="2569896" cy="256989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13438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277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Aldhabi</vt:lpstr>
      <vt:lpstr>Arial</vt:lpstr>
      <vt:lpstr>Calibri</vt:lpstr>
      <vt:lpstr>Calibri Light</vt:lpstr>
      <vt:lpstr>Nunito Sans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روان</dc:creator>
  <cp:lastModifiedBy>روان</cp:lastModifiedBy>
  <cp:revision>9</cp:revision>
  <dcterms:created xsi:type="dcterms:W3CDTF">2022-01-09T08:25:06Z</dcterms:created>
  <dcterms:modified xsi:type="dcterms:W3CDTF">2022-01-13T05:45:53Z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9D9591A8-47EB-4A0D-A09C-4544B2A70E47</vt:lpwstr>
  </property>
  <property fmtid="{D5CDD505-2E9C-101B-9397-08002B2CF9AE}" pid="3" name="ArticulatePath">
    <vt:lpwstr>Presentation2</vt:lpwstr>
  </property>
</Properties>
</file>