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39" r:id="rId1"/>
  </p:sldMasterIdLst>
  <p:notesMasterIdLst>
    <p:notesMasterId r:id="rId21"/>
  </p:notesMasterIdLst>
  <p:sldIdLst>
    <p:sldId id="256" r:id="rId2"/>
    <p:sldId id="258" r:id="rId3"/>
    <p:sldId id="257" r:id="rId4"/>
    <p:sldId id="262" r:id="rId5"/>
    <p:sldId id="261" r:id="rId6"/>
    <p:sldId id="263" r:id="rId7"/>
    <p:sldId id="264" r:id="rId8"/>
    <p:sldId id="265" r:id="rId9"/>
    <p:sldId id="268" r:id="rId10"/>
    <p:sldId id="267" r:id="rId11"/>
    <p:sldId id="269" r:id="rId12"/>
    <p:sldId id="276" r:id="rId13"/>
    <p:sldId id="278" r:id="rId14"/>
    <p:sldId id="279" r:id="rId15"/>
    <p:sldId id="280" r:id="rId16"/>
    <p:sldId id="281" r:id="rId17"/>
    <p:sldId id="274" r:id="rId18"/>
    <p:sldId id="277" r:id="rId19"/>
    <p:sldId id="275" r:id="rId20"/>
  </p:sldIdLst>
  <p:sldSz cx="9144000" cy="5143500" type="screen16x9"/>
  <p:notesSz cx="6858000" cy="9144000"/>
  <p:embeddedFontLst>
    <p:embeddedFont>
      <p:font typeface="Calibri Light" panose="020F0302020204030204" pitchFamily="34" charset="0"/>
      <p:regular r:id="rId22"/>
      <p:italic r:id="rId23"/>
    </p:embeddedFont>
    <p:embeddedFont>
      <p:font typeface="Calibri" panose="020F0502020204030204" pitchFamily="34" charset="0"/>
      <p:regular r:id="rId24"/>
      <p:bold r:id="rId25"/>
      <p:italic r:id="rId26"/>
      <p:boldItalic r:id="rId27"/>
    </p:embeddedFont>
    <p:embeddedFont>
      <p:font typeface="Montserrat" panose="020B0604020202020204" charset="0"/>
      <p:regular r:id="rId28"/>
      <p:bold r:id="rId29"/>
      <p:italic r:id="rId30"/>
      <p:boldItalic r:id="rId31"/>
    </p:embeddedFont>
    <p:embeddedFont>
      <p:font typeface="MS Gothic" panose="020B0609070205080204" pitchFamily="49" charset="-128"/>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293" autoAdjust="0"/>
  </p:normalViewPr>
  <p:slideViewPr>
    <p:cSldViewPr snapToGrid="0">
      <p:cViewPr varScale="1">
        <p:scale>
          <a:sx n="89" d="100"/>
          <a:sy n="89" d="100"/>
        </p:scale>
        <p:origin x="84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74866946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68027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577850"/>
            <a:ext cx="8086725" cy="2514600"/>
          </a:xfrm>
        </p:spPr>
        <p:txBody>
          <a:bodyPr anchor="b">
            <a:noAutofit/>
          </a:bodyPr>
          <a:lstStyle>
            <a:lvl1pPr algn="l">
              <a:lnSpc>
                <a:spcPct val="80000"/>
              </a:lnSpc>
              <a:defRPr sz="6600" spc="-9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00634" y="3155157"/>
            <a:ext cx="6921151" cy="1234440"/>
          </a:xfrm>
        </p:spPr>
        <p:txBody>
          <a:bodyPr>
            <a:normAutofit/>
          </a:bodyPr>
          <a:lstStyle>
            <a:lvl1pPr marL="0" indent="0" algn="l">
              <a:buNone/>
              <a:defRPr sz="2400">
                <a:solidFill>
                  <a:srgbClr val="262626"/>
                </a:solidFill>
                <a:latin typeface="+mj-lt"/>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B61BEF0D-F0BB-DE4B-95CE-6DB70DBA9567}" type="datetimeFigureOut">
              <a:rPr lang="en-US" smtClean="0"/>
              <a:pPr/>
              <a:t>1/10/2025</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2904174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456287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521494"/>
            <a:ext cx="1971675" cy="3600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8644" y="535782"/>
            <a:ext cx="5800725" cy="40505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3014571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410516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735581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817823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4375012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575564"/>
            <a:ext cx="8085582" cy="2516886"/>
          </a:xfrm>
        </p:spPr>
        <p:txBody>
          <a:bodyPr anchor="b">
            <a:normAutofit/>
          </a:bodyPr>
          <a:lstStyle>
            <a:lvl1pPr>
              <a:lnSpc>
                <a:spcPct val="80000"/>
              </a:lnSpc>
              <a:defRPr sz="66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00634" y="3153157"/>
            <a:ext cx="6919722" cy="1234440"/>
          </a:xfrm>
        </p:spPr>
        <p:txBody>
          <a:bodyPr anchor="t">
            <a:normAutofit/>
          </a:bodyPr>
          <a:lstStyle>
            <a:lvl1pPr marL="0" indent="0">
              <a:buNone/>
              <a:defRPr sz="2400">
                <a:solidFill>
                  <a:schemeClr val="tx1"/>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4155861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7492" y="1498601"/>
            <a:ext cx="3497580" cy="282549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08498" y="1498601"/>
            <a:ext cx="3497580" cy="282549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1971362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07492" y="1530350"/>
            <a:ext cx="3497580" cy="542550"/>
          </a:xfrm>
        </p:spPr>
        <p:txBody>
          <a:bodyPr anchor="ctr">
            <a:normAutofit/>
          </a:bodyPr>
          <a:lstStyle>
            <a:lvl1pPr marL="0" indent="0">
              <a:buNone/>
              <a:defRPr sz="1650" b="0" cap="all" baseline="0">
                <a:solidFill>
                  <a:schemeClr val="tx1">
                    <a:lumMod val="85000"/>
                    <a:lumOff val="15000"/>
                  </a:schemeClr>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507492" y="2064813"/>
            <a:ext cx="3497580" cy="240030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05706" y="1528826"/>
            <a:ext cx="3497580" cy="541782"/>
          </a:xfrm>
        </p:spPr>
        <p:txBody>
          <a:bodyPr anchor="ctr">
            <a:normAutofit/>
          </a:bodyPr>
          <a:lstStyle>
            <a:lvl1pPr marL="0" indent="0">
              <a:buNone/>
              <a:defRPr sz="1650" b="0" cap="all" baseline="0">
                <a:solidFill>
                  <a:schemeClr val="tx1">
                    <a:lumMod val="85000"/>
                    <a:lumOff val="15000"/>
                  </a:schemeClr>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505706" y="2063243"/>
            <a:ext cx="3497580" cy="240030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3539369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8383555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311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406712"/>
            <a:ext cx="2537460" cy="1440180"/>
          </a:xfrm>
        </p:spPr>
        <p:txBody>
          <a:bodyPr anchor="b">
            <a:noAutofit/>
          </a:bodyPr>
          <a:lstStyle>
            <a:lvl1pPr>
              <a:lnSpc>
                <a:spcPct val="85000"/>
              </a:lnSpc>
              <a:defRPr sz="3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71500" y="571500"/>
            <a:ext cx="4572000" cy="34290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06987" y="1883860"/>
            <a:ext cx="2548890" cy="2345240"/>
          </a:xfrm>
        </p:spPr>
        <p:txBody>
          <a:bodyPr>
            <a:normAutofit/>
          </a:bodyPr>
          <a:lstStyle>
            <a:lvl1pPr marL="0" marR="0" indent="0" algn="l" defTabSz="685800" rtl="0" eaLnBrk="1" fontAlgn="auto" latinLnBrk="0" hangingPunct="1">
              <a:lnSpc>
                <a:spcPct val="100000"/>
              </a:lnSpc>
              <a:spcBef>
                <a:spcPts val="900"/>
              </a:spcBef>
              <a:spcAft>
                <a:spcPts val="0"/>
              </a:spcAft>
              <a:buClrTx/>
              <a:buSzTx/>
              <a:buFontTx/>
              <a:buNone/>
              <a:tabLst/>
              <a:defRPr sz="1350">
                <a:solidFill>
                  <a:srgbClr val="26262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marR="0" lvl="0" indent="0" algn="l" defTabSz="685800" rtl="0" eaLnBrk="1" fontAlgn="auto" latinLnBrk="0" hangingPunct="1">
              <a:lnSpc>
                <a:spcPct val="100000"/>
              </a:lnSpc>
              <a:spcBef>
                <a:spcPts val="105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9884760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4064001"/>
            <a:ext cx="8085582" cy="459962"/>
          </a:xfrm>
        </p:spPr>
        <p:txBody>
          <a:bodyPr anchor="b">
            <a:normAutofit/>
          </a:bodyPr>
          <a:lstStyle>
            <a:lvl1pPr>
              <a:defRPr sz="24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9144000" cy="3998214"/>
          </a:xfrm>
          <a:solidFill>
            <a:schemeClr val="accent1">
              <a:lumMod val="20000"/>
              <a:lumOff val="80000"/>
            </a:schemeClr>
          </a:solidFill>
        </p:spPr>
        <p:txBody>
          <a:bodyPr anchor="t"/>
          <a:lstStyle>
            <a:lvl1pPr marL="0" indent="0" algn="ctr">
              <a:spcBef>
                <a:spcPts val="600"/>
              </a:spcBef>
              <a:buNone/>
              <a:defRPr sz="2400">
                <a:solidFill>
                  <a:schemeClr val="tx1">
                    <a:lumMod val="75000"/>
                    <a:lumOff val="2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507492" y="4432301"/>
            <a:ext cx="6922008" cy="400050"/>
          </a:xfrm>
        </p:spPr>
        <p:txBody>
          <a:bodyPr>
            <a:normAutofit/>
          </a:bodyPr>
          <a:lstStyle>
            <a:lvl1pPr marL="0" indent="0">
              <a:lnSpc>
                <a:spcPct val="90000"/>
              </a:lnSpc>
              <a:buNone/>
              <a:defRPr sz="1050">
                <a:solidFill>
                  <a:srgbClr val="26262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B61BEF0D-F0BB-DE4B-95CE-6DB70DBA9567}" type="datetimeFigureOut">
              <a:rPr lang="en-US" smtClean="0"/>
              <a:pPr/>
              <a:t>1/10/2025</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97158646"/>
      </p:ext>
    </p:extLst>
  </p:cSld>
  <p:clrMapOvr>
    <a:overrideClrMapping bg1="lt1" tx1="dk1" bg2="lt2" tx2="dk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374650"/>
            <a:ext cx="8079581" cy="124364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7492" y="1508760"/>
            <a:ext cx="8065294" cy="282463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14350" y="4809335"/>
            <a:ext cx="3086100" cy="171450"/>
          </a:xfrm>
          <a:prstGeom prst="rect">
            <a:avLst/>
          </a:prstGeom>
        </p:spPr>
        <p:txBody>
          <a:bodyPr vert="horz" lIns="91440" tIns="45720" rIns="91440" bIns="45720" rtlCol="0" anchor="ctr"/>
          <a:lstStyle>
            <a:lvl1pPr algn="l">
              <a:defRPr sz="713">
                <a:solidFill>
                  <a:schemeClr val="tx1">
                    <a:alpha val="80000"/>
                  </a:schemeClr>
                </a:solidFill>
              </a:defRPr>
            </a:lvl1pPr>
          </a:lstStyle>
          <a:p>
            <a:fld id="{B61BEF0D-F0BB-DE4B-95CE-6DB70DBA9567}" type="datetimeFigureOut">
              <a:rPr lang="en-US" smtClean="0"/>
              <a:pPr/>
              <a:t>1/10/2025</a:t>
            </a:fld>
            <a:endParaRPr lang="en-US" dirty="0"/>
          </a:p>
        </p:txBody>
      </p:sp>
      <p:sp>
        <p:nvSpPr>
          <p:cNvPr id="5" name="Footer Placeholder 4"/>
          <p:cNvSpPr>
            <a:spLocks noGrp="1"/>
          </p:cNvSpPr>
          <p:nvPr>
            <p:ph type="ftr" sz="quarter" idx="3"/>
          </p:nvPr>
        </p:nvSpPr>
        <p:spPr>
          <a:xfrm>
            <a:off x="514350" y="4916023"/>
            <a:ext cx="3771900" cy="171450"/>
          </a:xfrm>
          <a:prstGeom prst="rect">
            <a:avLst/>
          </a:prstGeom>
        </p:spPr>
        <p:txBody>
          <a:bodyPr vert="horz" lIns="91440" tIns="45720" rIns="91440" bIns="45720" rtlCol="0" anchor="ctr"/>
          <a:lstStyle>
            <a:lvl1pPr algn="l">
              <a:defRPr sz="713"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6572945" y="4407310"/>
            <a:ext cx="2194560" cy="1047779"/>
          </a:xfrm>
          <a:prstGeom prst="rect">
            <a:avLst/>
          </a:prstGeom>
        </p:spPr>
        <p:txBody>
          <a:bodyPr vert="horz" lIns="91440" tIns="45720" rIns="91440" bIns="45720" rtlCol="0" anchor="b"/>
          <a:lstStyle>
            <a:lvl1pPr algn="r">
              <a:defRPr sz="7725" b="0">
                <a:ln>
                  <a:noFill/>
                </a:ln>
                <a:solidFill>
                  <a:schemeClr val="accent1">
                    <a:alpha val="25000"/>
                  </a:schemeClr>
                </a:solidFill>
                <a:latin typeface="+mj-lt"/>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260995"/>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52" r:id="rId13"/>
    <p:sldLayoutId id="2147483953" r:id="rId14"/>
  </p:sldLayoutIdLst>
  <p:hf sldNum="0" hdr="0" ftr="0" dt="0"/>
  <p:txStyles>
    <p:titleStyle>
      <a:lvl1pPr algn="l" defTabSz="685800" rtl="0" eaLnBrk="1" latinLnBrk="0" hangingPunct="1">
        <a:lnSpc>
          <a:spcPct val="85000"/>
        </a:lnSpc>
        <a:spcBef>
          <a:spcPct val="0"/>
        </a:spcBef>
        <a:buNone/>
        <a:defRPr sz="4050" kern="1200" spc="-90" baseline="0">
          <a:solidFill>
            <a:schemeClr val="accent1"/>
          </a:solidFill>
          <a:latin typeface="+mj-lt"/>
          <a:ea typeface="+mj-ea"/>
          <a:cs typeface="+mj-cs"/>
        </a:defRPr>
      </a:lvl1pPr>
    </p:titleStyle>
    <p:bodyStyle>
      <a:lvl1pPr marL="68580" indent="-68580" algn="l" defTabSz="685800" rtl="0" eaLnBrk="1" latinLnBrk="0" hangingPunct="1">
        <a:lnSpc>
          <a:spcPct val="85000"/>
        </a:lnSpc>
        <a:spcBef>
          <a:spcPts val="975"/>
        </a:spcBef>
        <a:buFont typeface="Arial" pitchFamily="34" charset="0"/>
        <a:buChar char=" "/>
        <a:defRPr sz="1800" kern="1200">
          <a:solidFill>
            <a:schemeClr val="tx1">
              <a:lumMod val="85000"/>
              <a:lumOff val="15000"/>
            </a:schemeClr>
          </a:solidFill>
          <a:latin typeface="+mn-lt"/>
          <a:ea typeface="+mn-ea"/>
          <a:cs typeface="+mn-cs"/>
        </a:defRPr>
      </a:lvl1pPr>
      <a:lvl2pPr marL="260604" indent="-257175" algn="l" defTabSz="685800" rtl="0" eaLnBrk="1" latinLnBrk="0" hangingPunct="1">
        <a:lnSpc>
          <a:spcPct val="85000"/>
        </a:lnSpc>
        <a:spcBef>
          <a:spcPts val="450"/>
        </a:spcBef>
        <a:buFont typeface="Arial" pitchFamily="34" charset="0"/>
        <a:buChar char=" "/>
        <a:defRPr sz="1800" kern="1200">
          <a:solidFill>
            <a:schemeClr val="tx1">
              <a:lumMod val="85000"/>
              <a:lumOff val="15000"/>
            </a:schemeClr>
          </a:solidFill>
          <a:latin typeface="+mn-lt"/>
          <a:ea typeface="+mn-ea"/>
          <a:cs typeface="+mn-cs"/>
        </a:defRPr>
      </a:lvl2pPr>
      <a:lvl3pPr marL="411480" indent="-411480" algn="l" defTabSz="685800" rtl="0" eaLnBrk="1" latinLnBrk="0" hangingPunct="1">
        <a:lnSpc>
          <a:spcPct val="85000"/>
        </a:lnSpc>
        <a:spcBef>
          <a:spcPts val="450"/>
        </a:spcBef>
        <a:buFont typeface="Arial" pitchFamily="34" charset="0"/>
        <a:buChar char=" "/>
        <a:defRPr sz="1500" i="1" kern="1200">
          <a:solidFill>
            <a:schemeClr val="tx1">
              <a:lumMod val="85000"/>
              <a:lumOff val="15000"/>
            </a:schemeClr>
          </a:solidFill>
          <a:latin typeface="+mn-lt"/>
          <a:ea typeface="+mn-ea"/>
          <a:cs typeface="+mn-cs"/>
        </a:defRPr>
      </a:lvl3pPr>
      <a:lvl4pPr marL="617220" indent="-61722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4pPr>
      <a:lvl5pPr marL="822960" indent="-82296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5pPr>
      <a:lvl6pPr marL="9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6pPr>
      <a:lvl7pPr marL="10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7pPr>
      <a:lvl8pPr marL="12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8pPr>
      <a:lvl9pPr marL="13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Third-party_logistics" TargetMode="External"/><Relationship Id="rId3" Type="http://schemas.openxmlformats.org/officeDocument/2006/relationships/hyperlink" Target="https://en.wikipedia.org/wiki/Ride_hailing" TargetMode="External"/><Relationship Id="rId7" Type="http://schemas.openxmlformats.org/officeDocument/2006/relationships/hyperlink" Target="https://en.wikipedia.org/wiki/Parcel_delivery" TargetMode="Externa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hyperlink" Target="https://en.wikipedia.org/wiki/Taxicab" TargetMode="External"/><Relationship Id="rId5" Type="http://schemas.openxmlformats.org/officeDocument/2006/relationships/hyperlink" Target="https://en.wikipedia.org/wiki/Auto_rickshaw" TargetMode="External"/><Relationship Id="rId4" Type="http://schemas.openxmlformats.org/officeDocument/2006/relationships/hyperlink" Target="https://en.wikipedia.org/wiki/Motorcycle_taxi" TargetMode="External"/><Relationship Id="rId9" Type="http://schemas.openxmlformats.org/officeDocument/2006/relationships/hyperlink" Target="https://en.wikipedia.org/wiki/Bangalore"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1011221" y="398033"/>
            <a:ext cx="6045796" cy="4745467"/>
          </a:xfrm>
          <a:prstGeom prst="rect">
            <a:avLst/>
          </a:prstGeom>
          <a:noFill/>
          <a:ln>
            <a:noFill/>
          </a:ln>
        </p:spPr>
        <p:txBody>
          <a:bodyPr spcFirstLastPara="1" wrap="square" lIns="91425" tIns="91425" rIns="91425" bIns="91425" anchor="b" anchorCtr="0">
            <a:noAutofit/>
          </a:bodyPr>
          <a:lstStyle/>
          <a:p>
            <a:pPr lvl="0">
              <a:lnSpc>
                <a:spcPct val="100000"/>
              </a:lnSpc>
              <a:spcBef>
                <a:spcPts val="0"/>
              </a:spcBef>
              <a:buSzPts val="5200"/>
            </a:pPr>
            <a:r>
              <a:rPr lang="en-GB" sz="4200" b="1" dirty="0">
                <a:solidFill>
                  <a:srgbClr val="C00000"/>
                </a:solidFill>
                <a:latin typeface="Montserrat"/>
                <a:ea typeface="Montserrat"/>
                <a:cs typeface="Montserrat"/>
                <a:sym typeface="Montserrat"/>
              </a:rPr>
              <a:t/>
            </a:r>
            <a:br>
              <a:rPr lang="en-GB" sz="4200" b="1" dirty="0">
                <a:solidFill>
                  <a:srgbClr val="C00000"/>
                </a:solidFill>
                <a:latin typeface="Montserrat"/>
                <a:ea typeface="Montserrat"/>
                <a:cs typeface="Montserrat"/>
                <a:sym typeface="Montserrat"/>
              </a:rPr>
            </a:br>
            <a:r>
              <a:rPr lang="en-US" sz="4200" b="1" dirty="0">
                <a:solidFill>
                  <a:srgbClr val="C00000"/>
                </a:solidFill>
                <a:latin typeface="Montserrat"/>
                <a:ea typeface="Montserrat"/>
                <a:cs typeface="Montserrat"/>
                <a:sym typeface="Montserrat"/>
              </a:rPr>
              <a:t>Banglore RapidoRide Analytics: Trends, Demand Forecasting</a:t>
            </a:r>
            <a:r>
              <a:rPr lang="en-US" sz="3200" b="1" dirty="0">
                <a:solidFill>
                  <a:srgbClr val="C00000"/>
                </a:solidFill>
              </a:rPr>
              <a:t/>
            </a:r>
            <a:br>
              <a:rPr lang="en-US" sz="3200" b="1" dirty="0">
                <a:solidFill>
                  <a:srgbClr val="C00000"/>
                </a:solidFill>
              </a:rPr>
            </a:br>
            <a:r>
              <a:rPr lang="en-GB" sz="3600" b="1" dirty="0">
                <a:solidFill>
                  <a:srgbClr val="C00000"/>
                </a:solidFill>
                <a:latin typeface="Montserrat"/>
                <a:ea typeface="Montserrat"/>
                <a:cs typeface="Montserrat"/>
                <a:sym typeface="Montserrat"/>
              </a:rPr>
              <a:t/>
            </a:r>
            <a:br>
              <a:rPr lang="en-GB" sz="3600" b="1" dirty="0">
                <a:solidFill>
                  <a:srgbClr val="C00000"/>
                </a:solidFill>
                <a:latin typeface="Montserrat"/>
                <a:ea typeface="Montserrat"/>
                <a:cs typeface="Montserrat"/>
                <a:sym typeface="Montserrat"/>
              </a:rPr>
            </a:br>
            <a:r>
              <a:rPr lang="en-GB" sz="3600" b="1" dirty="0">
                <a:solidFill>
                  <a:srgbClr val="C00000"/>
                </a:solidFill>
                <a:latin typeface="Montserrat"/>
                <a:ea typeface="Montserrat"/>
                <a:cs typeface="Montserrat"/>
                <a:sym typeface="Montserrat"/>
              </a:rPr>
              <a:t/>
            </a:r>
            <a:br>
              <a:rPr lang="en-GB" sz="3600" b="1" dirty="0">
                <a:solidFill>
                  <a:srgbClr val="C00000"/>
                </a:solidFill>
                <a:latin typeface="Montserrat"/>
                <a:ea typeface="Montserrat"/>
                <a:cs typeface="Montserrat"/>
                <a:sym typeface="Montserrat"/>
              </a:rPr>
            </a:br>
            <a:r>
              <a:rPr lang="en-GB" sz="2000" b="1" dirty="0" smtClean="0">
                <a:solidFill>
                  <a:srgbClr val="C00000"/>
                </a:solidFill>
                <a:latin typeface="Montserrat"/>
                <a:ea typeface="Montserrat"/>
                <a:cs typeface="Montserrat"/>
                <a:sym typeface="Montserrat"/>
              </a:rPr>
              <a:t>by-</a:t>
            </a:r>
            <a:r>
              <a:rPr lang="en-GB" sz="2800" b="1" dirty="0" smtClean="0">
                <a:solidFill>
                  <a:srgbClr val="C00000"/>
                </a:solidFill>
                <a:latin typeface="Montserrat"/>
                <a:ea typeface="Montserrat"/>
                <a:cs typeface="Montserrat"/>
                <a:sym typeface="Montserrat"/>
              </a:rPr>
              <a:t>Abhinav Rawat</a:t>
            </a:r>
            <a:endParaRPr lang="en-GB" sz="3600" b="1" dirty="0">
              <a:solidFill>
                <a:srgbClr val="C0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lang="en-GB" sz="3600" b="1" dirty="0">
              <a:solidFill>
                <a:srgbClr val="C00000"/>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rgbClr val="C00000"/>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rgbClr val="C00000"/>
              </a:solidFill>
              <a:latin typeface="Montserrat"/>
              <a:ea typeface="Montserrat"/>
              <a:cs typeface="Montserrat"/>
              <a:sym typeface="Montserra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Tm="16">
        <p15:prstTrans prst="curtains"/>
      </p:transition>
    </mc:Choice>
    <mc:Fallback xmlns="">
      <p:transition spd="slow" advTm="16">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D2710AC-0567-5BB5-11EB-D78FF95294E0}"/>
              </a:ext>
            </a:extLst>
          </p:cNvPr>
          <p:cNvSpPr>
            <a:spLocks noGrp="1"/>
          </p:cNvSpPr>
          <p:nvPr>
            <p:ph type="title"/>
          </p:nvPr>
        </p:nvSpPr>
        <p:spPr>
          <a:xfrm>
            <a:off x="311699" y="404993"/>
            <a:ext cx="7415730" cy="755700"/>
          </a:xfrm>
        </p:spPr>
        <p:txBody>
          <a:bodyPr/>
          <a:lstStyle/>
          <a:p>
            <a:r>
              <a:rPr lang="en-IN" sz="2700" b="1" dirty="0" smtClean="0">
                <a:solidFill>
                  <a:srgbClr val="C00000"/>
                </a:solidFill>
                <a:latin typeface="Montserrat" panose="00000500000000000000" pitchFamily="2" charset="0"/>
              </a:rPr>
              <a:t>Ride Duration Distribution by Service Type</a:t>
            </a:r>
            <a:r>
              <a:rPr lang="en-IN" sz="2800" b="1" dirty="0" smtClean="0">
                <a:solidFill>
                  <a:srgbClr val="C00000"/>
                </a:solidFill>
                <a:latin typeface="Montserrat" panose="00000500000000000000" pitchFamily="2" charset="0"/>
              </a:rPr>
              <a:t/>
            </a:r>
            <a:br>
              <a:rPr lang="en-IN" sz="2800" b="1" dirty="0" smtClean="0">
                <a:solidFill>
                  <a:srgbClr val="C00000"/>
                </a:solidFill>
                <a:latin typeface="Montserrat" panose="00000500000000000000" pitchFamily="2" charset="0"/>
              </a:rPr>
            </a:br>
            <a:endParaRPr lang="en-IN" sz="2800" b="1" dirty="0">
              <a:solidFill>
                <a:srgbClr val="C00000"/>
              </a:solidFill>
              <a:latin typeface="Montserrat" panose="00000500000000000000" pitchFamily="2"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902" r="21674"/>
          <a:stretch/>
        </p:blipFill>
        <p:spPr>
          <a:xfrm>
            <a:off x="957431" y="1012543"/>
            <a:ext cx="7229138" cy="3946732"/>
          </a:xfrm>
          <a:prstGeom prst="rect">
            <a:avLst/>
          </a:prstGeom>
        </p:spPr>
      </p:pic>
    </p:spTree>
    <p:extLst>
      <p:ext uri="{BB962C8B-B14F-4D97-AF65-F5344CB8AC3E}">
        <p14:creationId xmlns:p14="http://schemas.microsoft.com/office/powerpoint/2010/main" val="62656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380B4D-20AE-A78D-F9DD-51F2B50D63D3}"/>
              </a:ext>
            </a:extLst>
          </p:cNvPr>
          <p:cNvSpPr>
            <a:spLocks noGrp="1"/>
          </p:cNvSpPr>
          <p:nvPr>
            <p:ph type="title"/>
          </p:nvPr>
        </p:nvSpPr>
        <p:spPr>
          <a:xfrm>
            <a:off x="311699" y="322729"/>
            <a:ext cx="7068047" cy="988571"/>
          </a:xfrm>
        </p:spPr>
        <p:txBody>
          <a:bodyPr/>
          <a:lstStyle/>
          <a:p>
            <a:r>
              <a:rPr lang="en-IN" sz="2700" b="1" dirty="0" smtClean="0">
                <a:solidFill>
                  <a:srgbClr val="C00000"/>
                </a:solidFill>
                <a:latin typeface="Montserrat" panose="00000500000000000000" pitchFamily="2" charset="0"/>
              </a:rPr>
              <a:t>Service Demand by Hour of Day</a:t>
            </a:r>
            <a:r>
              <a:rPr lang="en-IN" sz="2800" b="1" dirty="0" smtClean="0">
                <a:solidFill>
                  <a:srgbClr val="C00000"/>
                </a:solidFill>
                <a:latin typeface="Montserrat" panose="00000500000000000000" pitchFamily="2" charset="0"/>
              </a:rPr>
              <a:t/>
            </a:r>
            <a:br>
              <a:rPr lang="en-IN" sz="2800" b="1" dirty="0" smtClean="0">
                <a:solidFill>
                  <a:srgbClr val="C00000"/>
                </a:solidFill>
                <a:latin typeface="Montserrat" panose="00000500000000000000" pitchFamily="2" charset="0"/>
              </a:rPr>
            </a:br>
            <a:endParaRPr lang="en-IN" sz="2800" b="1" dirty="0">
              <a:solidFill>
                <a:srgbClr val="C00000"/>
              </a:solidFill>
              <a:latin typeface="Montserrat" panose="00000500000000000000" pitchFamily="2"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6818"/>
            <a:ext cx="9144000" cy="2989864"/>
          </a:xfrm>
          <a:prstGeom prst="rect">
            <a:avLst/>
          </a:prstGeom>
        </p:spPr>
      </p:pic>
    </p:spTree>
    <p:extLst>
      <p:ext uri="{BB962C8B-B14F-4D97-AF65-F5344CB8AC3E}">
        <p14:creationId xmlns:p14="http://schemas.microsoft.com/office/powerpoint/2010/main" val="94905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699" y="555600"/>
            <a:ext cx="7917901" cy="755700"/>
          </a:xfrm>
        </p:spPr>
        <p:txBody>
          <a:bodyPr/>
          <a:lstStyle/>
          <a:p>
            <a:r>
              <a:rPr lang="en-US" sz="2700" b="1" dirty="0" smtClean="0">
                <a:solidFill>
                  <a:srgbClr val="C00000"/>
                </a:solidFill>
                <a:latin typeface="Montserrat" panose="020B0604020202020204" charset="0"/>
              </a:rPr>
              <a:t>Total Fare Over Time</a:t>
            </a:r>
            <a:r>
              <a:rPr lang="en-US" sz="2800" b="1" dirty="0" smtClean="0">
                <a:solidFill>
                  <a:srgbClr val="C00000"/>
                </a:solidFill>
                <a:latin typeface="Montserrat" panose="020B0604020202020204" charset="0"/>
              </a:rPr>
              <a:t/>
            </a:r>
            <a:br>
              <a:rPr lang="en-US" sz="2800" b="1" dirty="0" smtClean="0">
                <a:solidFill>
                  <a:srgbClr val="C00000"/>
                </a:solidFill>
                <a:latin typeface="Montserrat" panose="020B0604020202020204" charset="0"/>
              </a:rPr>
            </a:br>
            <a:endParaRPr lang="en-US" sz="2800" b="1" dirty="0">
              <a:solidFill>
                <a:srgbClr val="C00000"/>
              </a:solidFill>
              <a:latin typeface="Montserrat" panose="020B060402020202020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4097"/>
            <a:ext cx="9144000" cy="2995305"/>
          </a:xfrm>
          <a:prstGeom prst="rect">
            <a:avLst/>
          </a:prstGeom>
        </p:spPr>
      </p:pic>
    </p:spTree>
    <p:extLst>
      <p:ext uri="{BB962C8B-B14F-4D97-AF65-F5344CB8AC3E}">
        <p14:creationId xmlns:p14="http://schemas.microsoft.com/office/powerpoint/2010/main" val="2039683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545" y="338866"/>
            <a:ext cx="6447501" cy="990600"/>
          </a:xfrm>
        </p:spPr>
        <p:txBody>
          <a:bodyPr>
            <a:normAutofit/>
          </a:bodyPr>
          <a:lstStyle/>
          <a:p>
            <a:r>
              <a:rPr lang="en-US" sz="2800" b="1" dirty="0" smtClean="0">
                <a:solidFill>
                  <a:srgbClr val="C00000"/>
                </a:solidFill>
                <a:latin typeface="Montserrat" panose="020B0604020202020204" charset="0"/>
              </a:rPr>
              <a:t>Ride Over Time</a:t>
            </a:r>
            <a:endParaRPr lang="en-US" sz="2800" b="1" dirty="0">
              <a:solidFill>
                <a:srgbClr val="C00000"/>
              </a:solidFill>
              <a:latin typeface="Montserrat" panose="020B060402020202020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545" y="1481194"/>
            <a:ext cx="8926455" cy="3429000"/>
          </a:xfrm>
          <a:prstGeom prst="rect">
            <a:avLst/>
          </a:prstGeom>
        </p:spPr>
      </p:pic>
    </p:spTree>
    <p:extLst>
      <p:ext uri="{BB962C8B-B14F-4D97-AF65-F5344CB8AC3E}">
        <p14:creationId xmlns:p14="http://schemas.microsoft.com/office/powerpoint/2010/main" val="304026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C00000"/>
                </a:solidFill>
                <a:latin typeface="Montserrat" panose="020B0604020202020204" charset="0"/>
              </a:rPr>
              <a:t>Demand by Hour</a:t>
            </a:r>
            <a:endParaRPr lang="en-US" sz="2800" b="1" dirty="0">
              <a:solidFill>
                <a:srgbClr val="C00000"/>
              </a:solidFill>
              <a:latin typeface="Montserrat" panose="020B060402020202020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36195"/>
            <a:ext cx="9144000" cy="3307305"/>
          </a:xfrm>
          <a:prstGeom prst="rect">
            <a:avLst/>
          </a:prstGeom>
        </p:spPr>
      </p:pic>
    </p:spTree>
    <p:extLst>
      <p:ext uri="{BB962C8B-B14F-4D97-AF65-F5344CB8AC3E}">
        <p14:creationId xmlns:p14="http://schemas.microsoft.com/office/powerpoint/2010/main" val="324279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C00000"/>
                </a:solidFill>
                <a:latin typeface="Montserrat" panose="020B0604020202020204" charset="0"/>
              </a:rPr>
              <a:t>SARIMAX Forecast for Ride </a:t>
            </a:r>
            <a:r>
              <a:rPr lang="en-US" sz="2800" b="1" dirty="0" smtClean="0">
                <a:solidFill>
                  <a:srgbClr val="C00000"/>
                </a:solidFill>
                <a:latin typeface="Montserrat" panose="020B0604020202020204" charset="0"/>
              </a:rPr>
              <a:t>Demand For Next 30 Days</a:t>
            </a:r>
            <a:endParaRPr lang="en-US" sz="2800" b="1" dirty="0">
              <a:solidFill>
                <a:srgbClr val="C00000"/>
              </a:solidFill>
              <a:latin typeface="Montserrat" panose="020B060402020202020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18299"/>
            <a:ext cx="9144000" cy="2995305"/>
          </a:xfrm>
          <a:prstGeom prst="rect">
            <a:avLst/>
          </a:prstGeom>
        </p:spPr>
      </p:pic>
    </p:spTree>
    <p:extLst>
      <p:ext uri="{BB962C8B-B14F-4D97-AF65-F5344CB8AC3E}">
        <p14:creationId xmlns:p14="http://schemas.microsoft.com/office/powerpoint/2010/main" val="24712431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C00000"/>
                </a:solidFill>
                <a:latin typeface="Montserrat" panose="020B0604020202020204" charset="0"/>
              </a:rPr>
              <a:t>ARIMA forecast for Ride </a:t>
            </a:r>
            <a:r>
              <a:rPr lang="en-US" sz="2800" b="1" dirty="0" smtClean="0">
                <a:solidFill>
                  <a:srgbClr val="C00000"/>
                </a:solidFill>
                <a:latin typeface="Montserrat" panose="020B0604020202020204" charset="0"/>
              </a:rPr>
              <a:t>Demand For Next 30 Days</a:t>
            </a:r>
            <a:endParaRPr lang="en-US" sz="2800" b="1" dirty="0">
              <a:solidFill>
                <a:srgbClr val="C00000"/>
              </a:solidFill>
              <a:latin typeface="Montserrat" panose="020B060402020202020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5918"/>
            <a:ext cx="9144000" cy="2995305"/>
          </a:xfrm>
          <a:prstGeom prst="rect">
            <a:avLst/>
          </a:prstGeom>
        </p:spPr>
      </p:pic>
    </p:spTree>
    <p:extLst>
      <p:ext uri="{BB962C8B-B14F-4D97-AF65-F5344CB8AC3E}">
        <p14:creationId xmlns:p14="http://schemas.microsoft.com/office/powerpoint/2010/main" val="40931795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D860E6-F282-64F8-BA76-0214EA59E7EA}"/>
              </a:ext>
            </a:extLst>
          </p:cNvPr>
          <p:cNvSpPr>
            <a:spLocks noGrp="1"/>
          </p:cNvSpPr>
          <p:nvPr>
            <p:ph type="ctrTitle"/>
          </p:nvPr>
        </p:nvSpPr>
        <p:spPr>
          <a:xfrm>
            <a:off x="623944" y="84302"/>
            <a:ext cx="7896656" cy="744037"/>
          </a:xfrm>
        </p:spPr>
        <p:txBody>
          <a:bodyPr/>
          <a:lstStyle/>
          <a:p>
            <a:pPr marL="457200" indent="-457200" algn="l">
              <a:buFont typeface="Wingdings" panose="05000000000000000000" pitchFamily="2" charset="2"/>
              <a:buChar char="q"/>
            </a:pPr>
            <a:r>
              <a:rPr lang="en-US" sz="3200" b="1" dirty="0">
                <a:solidFill>
                  <a:srgbClr val="C00000"/>
                </a:solidFill>
                <a:latin typeface="Montserrat" panose="00000500000000000000" pitchFamily="2" charset="0"/>
              </a:rPr>
              <a:t> Conclusions</a:t>
            </a:r>
            <a:endParaRPr lang="en-IN" sz="3200" b="1" dirty="0">
              <a:solidFill>
                <a:srgbClr val="C00000"/>
              </a:solidFill>
              <a:latin typeface="Montserrat" panose="00000500000000000000" pitchFamily="2" charset="0"/>
            </a:endParaRPr>
          </a:p>
        </p:txBody>
      </p:sp>
      <p:sp>
        <p:nvSpPr>
          <p:cNvPr id="3" name="Subtitle 2">
            <a:extLst>
              <a:ext uri="{FF2B5EF4-FFF2-40B4-BE49-F238E27FC236}">
                <a16:creationId xmlns="" xmlns:a16="http://schemas.microsoft.com/office/drawing/2014/main" id="{01EB93CA-C617-6620-C703-5440897D2A71}"/>
              </a:ext>
            </a:extLst>
          </p:cNvPr>
          <p:cNvSpPr>
            <a:spLocks noGrp="1"/>
          </p:cNvSpPr>
          <p:nvPr>
            <p:ph type="subTitle" idx="1"/>
          </p:nvPr>
        </p:nvSpPr>
        <p:spPr>
          <a:xfrm>
            <a:off x="387274" y="1032734"/>
            <a:ext cx="6734287" cy="3905026"/>
          </a:xfrm>
        </p:spPr>
        <p:txBody>
          <a:bodyPr>
            <a:normAutofit/>
          </a:bodyPr>
          <a:lstStyle/>
          <a:p>
            <a:pPr marL="285750" indent="-171450">
              <a:buClr>
                <a:schemeClr val="accent2"/>
              </a:buClr>
              <a:buFont typeface="Wingdings" panose="05000000000000000000" pitchFamily="2" charset="2"/>
              <a:buChar char="Ø"/>
            </a:pPr>
            <a:r>
              <a:rPr lang="en-US" sz="1200" b="1" i="1" dirty="0">
                <a:solidFill>
                  <a:schemeClr val="tx1"/>
                </a:solidFill>
                <a:latin typeface="Montserrat" panose="00000500000000000000" pitchFamily="2" charset="0"/>
              </a:rPr>
              <a:t> </a:t>
            </a:r>
            <a:r>
              <a:rPr lang="en-US" sz="1200" b="1" i="1" dirty="0" smtClean="0">
                <a:solidFill>
                  <a:schemeClr val="tx1"/>
                </a:solidFill>
                <a:latin typeface="Montserrat" panose="00000500000000000000" pitchFamily="2" charset="0"/>
              </a:rPr>
              <a:t>  </a:t>
            </a:r>
            <a:r>
              <a:rPr lang="en-US" sz="1200" b="1" i="1" dirty="0">
                <a:solidFill>
                  <a:schemeClr val="tx1"/>
                </a:solidFill>
                <a:latin typeface="Montserrat" panose="00000500000000000000" pitchFamily="2" charset="0"/>
              </a:rPr>
              <a:t> High demand for bike services during early mornings, auto and cab demand peaks in the afternoon </a:t>
            </a:r>
            <a:r>
              <a:rPr lang="en-US" sz="1200" b="1" i="1" dirty="0" smtClean="0">
                <a:solidFill>
                  <a:schemeClr val="tx1"/>
                </a:solidFill>
                <a:latin typeface="Montserrat" panose="00000500000000000000" pitchFamily="2" charset="0"/>
              </a:rPr>
              <a:t>and evening.</a:t>
            </a:r>
          </a:p>
          <a:p>
            <a:pPr marL="285750" indent="-171450">
              <a:buClr>
                <a:schemeClr val="accent2"/>
              </a:buClr>
              <a:buFont typeface="Wingdings" panose="05000000000000000000" pitchFamily="2" charset="2"/>
              <a:buChar char="Ø"/>
            </a:pPr>
            <a:r>
              <a:rPr lang="en-US" sz="1200" b="1" i="1" dirty="0">
                <a:solidFill>
                  <a:schemeClr val="tx1"/>
                </a:solidFill>
                <a:latin typeface="Montserrat" panose="00000500000000000000" pitchFamily="2" charset="0"/>
              </a:rPr>
              <a:t>Ride counts fluctuate over time, with consistent peaks during specific periods. </a:t>
            </a:r>
            <a:endParaRPr lang="en-US" sz="1200" b="1" i="1" dirty="0" smtClean="0">
              <a:solidFill>
                <a:schemeClr val="tx1"/>
              </a:solidFill>
              <a:latin typeface="Montserrat" panose="00000500000000000000" pitchFamily="2" charset="0"/>
            </a:endParaRPr>
          </a:p>
          <a:p>
            <a:pPr marL="285750" indent="-171450">
              <a:buClr>
                <a:schemeClr val="accent2"/>
              </a:buClr>
              <a:buFont typeface="Wingdings" panose="05000000000000000000" pitchFamily="2" charset="2"/>
              <a:buChar char="Ø"/>
            </a:pPr>
            <a:r>
              <a:rPr lang="en-US" sz="1200" b="1" i="1" dirty="0">
                <a:solidFill>
                  <a:schemeClr val="tx1"/>
                </a:solidFill>
                <a:latin typeface="Montserrat" panose="00000500000000000000" pitchFamily="2" charset="0"/>
              </a:rPr>
              <a:t> </a:t>
            </a:r>
            <a:r>
              <a:rPr lang="en-US" sz="1200" b="1" i="1" dirty="0" err="1">
                <a:solidFill>
                  <a:schemeClr val="tx1"/>
                </a:solidFill>
                <a:latin typeface="Montserrat" panose="00000500000000000000" pitchFamily="2" charset="0"/>
              </a:rPr>
              <a:t>Paytm</a:t>
            </a:r>
            <a:r>
              <a:rPr lang="en-US" sz="1200" b="1" i="1" dirty="0">
                <a:solidFill>
                  <a:schemeClr val="tx1"/>
                </a:solidFill>
                <a:latin typeface="Montserrat" panose="00000500000000000000" pitchFamily="2" charset="0"/>
              </a:rPr>
              <a:t> and </a:t>
            </a:r>
            <a:r>
              <a:rPr lang="en-US" sz="1200" b="1" i="1" dirty="0" err="1">
                <a:solidFill>
                  <a:schemeClr val="tx1"/>
                </a:solidFill>
                <a:latin typeface="Montserrat" panose="00000500000000000000" pitchFamily="2" charset="0"/>
              </a:rPr>
              <a:t>GPay</a:t>
            </a:r>
            <a:r>
              <a:rPr lang="en-US" sz="1200" b="1" i="1" dirty="0">
                <a:solidFill>
                  <a:schemeClr val="tx1"/>
                </a:solidFill>
                <a:latin typeface="Montserrat" panose="00000500000000000000" pitchFamily="2" charset="0"/>
              </a:rPr>
              <a:t> are the most popular payment methods, possibly influenced by promotions</a:t>
            </a:r>
            <a:r>
              <a:rPr lang="en-US" sz="1200" b="1" i="1" dirty="0" smtClean="0">
                <a:solidFill>
                  <a:schemeClr val="tx1"/>
                </a:solidFill>
                <a:latin typeface="Montserrat" panose="00000500000000000000" pitchFamily="2" charset="0"/>
              </a:rPr>
              <a:t>.</a:t>
            </a:r>
          </a:p>
          <a:p>
            <a:pPr marL="285750" indent="-171450">
              <a:buClr>
                <a:schemeClr val="accent2"/>
              </a:buClr>
              <a:buFont typeface="Wingdings" panose="05000000000000000000" pitchFamily="2" charset="2"/>
              <a:buChar char="Ø"/>
            </a:pPr>
            <a:r>
              <a:rPr lang="en-US" sz="1200" b="1" i="1" dirty="0">
                <a:solidFill>
                  <a:schemeClr val="tx1"/>
                </a:solidFill>
                <a:latin typeface="Montserrat" panose="00000500000000000000" pitchFamily="2" charset="0"/>
              </a:rPr>
              <a:t> Bike services are the most preferred, offering consistent ride durations, while auto and cab services show more variability</a:t>
            </a:r>
            <a:r>
              <a:rPr lang="en-US" sz="1200" b="1" i="1" dirty="0" smtClean="0">
                <a:solidFill>
                  <a:schemeClr val="tx1"/>
                </a:solidFill>
                <a:latin typeface="Montserrat" panose="00000500000000000000" pitchFamily="2" charset="0"/>
              </a:rPr>
              <a:t>.</a:t>
            </a:r>
          </a:p>
          <a:p>
            <a:pPr marL="285750" indent="-171450">
              <a:buClr>
                <a:schemeClr val="accent2"/>
              </a:buClr>
              <a:buFont typeface="Wingdings" panose="05000000000000000000" pitchFamily="2" charset="2"/>
              <a:buChar char="Ø"/>
            </a:pPr>
            <a:r>
              <a:rPr lang="en-US" sz="1200" b="1" i="1" dirty="0">
                <a:solidFill>
                  <a:schemeClr val="tx1"/>
                </a:solidFill>
                <a:latin typeface="Montserrat" panose="00000500000000000000" pitchFamily="2" charset="0"/>
              </a:rPr>
              <a:t>ARIMA and SARIMAX models suggest growing demand with daily fluctuations.</a:t>
            </a:r>
            <a:endParaRPr lang="en-IN" sz="1200" b="1" i="1" dirty="0">
              <a:solidFill>
                <a:schemeClr val="tx1"/>
              </a:solidFill>
              <a:latin typeface="Montserrat" panose="00000500000000000000" pitchFamily="2" charset="0"/>
            </a:endParaRPr>
          </a:p>
        </p:txBody>
      </p:sp>
    </p:spTree>
    <p:extLst>
      <p:ext uri="{BB962C8B-B14F-4D97-AF65-F5344CB8AC3E}">
        <p14:creationId xmlns:p14="http://schemas.microsoft.com/office/powerpoint/2010/main" val="2970707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334" y="207528"/>
            <a:ext cx="8520600" cy="572700"/>
          </a:xfrm>
        </p:spPr>
        <p:txBody>
          <a:bodyPr>
            <a:normAutofit fontScale="90000"/>
          </a:bodyPr>
          <a:lstStyle/>
          <a:p>
            <a:pPr marL="457200" indent="-457200">
              <a:buFont typeface="Wingdings" panose="05000000000000000000" pitchFamily="2" charset="2"/>
              <a:buChar char="q"/>
            </a:pPr>
            <a:r>
              <a:rPr lang="en-US" b="1" dirty="0" smtClean="0">
                <a:solidFill>
                  <a:srgbClr val="C00000"/>
                </a:solidFill>
                <a:latin typeface="Montserrat" panose="00000500000000000000" pitchFamily="2" charset="0"/>
              </a:rPr>
              <a:t>Recommendation </a:t>
            </a:r>
            <a:endParaRPr lang="en-US" dirty="0">
              <a:solidFill>
                <a:srgbClr val="C00000"/>
              </a:solidFill>
            </a:endParaRPr>
          </a:p>
        </p:txBody>
      </p:sp>
      <p:sp>
        <p:nvSpPr>
          <p:cNvPr id="3" name="Rectangle 2"/>
          <p:cNvSpPr/>
          <p:nvPr/>
        </p:nvSpPr>
        <p:spPr>
          <a:xfrm>
            <a:off x="150334" y="1113715"/>
            <a:ext cx="7078805" cy="3539430"/>
          </a:xfrm>
          <a:prstGeom prst="rect">
            <a:avLst/>
          </a:prstGeom>
        </p:spPr>
        <p:txBody>
          <a:bodyPr wrap="square">
            <a:spAutoFit/>
          </a:bodyPr>
          <a:lstStyle/>
          <a:p>
            <a:pPr marL="571500" indent="-457200">
              <a:buClr>
                <a:schemeClr val="accent2"/>
              </a:buClr>
              <a:buFont typeface="Wingdings" panose="05000000000000000000" pitchFamily="2" charset="2"/>
              <a:buChar char="Ø"/>
            </a:pPr>
            <a:r>
              <a:rPr lang="en-US" b="1" i="1" dirty="0">
                <a:solidFill>
                  <a:schemeClr val="tx1"/>
                </a:solidFill>
                <a:latin typeface="Montserrat" panose="00000500000000000000" pitchFamily="2" charset="0"/>
              </a:rPr>
              <a:t>Increase bike availability during morning hours and prioritize auto/cab services in the evening</a:t>
            </a:r>
            <a:r>
              <a:rPr lang="en-US" b="1" i="1" dirty="0" smtClean="0">
                <a:solidFill>
                  <a:schemeClr val="tx1"/>
                </a:solidFill>
                <a:latin typeface="Montserrat" panose="00000500000000000000" pitchFamily="2" charset="0"/>
              </a:rPr>
              <a:t>.</a:t>
            </a:r>
          </a:p>
          <a:p>
            <a:pPr marL="571500" indent="-457200">
              <a:buClr>
                <a:schemeClr val="accent2"/>
              </a:buClr>
              <a:buFont typeface="Wingdings" panose="05000000000000000000" pitchFamily="2" charset="2"/>
              <a:buChar char="Ø"/>
            </a:pPr>
            <a:endParaRPr lang="en-US" i="1" dirty="0" smtClean="0">
              <a:solidFill>
                <a:schemeClr val="tx1"/>
              </a:solidFill>
              <a:latin typeface="Montserrat" panose="00000500000000000000" pitchFamily="2" charset="0"/>
            </a:endParaRPr>
          </a:p>
          <a:p>
            <a:pPr marL="571500" indent="-457200">
              <a:buClr>
                <a:schemeClr val="accent2"/>
              </a:buClr>
              <a:buFont typeface="Wingdings" panose="05000000000000000000" pitchFamily="2" charset="2"/>
              <a:buChar char="Ø"/>
            </a:pPr>
            <a:r>
              <a:rPr lang="en-US" b="1" i="1" dirty="0">
                <a:solidFill>
                  <a:schemeClr val="tx1"/>
                </a:solidFill>
                <a:latin typeface="Montserrat" panose="00000500000000000000" pitchFamily="2" charset="0"/>
              </a:rPr>
              <a:t> Promote bike services as a cost-effective, quick option for short-distance travel.</a:t>
            </a:r>
            <a:r>
              <a:rPr lang="en-US" i="1" dirty="0" smtClean="0">
                <a:solidFill>
                  <a:schemeClr val="tx1"/>
                </a:solidFill>
                <a:latin typeface="Montserrat" panose="00000500000000000000" pitchFamily="2" charset="0"/>
              </a:rPr>
              <a:t>. </a:t>
            </a:r>
          </a:p>
          <a:p>
            <a:pPr marL="114300">
              <a:buClr>
                <a:schemeClr val="accent2"/>
              </a:buClr>
            </a:pPr>
            <a:endParaRPr lang="en-US" i="1" dirty="0" smtClean="0">
              <a:solidFill>
                <a:schemeClr val="tx1"/>
              </a:solidFill>
              <a:latin typeface="Montserrat" panose="00000500000000000000" pitchFamily="2" charset="0"/>
            </a:endParaRPr>
          </a:p>
          <a:p>
            <a:pPr marL="571500" indent="-457200">
              <a:buClr>
                <a:schemeClr val="accent2"/>
              </a:buClr>
              <a:buFont typeface="Wingdings" panose="05000000000000000000" pitchFamily="2" charset="2"/>
              <a:buChar char="Ø"/>
            </a:pPr>
            <a:r>
              <a:rPr lang="en-US" b="1" i="1" dirty="0">
                <a:solidFill>
                  <a:schemeClr val="tx1"/>
                </a:solidFill>
                <a:latin typeface="Montserrat" panose="00000500000000000000" pitchFamily="2" charset="0"/>
              </a:rPr>
              <a:t>For auto and cab services, focus on improving ride consistency by reducing variability in ride durations (e.g., through better route optimization or partnerships with local authorities to reduce traffic bottlenecks</a:t>
            </a:r>
            <a:r>
              <a:rPr lang="en-US" b="1" i="1" dirty="0" smtClean="0">
                <a:solidFill>
                  <a:schemeClr val="tx1"/>
                </a:solidFill>
                <a:latin typeface="Montserrat" panose="00000500000000000000" pitchFamily="2" charset="0"/>
              </a:rPr>
              <a:t>).</a:t>
            </a:r>
          </a:p>
          <a:p>
            <a:pPr marL="114300">
              <a:buClr>
                <a:schemeClr val="accent2"/>
              </a:buClr>
            </a:pPr>
            <a:endParaRPr lang="en-US" i="1" dirty="0" smtClean="0">
              <a:solidFill>
                <a:schemeClr val="tx1"/>
              </a:solidFill>
              <a:latin typeface="Montserrat" panose="00000500000000000000" pitchFamily="2" charset="0"/>
            </a:endParaRPr>
          </a:p>
          <a:p>
            <a:pPr marL="571500" indent="-457200">
              <a:buClr>
                <a:schemeClr val="accent2"/>
              </a:buClr>
              <a:buFont typeface="Wingdings" panose="05000000000000000000" pitchFamily="2" charset="2"/>
              <a:buChar char="Ø"/>
            </a:pPr>
            <a:r>
              <a:rPr lang="en-US" i="1" dirty="0">
                <a:solidFill>
                  <a:schemeClr val="tx1"/>
                </a:solidFill>
                <a:latin typeface="Montserrat" panose="00000500000000000000" pitchFamily="2" charset="0"/>
              </a:rPr>
              <a:t> </a:t>
            </a:r>
            <a:r>
              <a:rPr lang="en-US" b="1" i="1" dirty="0">
                <a:solidFill>
                  <a:schemeClr val="tx1"/>
                </a:solidFill>
                <a:latin typeface="Montserrat" panose="00000500000000000000" pitchFamily="2" charset="0"/>
              </a:rPr>
              <a:t>Capitalize on </a:t>
            </a:r>
            <a:r>
              <a:rPr lang="en-US" b="1" i="1" dirty="0" err="1">
                <a:solidFill>
                  <a:schemeClr val="tx1"/>
                </a:solidFill>
                <a:latin typeface="Montserrat" panose="00000500000000000000" pitchFamily="2" charset="0"/>
              </a:rPr>
              <a:t>Paytm</a:t>
            </a:r>
            <a:r>
              <a:rPr lang="en-US" b="1" i="1" dirty="0">
                <a:solidFill>
                  <a:schemeClr val="tx1"/>
                </a:solidFill>
                <a:latin typeface="Montserrat" panose="00000500000000000000" pitchFamily="2" charset="0"/>
              </a:rPr>
              <a:t> and </a:t>
            </a:r>
            <a:r>
              <a:rPr lang="en-US" b="1" i="1" dirty="0" err="1">
                <a:solidFill>
                  <a:schemeClr val="tx1"/>
                </a:solidFill>
                <a:latin typeface="Montserrat" panose="00000500000000000000" pitchFamily="2" charset="0"/>
              </a:rPr>
              <a:t>GPay’s</a:t>
            </a:r>
            <a:r>
              <a:rPr lang="en-US" b="1" i="1" dirty="0">
                <a:solidFill>
                  <a:schemeClr val="tx1"/>
                </a:solidFill>
                <a:latin typeface="Montserrat" panose="00000500000000000000" pitchFamily="2" charset="0"/>
              </a:rPr>
              <a:t> popularity by offering time-limited discounts to further drive engagement</a:t>
            </a:r>
            <a:r>
              <a:rPr lang="en-US" b="1" i="1" dirty="0" smtClean="0">
                <a:solidFill>
                  <a:schemeClr val="tx1"/>
                </a:solidFill>
                <a:latin typeface="Montserrat" panose="00000500000000000000" pitchFamily="2" charset="0"/>
              </a:rPr>
              <a:t>.</a:t>
            </a:r>
          </a:p>
          <a:p>
            <a:pPr marL="114300">
              <a:buClr>
                <a:schemeClr val="accent2"/>
              </a:buClr>
            </a:pPr>
            <a:endParaRPr lang="en-US" b="1" i="1" dirty="0" smtClean="0">
              <a:solidFill>
                <a:schemeClr val="tx1"/>
              </a:solidFill>
              <a:latin typeface="Montserrat" panose="00000500000000000000" pitchFamily="2" charset="0"/>
            </a:endParaRPr>
          </a:p>
          <a:p>
            <a:pPr marL="571500" indent="-457200">
              <a:buClr>
                <a:schemeClr val="accent2"/>
              </a:buClr>
              <a:buFont typeface="Wingdings" panose="05000000000000000000" pitchFamily="2" charset="2"/>
              <a:buChar char="Ø"/>
            </a:pPr>
            <a:r>
              <a:rPr lang="en-US" b="1" i="1" dirty="0">
                <a:solidFill>
                  <a:schemeClr val="tx1"/>
                </a:solidFill>
                <a:latin typeface="Montserrat" panose="00000500000000000000" pitchFamily="2" charset="0"/>
              </a:rPr>
              <a:t>Promote premium cab services during evenings for social outings or corporate travel to attract higher-paying customers.</a:t>
            </a:r>
          </a:p>
        </p:txBody>
      </p:sp>
    </p:spTree>
    <p:extLst>
      <p:ext uri="{BB962C8B-B14F-4D97-AF65-F5344CB8AC3E}">
        <p14:creationId xmlns:p14="http://schemas.microsoft.com/office/powerpoint/2010/main" val="413274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1"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232E6C-18D9-1D06-5790-A4CB531B8E23}"/>
              </a:ext>
            </a:extLst>
          </p:cNvPr>
          <p:cNvSpPr>
            <a:spLocks noGrp="1"/>
          </p:cNvSpPr>
          <p:nvPr>
            <p:ph type="title"/>
          </p:nvPr>
        </p:nvSpPr>
        <p:spPr/>
        <p:txBody>
          <a:bodyPr/>
          <a:lstStyle/>
          <a:p>
            <a:r>
              <a:rPr lang="en-US" b="1" dirty="0">
                <a:latin typeface="Montserrat" panose="00000500000000000000" pitchFamily="2" charset="0"/>
              </a:rPr>
              <a:t>Thank You </a:t>
            </a:r>
            <a:endParaRPr lang="en-IN" b="1" dirty="0">
              <a:latin typeface="Montserrat" panose="00000500000000000000" pitchFamily="2" charset="0"/>
            </a:endParaRPr>
          </a:p>
        </p:txBody>
      </p:sp>
    </p:spTree>
    <p:extLst>
      <p:ext uri="{BB962C8B-B14F-4D97-AF65-F5344CB8AC3E}">
        <p14:creationId xmlns:p14="http://schemas.microsoft.com/office/powerpoint/2010/main" val="2791355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876C9B-4F2D-4D73-8318-A3D856C8A2D3}"/>
              </a:ext>
            </a:extLst>
          </p:cNvPr>
          <p:cNvSpPr>
            <a:spLocks noGrp="1"/>
          </p:cNvSpPr>
          <p:nvPr>
            <p:ph type="ctrTitle"/>
          </p:nvPr>
        </p:nvSpPr>
        <p:spPr>
          <a:xfrm>
            <a:off x="602428" y="157835"/>
            <a:ext cx="7918172" cy="726085"/>
          </a:xfrm>
        </p:spPr>
        <p:txBody>
          <a:bodyPr/>
          <a:lstStyle/>
          <a:p>
            <a:pPr marL="457200" indent="-457200" algn="l">
              <a:buFont typeface="Wingdings" panose="05000000000000000000" pitchFamily="2" charset="2"/>
              <a:buChar char="q"/>
            </a:pPr>
            <a:r>
              <a:rPr lang="en-IN" sz="3200" b="1" dirty="0" err="1" smtClean="0">
                <a:solidFill>
                  <a:srgbClr val="C00000"/>
                </a:solidFill>
                <a:latin typeface="Montserrat" panose="00000500000000000000" pitchFamily="2" charset="0"/>
              </a:rPr>
              <a:t>Rapido</a:t>
            </a:r>
            <a:r>
              <a:rPr lang="en-IN" sz="3200" b="1" dirty="0" smtClean="0">
                <a:solidFill>
                  <a:srgbClr val="C00000"/>
                </a:solidFill>
                <a:latin typeface="Montserrat" panose="00000500000000000000" pitchFamily="2" charset="0"/>
              </a:rPr>
              <a:t> </a:t>
            </a:r>
            <a:endParaRPr lang="en-IN" sz="3200" b="1" dirty="0">
              <a:solidFill>
                <a:srgbClr val="C00000"/>
              </a:solidFill>
              <a:latin typeface="Montserrat" panose="00000500000000000000" pitchFamily="2" charset="0"/>
            </a:endParaRPr>
          </a:p>
        </p:txBody>
      </p:sp>
      <p:sp>
        <p:nvSpPr>
          <p:cNvPr id="3" name="Subtitle 2">
            <a:extLst>
              <a:ext uri="{FF2B5EF4-FFF2-40B4-BE49-F238E27FC236}">
                <a16:creationId xmlns="" xmlns:a16="http://schemas.microsoft.com/office/drawing/2014/main" id="{99EFFD36-2BD0-B330-7A35-9D95AF6C825D}"/>
              </a:ext>
            </a:extLst>
          </p:cNvPr>
          <p:cNvSpPr>
            <a:spLocks noGrp="1"/>
          </p:cNvSpPr>
          <p:nvPr>
            <p:ph type="subTitle" idx="1"/>
          </p:nvPr>
        </p:nvSpPr>
        <p:spPr>
          <a:xfrm>
            <a:off x="688488" y="1194099"/>
            <a:ext cx="6938684" cy="3732903"/>
          </a:xfrm>
        </p:spPr>
        <p:txBody>
          <a:bodyPr>
            <a:normAutofit/>
          </a:bodyPr>
          <a:lstStyle/>
          <a:p>
            <a:pPr lvl="0" defTabSz="914400" eaLnBrk="0" fontAlgn="base" hangingPunct="0">
              <a:spcBef>
                <a:spcPct val="0"/>
              </a:spcBef>
              <a:spcAft>
                <a:spcPct val="0"/>
              </a:spcAft>
              <a:buClrTx/>
              <a:buSzTx/>
            </a:pPr>
            <a:r>
              <a:rPr lang="en-US" sz="2000" b="1" dirty="0">
                <a:solidFill>
                  <a:schemeClr val="tx2"/>
                </a:solidFill>
                <a:latin typeface="Montserrat" panose="020B0604020202020204" charset="0"/>
                <a:ea typeface="MS Gothic" panose="020B0609070205080204" pitchFamily="49" charset="-128"/>
              </a:rPr>
              <a:t>Rapido is an Indian </a:t>
            </a:r>
            <a:r>
              <a:rPr lang="en-US" sz="2000" b="1" dirty="0">
                <a:solidFill>
                  <a:schemeClr val="tx2"/>
                </a:solidFill>
                <a:latin typeface="Montserrat" panose="020B0604020202020204" charset="0"/>
                <a:ea typeface="MS Gothic" panose="020B0609070205080204" pitchFamily="49" charset="-128"/>
                <a:hlinkClick r:id="rId3" tooltip="Ride hailing"/>
              </a:rPr>
              <a:t>ride-hailing service</a:t>
            </a:r>
            <a:r>
              <a:rPr lang="en-US" sz="2000" b="1" dirty="0">
                <a:solidFill>
                  <a:schemeClr val="tx2"/>
                </a:solidFill>
                <a:latin typeface="Montserrat" panose="020B0604020202020204" charset="0"/>
                <a:ea typeface="MS Gothic" panose="020B0609070205080204" pitchFamily="49" charset="-128"/>
              </a:rPr>
              <a:t>, which primarily operates as a </a:t>
            </a:r>
            <a:r>
              <a:rPr lang="en-US" sz="2000" b="1" dirty="0">
                <a:solidFill>
                  <a:schemeClr val="tx2"/>
                </a:solidFill>
                <a:latin typeface="Montserrat" panose="020B0604020202020204" charset="0"/>
                <a:ea typeface="MS Gothic" panose="020B0609070205080204" pitchFamily="49" charset="-128"/>
                <a:hlinkClick r:id="rId4" tooltip="Motorcycle taxi"/>
              </a:rPr>
              <a:t>bike taxi</a:t>
            </a:r>
            <a:r>
              <a:rPr lang="en-US" sz="2000" b="1" dirty="0">
                <a:solidFill>
                  <a:schemeClr val="tx2"/>
                </a:solidFill>
                <a:latin typeface="Montserrat" panose="020B0604020202020204" charset="0"/>
                <a:ea typeface="MS Gothic" panose="020B0609070205080204" pitchFamily="49" charset="-128"/>
              </a:rPr>
              <a:t> aggregator. Its offerings also include </a:t>
            </a:r>
            <a:r>
              <a:rPr lang="en-US" sz="2000" b="1" dirty="0">
                <a:solidFill>
                  <a:schemeClr val="tx2"/>
                </a:solidFill>
                <a:latin typeface="Montserrat" panose="020B0604020202020204" charset="0"/>
                <a:ea typeface="MS Gothic" panose="020B0609070205080204" pitchFamily="49" charset="-128"/>
                <a:hlinkClick r:id="rId5" tooltip="Auto rickshaw"/>
              </a:rPr>
              <a:t>auto rickshaw</a:t>
            </a:r>
            <a:r>
              <a:rPr lang="en-US" sz="2000" b="1" dirty="0">
                <a:solidFill>
                  <a:schemeClr val="tx2"/>
                </a:solidFill>
                <a:latin typeface="Montserrat" panose="020B0604020202020204" charset="0"/>
                <a:ea typeface="MS Gothic" panose="020B0609070205080204" pitchFamily="49" charset="-128"/>
              </a:rPr>
              <a:t> and </a:t>
            </a:r>
            <a:r>
              <a:rPr lang="en-US" sz="2000" b="1" dirty="0">
                <a:solidFill>
                  <a:schemeClr val="tx2"/>
                </a:solidFill>
                <a:latin typeface="Montserrat" panose="020B0604020202020204" charset="0"/>
                <a:ea typeface="MS Gothic" panose="020B0609070205080204" pitchFamily="49" charset="-128"/>
                <a:hlinkClick r:id="rId6" tooltip="Taxicab"/>
              </a:rPr>
              <a:t>taxicab</a:t>
            </a:r>
            <a:r>
              <a:rPr lang="en-US" sz="2000" b="1" dirty="0">
                <a:solidFill>
                  <a:schemeClr val="tx2"/>
                </a:solidFill>
                <a:latin typeface="Montserrat" panose="020B0604020202020204" charset="0"/>
                <a:ea typeface="MS Gothic" panose="020B0609070205080204" pitchFamily="49" charset="-128"/>
              </a:rPr>
              <a:t> hailing, </a:t>
            </a:r>
            <a:r>
              <a:rPr lang="en-US" sz="2000" b="1" dirty="0">
                <a:solidFill>
                  <a:schemeClr val="tx2"/>
                </a:solidFill>
                <a:latin typeface="Montserrat" panose="020B0604020202020204" charset="0"/>
                <a:ea typeface="MS Gothic" panose="020B0609070205080204" pitchFamily="49" charset="-128"/>
                <a:hlinkClick r:id="rId7" tooltip="Parcel delivery"/>
              </a:rPr>
              <a:t>parcel delivery</a:t>
            </a:r>
            <a:r>
              <a:rPr lang="en-US" sz="2000" b="1" dirty="0">
                <a:solidFill>
                  <a:schemeClr val="tx2"/>
                </a:solidFill>
                <a:latin typeface="Montserrat" panose="020B0604020202020204" charset="0"/>
                <a:ea typeface="MS Gothic" panose="020B0609070205080204" pitchFamily="49" charset="-128"/>
              </a:rPr>
              <a:t>, and </a:t>
            </a:r>
            <a:r>
              <a:rPr lang="en-US" sz="2000" b="1" dirty="0">
                <a:solidFill>
                  <a:schemeClr val="tx2"/>
                </a:solidFill>
                <a:latin typeface="Montserrat" panose="020B0604020202020204" charset="0"/>
                <a:ea typeface="MS Gothic" panose="020B0609070205080204" pitchFamily="49" charset="-128"/>
                <a:hlinkClick r:id="rId8" tooltip="Third-party logistics"/>
              </a:rPr>
              <a:t>third-party logistics</a:t>
            </a:r>
            <a:r>
              <a:rPr lang="en-US" sz="2000" b="1" dirty="0">
                <a:solidFill>
                  <a:schemeClr val="tx2"/>
                </a:solidFill>
                <a:latin typeface="Montserrat" panose="020B0604020202020204" charset="0"/>
                <a:ea typeface="MS Gothic" panose="020B0609070205080204" pitchFamily="49" charset="-128"/>
              </a:rPr>
              <a:t> services</a:t>
            </a:r>
            <a:r>
              <a:rPr lang="en-US" sz="2000" b="1" dirty="0" smtClean="0">
                <a:solidFill>
                  <a:schemeClr val="tx2"/>
                </a:solidFill>
                <a:latin typeface="Montserrat" panose="020B0604020202020204" charset="0"/>
                <a:ea typeface="MS Gothic" panose="020B0609070205080204" pitchFamily="49" charset="-128"/>
              </a:rPr>
              <a:t>.</a:t>
            </a:r>
            <a:r>
              <a:rPr lang="en-US" sz="2000" b="1" dirty="0">
                <a:solidFill>
                  <a:schemeClr val="tx2"/>
                </a:solidFill>
                <a:latin typeface="Montserrat" panose="020B0604020202020204" charset="0"/>
                <a:ea typeface="MS Gothic" panose="020B0609070205080204" pitchFamily="49" charset="-128"/>
              </a:rPr>
              <a:t> Founded in 2015, the company is based in </a:t>
            </a:r>
            <a:r>
              <a:rPr lang="en-US" sz="2000" b="1" dirty="0">
                <a:solidFill>
                  <a:schemeClr val="tx2"/>
                </a:solidFill>
                <a:latin typeface="Montserrat" panose="020B0604020202020204" charset="0"/>
                <a:ea typeface="MS Gothic" panose="020B0609070205080204" pitchFamily="49" charset="-128"/>
                <a:hlinkClick r:id="rId9" tooltip="Bangalore"/>
              </a:rPr>
              <a:t>Bangalore</a:t>
            </a:r>
            <a:r>
              <a:rPr lang="en-US" sz="2000" b="1" dirty="0">
                <a:solidFill>
                  <a:schemeClr val="tx2"/>
                </a:solidFill>
                <a:latin typeface="Montserrat" panose="020B0604020202020204" charset="0"/>
                <a:ea typeface="MS Gothic" panose="020B0609070205080204" pitchFamily="49" charset="-128"/>
              </a:rPr>
              <a:t> and operates in over 100 </a:t>
            </a:r>
            <a:r>
              <a:rPr lang="en-US" sz="2000" b="1" dirty="0" smtClean="0">
                <a:solidFill>
                  <a:schemeClr val="tx2"/>
                </a:solidFill>
                <a:latin typeface="Montserrat" panose="020B0604020202020204" charset="0"/>
                <a:ea typeface="MS Gothic" panose="020B0609070205080204" pitchFamily="49" charset="-128"/>
              </a:rPr>
              <a:t>cities.</a:t>
            </a:r>
            <a:endParaRPr lang="en-US" sz="2000" b="1" dirty="0">
              <a:solidFill>
                <a:schemeClr val="tx2"/>
              </a:solidFill>
              <a:latin typeface="Montserrat" panose="020B0604020202020204" charset="0"/>
              <a:ea typeface="MS Gothic" panose="020B0609070205080204" pitchFamily="49" charset="-128"/>
            </a:endParaRPr>
          </a:p>
        </p:txBody>
      </p:sp>
    </p:spTree>
    <p:custDataLst>
      <p:tags r:id="rId1"/>
    </p:custDataLst>
    <p:extLst>
      <p:ext uri="{BB962C8B-B14F-4D97-AF65-F5344CB8AC3E}">
        <p14:creationId xmlns:p14="http://schemas.microsoft.com/office/powerpoint/2010/main" val="1130373035"/>
      </p:ext>
    </p:extLst>
  </p:cSld>
  <p:clrMapOvr>
    <a:masterClrMapping/>
  </p:clrMapOvr>
  <mc:AlternateContent xmlns:mc="http://schemas.openxmlformats.org/markup-compatibility/2006" xmlns:p14="http://schemas.microsoft.com/office/powerpoint/2010/main">
    <mc:Choice Requires="p14">
      <p:transition spd="slow" p14:dur="2000" advTm="3223"/>
    </mc:Choice>
    <mc:Fallback xmlns="">
      <p:transition spd="slow" advTm="32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4A4BF3A7-8554-AEDE-2860-11E5D48146C2}"/>
              </a:ext>
            </a:extLst>
          </p:cNvPr>
          <p:cNvSpPr>
            <a:spLocks noGrp="1"/>
          </p:cNvSpPr>
          <p:nvPr>
            <p:ph type="ctrTitle"/>
          </p:nvPr>
        </p:nvSpPr>
        <p:spPr>
          <a:xfrm>
            <a:off x="559399" y="530262"/>
            <a:ext cx="7853362" cy="769620"/>
          </a:xfrm>
        </p:spPr>
        <p:txBody>
          <a:bodyPr>
            <a:normAutofit fontScale="90000"/>
          </a:bodyPr>
          <a:lstStyle/>
          <a:p>
            <a:pPr marL="571500" indent="-571500" algn="l">
              <a:buFont typeface="Wingdings" panose="05000000000000000000" pitchFamily="2" charset="2"/>
              <a:buChar char="q"/>
            </a:pPr>
            <a:r>
              <a:rPr lang="en-US" sz="3200" b="1" dirty="0">
                <a:solidFill>
                  <a:srgbClr val="C00000"/>
                </a:solidFill>
                <a:latin typeface="Montserrat" panose="00000500000000000000" pitchFamily="2" charset="0"/>
              </a:rPr>
              <a:t>Problem </a:t>
            </a:r>
            <a:r>
              <a:rPr lang="en-US" sz="3200" b="1" dirty="0" smtClean="0">
                <a:solidFill>
                  <a:srgbClr val="C00000"/>
                </a:solidFill>
                <a:latin typeface="Montserrat" panose="00000500000000000000" pitchFamily="2" charset="0"/>
              </a:rPr>
              <a:t>Statement</a:t>
            </a:r>
            <a:br>
              <a:rPr lang="en-US" sz="3200" b="1" dirty="0" smtClean="0">
                <a:solidFill>
                  <a:srgbClr val="C00000"/>
                </a:solidFill>
                <a:latin typeface="Montserrat" panose="00000500000000000000" pitchFamily="2" charset="0"/>
              </a:rPr>
            </a:br>
            <a:endParaRPr lang="en-IN" sz="3200" b="1" dirty="0">
              <a:solidFill>
                <a:srgbClr val="C00000"/>
              </a:solidFill>
              <a:latin typeface="Montserrat" panose="00000500000000000000" pitchFamily="2" charset="0"/>
            </a:endParaRPr>
          </a:p>
        </p:txBody>
      </p:sp>
      <p:sp>
        <p:nvSpPr>
          <p:cNvPr id="4" name="Subtitle 3">
            <a:extLst>
              <a:ext uri="{FF2B5EF4-FFF2-40B4-BE49-F238E27FC236}">
                <a16:creationId xmlns="" xmlns:a16="http://schemas.microsoft.com/office/drawing/2014/main" id="{62CF1E38-88EF-5CC9-2923-4D5BF9BED993}"/>
              </a:ext>
            </a:extLst>
          </p:cNvPr>
          <p:cNvSpPr>
            <a:spLocks noGrp="1"/>
          </p:cNvSpPr>
          <p:nvPr>
            <p:ph type="subTitle" idx="1"/>
          </p:nvPr>
        </p:nvSpPr>
        <p:spPr>
          <a:xfrm>
            <a:off x="301214" y="1096158"/>
            <a:ext cx="8111547" cy="4132058"/>
          </a:xfrm>
        </p:spPr>
        <p:txBody>
          <a:bodyPr>
            <a:noAutofit/>
          </a:bodyPr>
          <a:lstStyle/>
          <a:p>
            <a:r>
              <a:rPr lang="en-US" sz="1800" b="1" i="0" dirty="0">
                <a:solidFill>
                  <a:schemeClr val="tx2"/>
                </a:solidFill>
                <a:effectLst/>
                <a:latin typeface="Montserrat" panose="020B0604020202020204" charset="0"/>
              </a:rPr>
              <a:t> </a:t>
            </a:r>
            <a:r>
              <a:rPr lang="en-US" sz="1800" b="1" i="0" dirty="0" smtClean="0">
                <a:solidFill>
                  <a:schemeClr val="tx2"/>
                </a:solidFill>
                <a:effectLst/>
                <a:latin typeface="Montserrat" panose="020B0604020202020204" charset="0"/>
              </a:rPr>
              <a:t>    </a:t>
            </a:r>
            <a:r>
              <a:rPr lang="en-US" sz="1800" b="1" dirty="0">
                <a:solidFill>
                  <a:schemeClr val="tx2"/>
                </a:solidFill>
                <a:latin typeface="Montserrat" panose="020B0604020202020204" charset="0"/>
              </a:rPr>
              <a:t>With the rapid growth of ride-sharing services in metropolitan areas, managing ride demand, optimizing service availability, and understanding fare patterns have become crucial for service providers like Rapido. The dynamic nature of the ride-sharing market, with fluctuations in demand across different times of day, seasons, and geographic regions, presents a unique challenge for efficient operations and resource allocation.</a:t>
            </a:r>
            <a:endParaRPr lang="en-IN" sz="1800" dirty="0">
              <a:solidFill>
                <a:schemeClr val="tx2"/>
              </a:solidFill>
            </a:endParaRPr>
          </a:p>
        </p:txBody>
      </p:sp>
    </p:spTree>
    <p:custDataLst>
      <p:tags r:id="rId1"/>
    </p:custDataLst>
    <p:extLst>
      <p:ext uri="{BB962C8B-B14F-4D97-AF65-F5344CB8AC3E}">
        <p14:creationId xmlns:p14="http://schemas.microsoft.com/office/powerpoint/2010/main" val="3591409160"/>
      </p:ext>
    </p:extLst>
  </p:cSld>
  <p:clrMapOvr>
    <a:masterClrMapping/>
  </p:clrMapOvr>
  <mc:AlternateContent xmlns:mc="http://schemas.openxmlformats.org/markup-compatibility/2006" xmlns:p14="http://schemas.microsoft.com/office/powerpoint/2010/main">
    <mc:Choice Requires="p14">
      <p:transition spd="slow" p14:dur="2000" advTm="3210"/>
    </mc:Choice>
    <mc:Fallback xmlns="">
      <p:transition spd="slow" advTm="321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D1264B-54F1-E096-0014-DCFC54889C77}"/>
              </a:ext>
            </a:extLst>
          </p:cNvPr>
          <p:cNvSpPr>
            <a:spLocks noGrp="1"/>
          </p:cNvSpPr>
          <p:nvPr>
            <p:ph type="title"/>
          </p:nvPr>
        </p:nvSpPr>
        <p:spPr>
          <a:xfrm>
            <a:off x="130064" y="197597"/>
            <a:ext cx="6680771" cy="576953"/>
          </a:xfrm>
        </p:spPr>
        <p:txBody>
          <a:bodyPr/>
          <a:lstStyle/>
          <a:p>
            <a:pPr marL="457200" indent="-457200">
              <a:buFont typeface="Wingdings" panose="05000000000000000000" pitchFamily="2" charset="2"/>
              <a:buChar char="q"/>
            </a:pPr>
            <a:r>
              <a:rPr lang="en-US" sz="3200" b="1" dirty="0">
                <a:solidFill>
                  <a:srgbClr val="C00000"/>
                </a:solidFill>
                <a:latin typeface="Montserrat" panose="00000500000000000000" pitchFamily="2" charset="0"/>
              </a:rPr>
              <a:t>Data Summary</a:t>
            </a:r>
            <a:br>
              <a:rPr lang="en-US" sz="3200" b="1" dirty="0">
                <a:solidFill>
                  <a:srgbClr val="C00000"/>
                </a:solidFill>
                <a:latin typeface="Montserrat" panose="00000500000000000000" pitchFamily="2" charset="0"/>
              </a:rPr>
            </a:br>
            <a:r>
              <a:rPr lang="en-US" sz="1800" b="1" dirty="0">
                <a:solidFill>
                  <a:schemeClr val="tx2"/>
                </a:solidFill>
                <a:latin typeface="Montserrat" panose="00000500000000000000" pitchFamily="2" charset="0"/>
                <a:ea typeface="Calibri" panose="020F0502020204030204" pitchFamily="34" charset="0"/>
                <a:cs typeface="Times New Roman" panose="02020603050405020304" pitchFamily="18" charset="0"/>
              </a:rPr>
              <a:t>The dataset contains information about ride-sharing services (such as Rapido) including details about rides, ride status, fares, and geographical locations, along with relevant time and payment data. It also includes various numerical and categorical attributes that help analyze the ride demand, fare patterns, and cancellation trends.</a:t>
            </a:r>
            <a:r>
              <a:rPr lang="en-US" sz="3200" b="1" dirty="0">
                <a:solidFill>
                  <a:schemeClr val="tx2"/>
                </a:solidFill>
                <a:latin typeface="Montserrat" panose="00000500000000000000" pitchFamily="2" charset="0"/>
              </a:rPr>
              <a:t/>
            </a:r>
            <a:br>
              <a:rPr lang="en-US" sz="3200" b="1" dirty="0">
                <a:solidFill>
                  <a:schemeClr val="tx2"/>
                </a:solidFill>
                <a:latin typeface="Montserrat" panose="00000500000000000000" pitchFamily="2" charset="0"/>
              </a:rPr>
            </a:br>
            <a:endParaRPr lang="en-IN" sz="3200" b="1" dirty="0">
              <a:solidFill>
                <a:schemeClr val="tx2"/>
              </a:solidFill>
              <a:latin typeface="Montserrat" panose="00000500000000000000" pitchFamily="2" charset="0"/>
            </a:endParaRPr>
          </a:p>
        </p:txBody>
      </p:sp>
      <p:sp>
        <p:nvSpPr>
          <p:cNvPr id="3" name="Text Placeholder 2">
            <a:extLst>
              <a:ext uri="{FF2B5EF4-FFF2-40B4-BE49-F238E27FC236}">
                <a16:creationId xmlns="" xmlns:a16="http://schemas.microsoft.com/office/drawing/2014/main" id="{C7970CA5-88C2-19BE-CDE5-157EED68AE3B}"/>
              </a:ext>
            </a:extLst>
          </p:cNvPr>
          <p:cNvSpPr>
            <a:spLocks noGrp="1"/>
          </p:cNvSpPr>
          <p:nvPr>
            <p:ph type="body" idx="1"/>
          </p:nvPr>
        </p:nvSpPr>
        <p:spPr>
          <a:xfrm>
            <a:off x="914129" y="2796988"/>
            <a:ext cx="3999900" cy="2590799"/>
          </a:xfrm>
        </p:spPr>
        <p:txBody>
          <a:bodyPr/>
          <a:lstStyle/>
          <a:p>
            <a:pPr>
              <a:buClrTx/>
              <a:buFont typeface="Wingdings" panose="05000000000000000000" pitchFamily="2" charset="2"/>
              <a:buChar char="Ø"/>
            </a:pPr>
            <a:r>
              <a:rPr lang="en-US" b="1" dirty="0">
                <a:solidFill>
                  <a:schemeClr val="tx2"/>
                </a:solidFill>
                <a:latin typeface="Montserrat" panose="00000500000000000000" pitchFamily="2" charset="0"/>
              </a:rPr>
              <a:t>Date </a:t>
            </a:r>
          </a:p>
          <a:p>
            <a:pPr>
              <a:buClrTx/>
              <a:buFont typeface="Wingdings" panose="05000000000000000000" pitchFamily="2" charset="2"/>
              <a:buChar char="Ø"/>
            </a:pPr>
            <a:r>
              <a:rPr lang="en-US" b="1" dirty="0" smtClean="0">
                <a:solidFill>
                  <a:schemeClr val="tx2"/>
                </a:solidFill>
                <a:latin typeface="Montserrat" panose="00000500000000000000" pitchFamily="2" charset="0"/>
              </a:rPr>
              <a:t>Time </a:t>
            </a:r>
          </a:p>
          <a:p>
            <a:pPr>
              <a:buClrTx/>
              <a:buFont typeface="Wingdings" panose="05000000000000000000" pitchFamily="2" charset="2"/>
              <a:buChar char="Ø"/>
            </a:pPr>
            <a:r>
              <a:rPr lang="en-US" b="1" dirty="0" smtClean="0">
                <a:solidFill>
                  <a:schemeClr val="tx2"/>
                </a:solidFill>
                <a:latin typeface="Montserrat" panose="00000500000000000000" pitchFamily="2" charset="0"/>
              </a:rPr>
              <a:t>Ride Status</a:t>
            </a:r>
          </a:p>
          <a:p>
            <a:pPr>
              <a:buClrTx/>
              <a:buFont typeface="Wingdings" panose="05000000000000000000" pitchFamily="2" charset="2"/>
              <a:buChar char="Ø"/>
            </a:pPr>
            <a:r>
              <a:rPr lang="en-US" b="1" dirty="0" smtClean="0">
                <a:solidFill>
                  <a:schemeClr val="tx2"/>
                </a:solidFill>
                <a:latin typeface="Montserrat" panose="00000500000000000000" pitchFamily="2" charset="0"/>
              </a:rPr>
              <a:t>Service</a:t>
            </a:r>
          </a:p>
          <a:p>
            <a:pPr>
              <a:buClrTx/>
              <a:buFont typeface="Wingdings" panose="05000000000000000000" pitchFamily="2" charset="2"/>
              <a:buChar char="Ø"/>
            </a:pPr>
            <a:r>
              <a:rPr lang="en-US" b="1" dirty="0" smtClean="0">
                <a:solidFill>
                  <a:schemeClr val="tx2"/>
                </a:solidFill>
                <a:latin typeface="Montserrat" panose="00000500000000000000" pitchFamily="2" charset="0"/>
              </a:rPr>
              <a:t>Source</a:t>
            </a:r>
          </a:p>
          <a:p>
            <a:pPr>
              <a:buClrTx/>
              <a:buFont typeface="Wingdings" panose="05000000000000000000" pitchFamily="2" charset="2"/>
              <a:buChar char="Ø"/>
            </a:pPr>
            <a:r>
              <a:rPr lang="en-US" b="1" dirty="0" smtClean="0">
                <a:solidFill>
                  <a:schemeClr val="tx2"/>
                </a:solidFill>
                <a:latin typeface="Montserrat" panose="00000500000000000000" pitchFamily="2" charset="0"/>
              </a:rPr>
              <a:t>Destination</a:t>
            </a:r>
          </a:p>
          <a:p>
            <a:pPr>
              <a:buClrTx/>
              <a:buFont typeface="Wingdings" panose="05000000000000000000" pitchFamily="2" charset="2"/>
              <a:buChar char="Ø"/>
            </a:pPr>
            <a:r>
              <a:rPr lang="en-US" b="1" dirty="0">
                <a:solidFill>
                  <a:schemeClr val="tx2"/>
                </a:solidFill>
                <a:latin typeface="Montserrat" panose="00000500000000000000" pitchFamily="2" charset="0"/>
              </a:rPr>
              <a:t> payment method</a:t>
            </a:r>
            <a:endParaRPr lang="en-US" b="1" dirty="0" smtClean="0">
              <a:solidFill>
                <a:schemeClr val="tx2"/>
              </a:solidFill>
              <a:latin typeface="Montserrat" panose="00000500000000000000" pitchFamily="2" charset="0"/>
            </a:endParaRPr>
          </a:p>
          <a:p>
            <a:pPr>
              <a:buClrTx/>
              <a:buFont typeface="Wingdings" panose="05000000000000000000" pitchFamily="2" charset="2"/>
              <a:buChar char="Ø"/>
            </a:pPr>
            <a:endParaRPr lang="en-US" b="1" dirty="0">
              <a:solidFill>
                <a:schemeClr val="accent2"/>
              </a:solidFill>
              <a:latin typeface="Montserrat" panose="00000500000000000000" pitchFamily="2" charset="0"/>
            </a:endParaRPr>
          </a:p>
          <a:p>
            <a:pPr marL="139700" indent="0">
              <a:buClrTx/>
              <a:buNone/>
            </a:pPr>
            <a:endParaRPr lang="en-IN" b="1" dirty="0">
              <a:solidFill>
                <a:schemeClr val="accent2"/>
              </a:solidFill>
              <a:latin typeface="Montserrat" panose="00000500000000000000" pitchFamily="2" charset="0"/>
            </a:endParaRPr>
          </a:p>
        </p:txBody>
      </p:sp>
      <p:sp>
        <p:nvSpPr>
          <p:cNvPr id="4" name="Text Placeholder 3">
            <a:extLst>
              <a:ext uri="{FF2B5EF4-FFF2-40B4-BE49-F238E27FC236}">
                <a16:creationId xmlns="" xmlns:a16="http://schemas.microsoft.com/office/drawing/2014/main" id="{57B072D7-66EB-65A2-F6DD-BAAA0BCFC883}"/>
              </a:ext>
            </a:extLst>
          </p:cNvPr>
          <p:cNvSpPr>
            <a:spLocks noGrp="1"/>
          </p:cNvSpPr>
          <p:nvPr>
            <p:ph type="body" idx="2"/>
          </p:nvPr>
        </p:nvSpPr>
        <p:spPr>
          <a:xfrm>
            <a:off x="5703769" y="2796987"/>
            <a:ext cx="3999900" cy="2590800"/>
          </a:xfrm>
        </p:spPr>
        <p:txBody>
          <a:bodyPr/>
          <a:lstStyle/>
          <a:p>
            <a:pPr>
              <a:buClrTx/>
              <a:buFont typeface="Wingdings" panose="05000000000000000000" pitchFamily="2" charset="2"/>
              <a:buChar char="Ø"/>
            </a:pPr>
            <a:r>
              <a:rPr lang="en-US" b="1" dirty="0" smtClean="0">
                <a:solidFill>
                  <a:schemeClr val="tx2"/>
                </a:solidFill>
                <a:latin typeface="Montserrat" panose="00000500000000000000" pitchFamily="2" charset="0"/>
              </a:rPr>
              <a:t>Duration</a:t>
            </a:r>
          </a:p>
          <a:p>
            <a:pPr>
              <a:buClrTx/>
              <a:buFont typeface="Wingdings" panose="05000000000000000000" pitchFamily="2" charset="2"/>
              <a:buChar char="Ø"/>
            </a:pPr>
            <a:r>
              <a:rPr lang="en-US" b="1" dirty="0">
                <a:solidFill>
                  <a:schemeClr val="tx2"/>
                </a:solidFill>
                <a:latin typeface="Montserrat" panose="00000500000000000000" pitchFamily="2" charset="0"/>
              </a:rPr>
              <a:t>Ride </a:t>
            </a:r>
            <a:r>
              <a:rPr lang="en-US" b="1" dirty="0" smtClean="0">
                <a:solidFill>
                  <a:schemeClr val="tx2"/>
                </a:solidFill>
                <a:latin typeface="Montserrat" panose="00000500000000000000" pitchFamily="2" charset="0"/>
              </a:rPr>
              <a:t>id</a:t>
            </a:r>
          </a:p>
          <a:p>
            <a:pPr>
              <a:buClrTx/>
              <a:buFont typeface="Wingdings" panose="05000000000000000000" pitchFamily="2" charset="2"/>
              <a:buChar char="Ø"/>
            </a:pPr>
            <a:r>
              <a:rPr lang="en-US" b="1" dirty="0" smtClean="0">
                <a:solidFill>
                  <a:schemeClr val="tx2"/>
                </a:solidFill>
                <a:latin typeface="Montserrat" panose="00000500000000000000" pitchFamily="2" charset="0"/>
              </a:rPr>
              <a:t>Max Required </a:t>
            </a:r>
          </a:p>
          <a:p>
            <a:pPr>
              <a:buClrTx/>
              <a:buFont typeface="Wingdings" panose="05000000000000000000" pitchFamily="2" charset="2"/>
              <a:buChar char="Ø"/>
            </a:pPr>
            <a:r>
              <a:rPr lang="en-US" b="1" dirty="0" smtClean="0">
                <a:solidFill>
                  <a:schemeClr val="tx2"/>
                </a:solidFill>
                <a:latin typeface="Montserrat" panose="00000500000000000000" pitchFamily="2" charset="0"/>
              </a:rPr>
              <a:t>Distance</a:t>
            </a:r>
          </a:p>
          <a:p>
            <a:pPr>
              <a:buClrTx/>
              <a:buFont typeface="Wingdings" panose="05000000000000000000" pitchFamily="2" charset="2"/>
              <a:buChar char="Ø"/>
            </a:pPr>
            <a:r>
              <a:rPr lang="en-US" b="1" dirty="0">
                <a:solidFill>
                  <a:schemeClr val="tx2"/>
                </a:solidFill>
                <a:latin typeface="Montserrat" panose="00000500000000000000" pitchFamily="2" charset="0"/>
              </a:rPr>
              <a:t>Ride </a:t>
            </a:r>
            <a:r>
              <a:rPr lang="en-US" b="1" dirty="0" smtClean="0">
                <a:solidFill>
                  <a:schemeClr val="tx2"/>
                </a:solidFill>
                <a:latin typeface="Montserrat" panose="00000500000000000000" pitchFamily="2" charset="0"/>
              </a:rPr>
              <a:t>charge</a:t>
            </a:r>
          </a:p>
          <a:p>
            <a:pPr>
              <a:buClrTx/>
              <a:buFont typeface="Wingdings" panose="05000000000000000000" pitchFamily="2" charset="2"/>
              <a:buChar char="Ø"/>
            </a:pPr>
            <a:r>
              <a:rPr lang="en-IN" b="1" dirty="0" err="1">
                <a:solidFill>
                  <a:schemeClr val="tx2"/>
                </a:solidFill>
                <a:latin typeface="Montserrat" panose="00000500000000000000" pitchFamily="2" charset="0"/>
              </a:rPr>
              <a:t>Misc</a:t>
            </a:r>
            <a:r>
              <a:rPr lang="en-IN" b="1" dirty="0">
                <a:solidFill>
                  <a:schemeClr val="tx2"/>
                </a:solidFill>
                <a:latin typeface="Montserrat" panose="00000500000000000000" pitchFamily="2" charset="0"/>
              </a:rPr>
              <a:t> charge </a:t>
            </a:r>
            <a:endParaRPr lang="en-IN" b="1" dirty="0" smtClean="0">
              <a:solidFill>
                <a:schemeClr val="tx2"/>
              </a:solidFill>
              <a:latin typeface="Montserrat" panose="00000500000000000000" pitchFamily="2" charset="0"/>
            </a:endParaRPr>
          </a:p>
          <a:p>
            <a:pPr>
              <a:buClrTx/>
              <a:buFont typeface="Wingdings" panose="05000000000000000000" pitchFamily="2" charset="2"/>
              <a:buChar char="Ø"/>
            </a:pPr>
            <a:r>
              <a:rPr lang="en-IN" b="1" dirty="0">
                <a:solidFill>
                  <a:schemeClr val="tx2"/>
                </a:solidFill>
                <a:latin typeface="Montserrat" panose="00000500000000000000" pitchFamily="2" charset="0"/>
              </a:rPr>
              <a:t> Total fare</a:t>
            </a:r>
          </a:p>
        </p:txBody>
      </p:sp>
    </p:spTree>
    <p:custDataLst>
      <p:tags r:id="rId1"/>
    </p:custDataLst>
    <p:extLst>
      <p:ext uri="{BB962C8B-B14F-4D97-AF65-F5344CB8AC3E}">
        <p14:creationId xmlns:p14="http://schemas.microsoft.com/office/powerpoint/2010/main" val="3624877995"/>
      </p:ext>
    </p:extLst>
  </p:cSld>
  <p:clrMapOvr>
    <a:masterClrMapping/>
  </p:clrMapOvr>
  <mc:AlternateContent xmlns:mc="http://schemas.openxmlformats.org/markup-compatibility/2006" xmlns:p14="http://schemas.microsoft.com/office/powerpoint/2010/main">
    <mc:Choice Requires="p14">
      <p:transition spd="slow" p14:dur="2000" advTm="6362"/>
    </mc:Choice>
    <mc:Fallback xmlns="">
      <p:transition spd="slow" advTm="63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Effect transition="in" filter="fade">
                                      <p:cBhvr>
                                        <p:cTn id="42" dur="1000"/>
                                        <p:tgtEl>
                                          <p:spTgt spid="4">
                                            <p:txEl>
                                              <p:pRg st="0" end="0"/>
                                            </p:txEl>
                                          </p:spTgt>
                                        </p:tgtEl>
                                      </p:cBhvr>
                                    </p:animEffect>
                                    <p:anim calcmode="lin" valueType="num">
                                      <p:cBhvr>
                                        <p:cTn id="4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1" end="1"/>
                                            </p:txEl>
                                          </p:spTgt>
                                        </p:tgtEl>
                                        <p:attrNameLst>
                                          <p:attrName>style.visibility</p:attrName>
                                        </p:attrNameLst>
                                      </p:cBhvr>
                                      <p:to>
                                        <p:strVal val="visible"/>
                                      </p:to>
                                    </p:set>
                                    <p:animEffect transition="in" filter="fade">
                                      <p:cBhvr>
                                        <p:cTn id="49" dur="1000"/>
                                        <p:tgtEl>
                                          <p:spTgt spid="4">
                                            <p:txEl>
                                              <p:pRg st="1" end="1"/>
                                            </p:txEl>
                                          </p:spTgt>
                                        </p:tgtEl>
                                      </p:cBhvr>
                                    </p:animEffect>
                                    <p:anim calcmode="lin" valueType="num">
                                      <p:cBhvr>
                                        <p:cTn id="5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xEl>
                                              <p:pRg st="2" end="2"/>
                                            </p:txEl>
                                          </p:spTgt>
                                        </p:tgtEl>
                                        <p:attrNameLst>
                                          <p:attrName>style.visibility</p:attrName>
                                        </p:attrNameLst>
                                      </p:cBhvr>
                                      <p:to>
                                        <p:strVal val="visible"/>
                                      </p:to>
                                    </p:set>
                                    <p:animEffect transition="in" filter="fade">
                                      <p:cBhvr>
                                        <p:cTn id="56" dur="1000"/>
                                        <p:tgtEl>
                                          <p:spTgt spid="4">
                                            <p:txEl>
                                              <p:pRg st="2" end="2"/>
                                            </p:txEl>
                                          </p:spTgt>
                                        </p:tgtEl>
                                      </p:cBhvr>
                                    </p:animEffect>
                                    <p:anim calcmode="lin" valueType="num">
                                      <p:cBhvr>
                                        <p:cTn id="5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
                                            <p:txEl>
                                              <p:pRg st="3" end="3"/>
                                            </p:txEl>
                                          </p:spTgt>
                                        </p:tgtEl>
                                        <p:attrNameLst>
                                          <p:attrName>style.visibility</p:attrName>
                                        </p:attrNameLst>
                                      </p:cBhvr>
                                      <p:to>
                                        <p:strVal val="visible"/>
                                      </p:to>
                                    </p:set>
                                    <p:animEffect transition="in" filter="fade">
                                      <p:cBhvr>
                                        <p:cTn id="63" dur="1000"/>
                                        <p:tgtEl>
                                          <p:spTgt spid="4">
                                            <p:txEl>
                                              <p:pRg st="3" end="3"/>
                                            </p:txEl>
                                          </p:spTgt>
                                        </p:tgtEl>
                                      </p:cBhvr>
                                    </p:animEffect>
                                    <p:anim calcmode="lin" valueType="num">
                                      <p:cBhvr>
                                        <p:cTn id="64"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4">
                                            <p:txEl>
                                              <p:pRg st="4" end="4"/>
                                            </p:txEl>
                                          </p:spTgt>
                                        </p:tgtEl>
                                        <p:attrNameLst>
                                          <p:attrName>style.visibility</p:attrName>
                                        </p:attrNameLst>
                                      </p:cBhvr>
                                      <p:to>
                                        <p:strVal val="visible"/>
                                      </p:to>
                                    </p:set>
                                    <p:animEffect transition="in" filter="fade">
                                      <p:cBhvr>
                                        <p:cTn id="70" dur="1000"/>
                                        <p:tgtEl>
                                          <p:spTgt spid="4">
                                            <p:txEl>
                                              <p:pRg st="4" end="4"/>
                                            </p:txEl>
                                          </p:spTgt>
                                        </p:tgtEl>
                                      </p:cBhvr>
                                    </p:animEffect>
                                    <p:anim calcmode="lin" valueType="num">
                                      <p:cBhvr>
                                        <p:cTn id="71"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72"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FB1F52-CB10-0D46-E98D-BAD538735292}"/>
              </a:ext>
            </a:extLst>
          </p:cNvPr>
          <p:cNvSpPr>
            <a:spLocks noGrp="1"/>
          </p:cNvSpPr>
          <p:nvPr>
            <p:ph type="title"/>
          </p:nvPr>
        </p:nvSpPr>
        <p:spPr>
          <a:xfrm>
            <a:off x="0" y="231955"/>
            <a:ext cx="8520600" cy="841800"/>
          </a:xfrm>
        </p:spPr>
        <p:txBody>
          <a:bodyPr/>
          <a:lstStyle/>
          <a:p>
            <a:pPr marL="457200" indent="-457200" algn="l">
              <a:buFont typeface="Wingdings" panose="05000000000000000000" pitchFamily="2" charset="2"/>
              <a:buChar char="q"/>
            </a:pPr>
            <a:r>
              <a:rPr lang="en-US" sz="2700" b="1" dirty="0" smtClean="0">
                <a:solidFill>
                  <a:srgbClr val="C00000"/>
                </a:solidFill>
                <a:latin typeface="Montserrat" panose="00000500000000000000" pitchFamily="2" charset="0"/>
              </a:rPr>
              <a:t>Correlation Matrix</a:t>
            </a:r>
            <a:r>
              <a:rPr lang="en-US" sz="3200" b="1" dirty="0" smtClean="0">
                <a:solidFill>
                  <a:srgbClr val="C00000"/>
                </a:solidFill>
                <a:latin typeface="Montserrat" panose="00000500000000000000" pitchFamily="2" charset="0"/>
              </a:rPr>
              <a:t/>
            </a:r>
            <a:br>
              <a:rPr lang="en-US" sz="3200" b="1" dirty="0" smtClean="0">
                <a:solidFill>
                  <a:srgbClr val="C00000"/>
                </a:solidFill>
                <a:latin typeface="Montserrat" panose="00000500000000000000" pitchFamily="2" charset="0"/>
              </a:rPr>
            </a:br>
            <a:endParaRPr lang="en-IN" sz="3200" b="1" dirty="0">
              <a:solidFill>
                <a:srgbClr val="C00000"/>
              </a:solidFill>
              <a:latin typeface="Montserrat" panose="00000500000000000000" pitchFamily="2" charset="0"/>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970" r="16126"/>
          <a:stretch/>
        </p:blipFill>
        <p:spPr>
          <a:xfrm>
            <a:off x="774551" y="806824"/>
            <a:ext cx="7175350" cy="4163209"/>
          </a:xfrm>
          <a:prstGeom prst="rect">
            <a:avLst/>
          </a:prstGeom>
        </p:spPr>
      </p:pic>
    </p:spTree>
    <p:custDataLst>
      <p:tags r:id="rId1"/>
    </p:custDataLst>
    <p:extLst>
      <p:ext uri="{BB962C8B-B14F-4D97-AF65-F5344CB8AC3E}">
        <p14:creationId xmlns:p14="http://schemas.microsoft.com/office/powerpoint/2010/main" val="671350713"/>
      </p:ext>
    </p:extLst>
  </p:cSld>
  <p:clrMapOvr>
    <a:masterClrMapping/>
  </p:clrMapOvr>
  <mc:AlternateContent xmlns:mc="http://schemas.openxmlformats.org/markup-compatibility/2006" xmlns:p14="http://schemas.microsoft.com/office/powerpoint/2010/main">
    <mc:Choice Requires="p14">
      <p:transition spd="slow" p14:dur="2000" advTm="946"/>
    </mc:Choice>
    <mc:Fallback xmlns="">
      <p:transition spd="slow" advTm="9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69327E-58B7-210D-62CC-CC33021CEB08}"/>
              </a:ext>
            </a:extLst>
          </p:cNvPr>
          <p:cNvSpPr>
            <a:spLocks noGrp="1"/>
          </p:cNvSpPr>
          <p:nvPr>
            <p:ph type="title"/>
          </p:nvPr>
        </p:nvSpPr>
        <p:spPr>
          <a:xfrm>
            <a:off x="-96819" y="241809"/>
            <a:ext cx="7035501" cy="1214441"/>
          </a:xfrm>
        </p:spPr>
        <p:txBody>
          <a:bodyPr/>
          <a:lstStyle/>
          <a:p>
            <a:pPr marL="457200" indent="-457200" algn="l">
              <a:buFont typeface="Wingdings" panose="05000000000000000000" pitchFamily="2" charset="2"/>
              <a:buChar char="q"/>
            </a:pPr>
            <a:r>
              <a:rPr lang="en-US" sz="3200" b="1" dirty="0" smtClean="0">
                <a:solidFill>
                  <a:srgbClr val="C00000"/>
                </a:solidFill>
                <a:latin typeface="Montserrat" panose="00000500000000000000" pitchFamily="2" charset="0"/>
              </a:rPr>
              <a:t>EDA</a:t>
            </a:r>
            <a:r>
              <a:rPr lang="en-US" sz="3200" b="1" dirty="0">
                <a:solidFill>
                  <a:srgbClr val="C00000"/>
                </a:solidFill>
                <a:latin typeface="Montserrat" panose="00000500000000000000" pitchFamily="2" charset="0"/>
              </a:rPr>
              <a:t/>
            </a:r>
            <a:br>
              <a:rPr lang="en-US" sz="3200" b="1" dirty="0">
                <a:solidFill>
                  <a:srgbClr val="C00000"/>
                </a:solidFill>
                <a:latin typeface="Montserrat" panose="00000500000000000000" pitchFamily="2" charset="0"/>
              </a:rPr>
            </a:br>
            <a:r>
              <a:rPr lang="en-US" sz="2700" b="1" dirty="0" smtClean="0">
                <a:solidFill>
                  <a:srgbClr val="C00000"/>
                </a:solidFill>
                <a:latin typeface="Montserrat" panose="00000500000000000000" pitchFamily="2" charset="0"/>
              </a:rPr>
              <a:t>Service Demand Distribution</a:t>
            </a:r>
            <a:endParaRPr lang="en-IN" sz="2700" b="1" dirty="0">
              <a:solidFill>
                <a:srgbClr val="C00000"/>
              </a:solidFill>
              <a:latin typeface="Montserrat" panose="00000500000000000000" pitchFamily="2"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49888"/>
            <a:ext cx="9047182" cy="3014505"/>
          </a:xfrm>
          <a:prstGeom prst="rect">
            <a:avLst/>
          </a:prstGeom>
        </p:spPr>
      </p:pic>
    </p:spTree>
    <p:custDataLst>
      <p:tags r:id="rId1"/>
    </p:custDataLst>
    <p:extLst>
      <p:ext uri="{BB962C8B-B14F-4D97-AF65-F5344CB8AC3E}">
        <p14:creationId xmlns:p14="http://schemas.microsoft.com/office/powerpoint/2010/main" val="4209409418"/>
      </p:ext>
    </p:extLst>
  </p:cSld>
  <p:clrMapOvr>
    <a:masterClrMapping/>
  </p:clrMapOvr>
  <mc:AlternateContent xmlns:mc="http://schemas.openxmlformats.org/markup-compatibility/2006" xmlns:p14="http://schemas.microsoft.com/office/powerpoint/2010/main">
    <mc:Choice Requires="p14">
      <p:transition spd="slow" p14:dur="2000" advTm="2024"/>
    </mc:Choice>
    <mc:Fallback xmlns="">
      <p:transition spd="slow" advTm="20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D6F204-8C89-967A-A55C-DEE19F325A1F}"/>
              </a:ext>
            </a:extLst>
          </p:cNvPr>
          <p:cNvSpPr>
            <a:spLocks noGrp="1"/>
          </p:cNvSpPr>
          <p:nvPr>
            <p:ph type="title"/>
          </p:nvPr>
        </p:nvSpPr>
        <p:spPr>
          <a:xfrm>
            <a:off x="0" y="450470"/>
            <a:ext cx="6981713" cy="841800"/>
          </a:xfrm>
        </p:spPr>
        <p:txBody>
          <a:bodyPr/>
          <a:lstStyle/>
          <a:p>
            <a:pPr algn="l"/>
            <a:r>
              <a:rPr lang="en-IN" sz="2700" b="1" dirty="0" smtClean="0">
                <a:solidFill>
                  <a:srgbClr val="C00000"/>
                </a:solidFill>
                <a:latin typeface="Montserrat" panose="00000500000000000000" pitchFamily="2" charset="0"/>
              </a:rPr>
              <a:t>Ride Duration </a:t>
            </a:r>
            <a:r>
              <a:rPr lang="en-IN" sz="2700" b="1" dirty="0" err="1" smtClean="0">
                <a:solidFill>
                  <a:srgbClr val="C00000"/>
                </a:solidFill>
                <a:latin typeface="Montserrat" panose="00000500000000000000" pitchFamily="2" charset="0"/>
              </a:rPr>
              <a:t>vs</a:t>
            </a:r>
            <a:r>
              <a:rPr lang="en-IN" sz="2700" b="1" dirty="0" smtClean="0">
                <a:solidFill>
                  <a:srgbClr val="C00000"/>
                </a:solidFill>
                <a:latin typeface="Montserrat" panose="00000500000000000000" pitchFamily="2" charset="0"/>
              </a:rPr>
              <a:t> Distance</a:t>
            </a:r>
            <a:br>
              <a:rPr lang="en-IN" sz="2700" b="1" dirty="0" smtClean="0">
                <a:solidFill>
                  <a:srgbClr val="C00000"/>
                </a:solidFill>
                <a:latin typeface="Montserrat" panose="00000500000000000000" pitchFamily="2" charset="0"/>
              </a:rPr>
            </a:br>
            <a:r>
              <a:rPr lang="en-IN" sz="2700" i="1" dirty="0" smtClean="0">
                <a:solidFill>
                  <a:srgbClr val="C00000"/>
                </a:solidFill>
                <a:latin typeface="Montserrat" panose="00000500000000000000" pitchFamily="2" charset="0"/>
              </a:rPr>
              <a:t/>
            </a:r>
            <a:br>
              <a:rPr lang="en-IN" sz="2700" i="1" dirty="0" smtClean="0">
                <a:solidFill>
                  <a:srgbClr val="C00000"/>
                </a:solidFill>
                <a:latin typeface="Montserrat" panose="00000500000000000000" pitchFamily="2" charset="0"/>
              </a:rPr>
            </a:br>
            <a:endParaRPr lang="en-IN" sz="2700" i="1" dirty="0">
              <a:solidFill>
                <a:srgbClr val="C00000"/>
              </a:solidFill>
              <a:latin typeface="Montserrat" panose="00000500000000000000" pitchFamily="2"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916" y="1147706"/>
            <a:ext cx="6667500" cy="3429000"/>
          </a:xfrm>
          <a:prstGeom prst="rect">
            <a:avLst/>
          </a:prstGeom>
        </p:spPr>
      </p:pic>
    </p:spTree>
    <p:extLst>
      <p:ext uri="{BB962C8B-B14F-4D97-AF65-F5344CB8AC3E}">
        <p14:creationId xmlns:p14="http://schemas.microsoft.com/office/powerpoint/2010/main" val="2680330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35BF34-66E1-D5A6-8EAC-1AA825DE92EE}"/>
              </a:ext>
            </a:extLst>
          </p:cNvPr>
          <p:cNvSpPr>
            <a:spLocks noGrp="1"/>
          </p:cNvSpPr>
          <p:nvPr>
            <p:ph type="title"/>
          </p:nvPr>
        </p:nvSpPr>
        <p:spPr>
          <a:xfrm>
            <a:off x="139312" y="209624"/>
            <a:ext cx="8520600" cy="841800"/>
          </a:xfrm>
        </p:spPr>
        <p:txBody>
          <a:bodyPr/>
          <a:lstStyle/>
          <a:p>
            <a:pPr algn="l"/>
            <a:r>
              <a:rPr lang="en-IN" sz="2700" b="1" dirty="0" smtClean="0">
                <a:solidFill>
                  <a:srgbClr val="C00000"/>
                </a:solidFill>
                <a:latin typeface="Montserrat" panose="00000500000000000000" pitchFamily="2" charset="0"/>
              </a:rPr>
              <a:t>Payment </a:t>
            </a:r>
            <a:r>
              <a:rPr lang="en-IN" sz="2700" b="1" dirty="0">
                <a:solidFill>
                  <a:srgbClr val="C00000"/>
                </a:solidFill>
                <a:latin typeface="Montserrat" panose="00000500000000000000" pitchFamily="2" charset="0"/>
              </a:rPr>
              <a:t>M</a:t>
            </a:r>
            <a:r>
              <a:rPr lang="en-IN" sz="2700" b="1" dirty="0" smtClean="0">
                <a:solidFill>
                  <a:srgbClr val="C00000"/>
                </a:solidFill>
                <a:latin typeface="Montserrat" panose="00000500000000000000" pitchFamily="2" charset="0"/>
              </a:rPr>
              <a:t>ethod Distribution</a:t>
            </a:r>
            <a:r>
              <a:rPr lang="en-IN" sz="2000" b="1" dirty="0" smtClean="0">
                <a:solidFill>
                  <a:srgbClr val="C00000"/>
                </a:solidFill>
                <a:latin typeface="Montserrat" panose="00000500000000000000" pitchFamily="2" charset="0"/>
              </a:rPr>
              <a:t/>
            </a:r>
            <a:br>
              <a:rPr lang="en-IN" sz="2000" b="1" dirty="0" smtClean="0">
                <a:solidFill>
                  <a:srgbClr val="C00000"/>
                </a:solidFill>
                <a:latin typeface="Montserrat" panose="00000500000000000000" pitchFamily="2" charset="0"/>
              </a:rPr>
            </a:br>
            <a:endParaRPr lang="en-IN" sz="2000" b="1" dirty="0">
              <a:solidFill>
                <a:srgbClr val="C00000"/>
              </a:solidFill>
              <a:latin typeface="Montserrat" panose="00000500000000000000" pitchFamily="2"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6818"/>
            <a:ext cx="9144000" cy="2989864"/>
          </a:xfrm>
          <a:prstGeom prst="rect">
            <a:avLst/>
          </a:prstGeom>
        </p:spPr>
      </p:pic>
    </p:spTree>
    <p:extLst>
      <p:ext uri="{BB962C8B-B14F-4D97-AF65-F5344CB8AC3E}">
        <p14:creationId xmlns:p14="http://schemas.microsoft.com/office/powerpoint/2010/main" val="184364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ED48BE-3312-5ADB-75A1-3C7FFF2C42A6}"/>
              </a:ext>
            </a:extLst>
          </p:cNvPr>
          <p:cNvSpPr>
            <a:spLocks noGrp="1"/>
          </p:cNvSpPr>
          <p:nvPr>
            <p:ph type="title"/>
          </p:nvPr>
        </p:nvSpPr>
        <p:spPr>
          <a:xfrm>
            <a:off x="204395" y="221808"/>
            <a:ext cx="8520600" cy="572700"/>
          </a:xfrm>
        </p:spPr>
        <p:txBody>
          <a:bodyPr/>
          <a:lstStyle/>
          <a:p>
            <a:r>
              <a:rPr lang="en-US" b="1" dirty="0" smtClean="0">
                <a:solidFill>
                  <a:srgbClr val="C00000"/>
                </a:solidFill>
                <a:latin typeface="Montserrat" panose="00000500000000000000" pitchFamily="2" charset="0"/>
              </a:rPr>
              <a:t>Ride Status Distribution</a:t>
            </a:r>
            <a:br>
              <a:rPr lang="en-US" b="1" dirty="0" smtClean="0">
                <a:solidFill>
                  <a:srgbClr val="C00000"/>
                </a:solidFill>
                <a:latin typeface="Montserrat" panose="00000500000000000000" pitchFamily="2" charset="0"/>
              </a:rPr>
            </a:br>
            <a:r>
              <a:rPr lang="en-US" b="1" dirty="0" smtClean="0">
                <a:solidFill>
                  <a:srgbClr val="C00000"/>
                </a:solidFill>
                <a:latin typeface="Montserrat" panose="00000500000000000000" pitchFamily="2" charset="0"/>
              </a:rPr>
              <a:t/>
            </a:r>
            <a:br>
              <a:rPr lang="en-US" b="1" dirty="0" smtClean="0">
                <a:solidFill>
                  <a:srgbClr val="C00000"/>
                </a:solidFill>
                <a:latin typeface="Montserrat" panose="00000500000000000000" pitchFamily="2" charset="0"/>
              </a:rPr>
            </a:br>
            <a:endParaRPr lang="en-IN" b="1" dirty="0">
              <a:solidFill>
                <a:srgbClr val="C00000"/>
              </a:solidFill>
              <a:latin typeface="Montserrat" panose="00000500000000000000" pitchFamily="2" charset="0"/>
            </a:endParaRPr>
          </a:p>
        </p:txBody>
      </p:sp>
      <p:sp>
        <p:nvSpPr>
          <p:cNvPr id="3" name="Text Placeholder 2">
            <a:extLst>
              <a:ext uri="{FF2B5EF4-FFF2-40B4-BE49-F238E27FC236}">
                <a16:creationId xmlns="" xmlns:a16="http://schemas.microsoft.com/office/drawing/2014/main" id="{9130D75F-1508-3F1B-4825-ADD98E41E14B}"/>
              </a:ext>
            </a:extLst>
          </p:cNvPr>
          <p:cNvSpPr>
            <a:spLocks noGrp="1"/>
          </p:cNvSpPr>
          <p:nvPr>
            <p:ph type="body" idx="1"/>
          </p:nvPr>
        </p:nvSpPr>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solidFill>
                <a:schemeClr val="accent2"/>
              </a:solidFill>
              <a:latin typeface="Montserrat" panose="00000500000000000000" pitchFamily="2" charset="0"/>
            </a:endParaRPr>
          </a:p>
        </p:txBody>
      </p:sp>
      <p:sp>
        <p:nvSpPr>
          <p:cNvPr id="4" name="Text Placeholder 3">
            <a:extLst>
              <a:ext uri="{FF2B5EF4-FFF2-40B4-BE49-F238E27FC236}">
                <a16:creationId xmlns="" xmlns:a16="http://schemas.microsoft.com/office/drawing/2014/main" id="{7060877E-ED52-70B7-1C06-A48AADFB4CAB}"/>
              </a:ext>
            </a:extLst>
          </p:cNvPr>
          <p:cNvSpPr>
            <a:spLocks noGrp="1"/>
          </p:cNvSpPr>
          <p:nvPr>
            <p:ph type="body" idx="2"/>
          </p:nvPr>
        </p:nvSpPr>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solidFill>
                <a:schemeClr val="accent2"/>
              </a:solidFill>
              <a:latin typeface="Montserrat" panose="00000500000000000000"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6818"/>
            <a:ext cx="9144000" cy="2989864"/>
          </a:xfrm>
          <a:prstGeom prst="rect">
            <a:avLst/>
          </a:prstGeom>
        </p:spPr>
      </p:pic>
    </p:spTree>
    <p:extLst>
      <p:ext uri="{BB962C8B-B14F-4D97-AF65-F5344CB8AC3E}">
        <p14:creationId xmlns:p14="http://schemas.microsoft.com/office/powerpoint/2010/main" val="1054747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0.8"/>
</p:tagLst>
</file>

<file path=ppt/tags/tag2.xml><?xml version="1.0" encoding="utf-8"?>
<p:tagLst xmlns:a="http://schemas.openxmlformats.org/drawingml/2006/main" xmlns:r="http://schemas.openxmlformats.org/officeDocument/2006/relationships" xmlns:p="http://schemas.openxmlformats.org/presentationml/2006/main">
  <p:tag name="TIMING" val="|0.8|1.2"/>
</p:tagLst>
</file>

<file path=ppt/tags/tag3.xml><?xml version="1.0" encoding="utf-8"?>
<p:tagLst xmlns:a="http://schemas.openxmlformats.org/drawingml/2006/main" xmlns:r="http://schemas.openxmlformats.org/officeDocument/2006/relationships" xmlns:p="http://schemas.openxmlformats.org/presentationml/2006/main">
  <p:tag name="TIMING" val="|1.9|0.7|0.4|0.4|0.2|0.2|0.1|0.1|0.3|0.1|0.2|0.1|0.1|0.1|0.2"/>
</p:tagLst>
</file>

<file path=ppt/tags/tag4.xml><?xml version="1.0" encoding="utf-8"?>
<p:tagLst xmlns:a="http://schemas.openxmlformats.org/drawingml/2006/main" xmlns:r="http://schemas.openxmlformats.org/officeDocument/2006/relationships" xmlns:p="http://schemas.openxmlformats.org/presentationml/2006/main">
  <p:tag name="TIMING" val="|0.1|0.1"/>
</p:tagLst>
</file>

<file path=ppt/tags/tag5.xml><?xml version="1.0" encoding="utf-8"?>
<p:tagLst xmlns:a="http://schemas.openxmlformats.org/drawingml/2006/main" xmlns:r="http://schemas.openxmlformats.org/officeDocument/2006/relationships" xmlns:p="http://schemas.openxmlformats.org/presentationml/2006/main">
  <p:tag name="TIMING" val="|0.2"/>
</p:tagLst>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0941A018-FB9B-4401-A32C-7E04526866E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412</TotalTime>
  <Words>333</Words>
  <Application>Microsoft Office PowerPoint</Application>
  <PresentationFormat>On-screen Show (16:9)</PresentationFormat>
  <Paragraphs>70</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 Light</vt:lpstr>
      <vt:lpstr>Calibri</vt:lpstr>
      <vt:lpstr>Montserrat</vt:lpstr>
      <vt:lpstr>Times New Roman</vt:lpstr>
      <vt:lpstr>MS Gothic</vt:lpstr>
      <vt:lpstr>Wingdings</vt:lpstr>
      <vt:lpstr>Metropolitan</vt:lpstr>
      <vt:lpstr> Banglore RapidoRide Analytics: Trends, Demand Forecasting   by-Abhinav Rawat   </vt:lpstr>
      <vt:lpstr>Rapido </vt:lpstr>
      <vt:lpstr>Problem Statement </vt:lpstr>
      <vt:lpstr>Data Summary The dataset contains information about ride-sharing services (such as Rapido) including details about rides, ride status, fares, and geographical locations, along with relevant time and payment data. It also includes various numerical and categorical attributes that help analyze the ride demand, fare patterns, and cancellation trends. </vt:lpstr>
      <vt:lpstr>Correlation Matrix </vt:lpstr>
      <vt:lpstr>EDA Service Demand Distribution</vt:lpstr>
      <vt:lpstr>Ride Duration vs Distance  </vt:lpstr>
      <vt:lpstr>Payment Method Distribution </vt:lpstr>
      <vt:lpstr>Ride Status Distribution  </vt:lpstr>
      <vt:lpstr>Ride Duration Distribution by Service Type </vt:lpstr>
      <vt:lpstr>Service Demand by Hour of Day </vt:lpstr>
      <vt:lpstr>Total Fare Over Time </vt:lpstr>
      <vt:lpstr>Ride Over Time</vt:lpstr>
      <vt:lpstr>Demand by Hour</vt:lpstr>
      <vt:lpstr>SARIMAX Forecast for Ride Demand For Next 30 Days</vt:lpstr>
      <vt:lpstr>ARIMA forecast for Ride Demand For Next 30 Days</vt:lpstr>
      <vt:lpstr> Conclusions</vt:lpstr>
      <vt:lpstr>Recommendation </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Seoul Bike Sharing Demand Prediction by- Dushyant Maharshi</dc:title>
  <dc:creator>user</dc:creator>
  <cp:lastModifiedBy>user</cp:lastModifiedBy>
  <cp:revision>29</cp:revision>
  <dcterms:modified xsi:type="dcterms:W3CDTF">2025-01-10T17:37:22Z</dcterms:modified>
</cp:coreProperties>
</file>