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3" r:id="rId1"/>
  </p:sldMasterIdLst>
  <p:notesMasterIdLst>
    <p:notesMasterId r:id="rId18"/>
  </p:notesMasterIdLst>
  <p:sldIdLst>
    <p:sldId id="256" r:id="rId2"/>
    <p:sldId id="258" r:id="rId3"/>
    <p:sldId id="257" r:id="rId4"/>
    <p:sldId id="262" r:id="rId5"/>
    <p:sldId id="261" r:id="rId6"/>
    <p:sldId id="263" r:id="rId7"/>
    <p:sldId id="264" r:id="rId8"/>
    <p:sldId id="265" r:id="rId9"/>
    <p:sldId id="268" r:id="rId10"/>
    <p:sldId id="267" r:id="rId11"/>
    <p:sldId id="269" r:id="rId12"/>
    <p:sldId id="276" r:id="rId13"/>
    <p:sldId id="278" r:id="rId14"/>
    <p:sldId id="274" r:id="rId15"/>
    <p:sldId id="277" r:id="rId16"/>
    <p:sldId id="275" r:id="rId17"/>
  </p:sldIdLst>
  <p:sldSz cx="9144000" cy="5143500" type="screen16x9"/>
  <p:notesSz cx="6858000" cy="9144000"/>
  <p:embeddedFontLs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
      <p:font typeface="Calibri" panose="020F0502020204030204" pitchFamily="3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93" autoAdjust="0"/>
  </p:normalViewPr>
  <p:slideViewPr>
    <p:cSldViewPr snapToGrid="0">
      <p:cViewPr varScale="1">
        <p:scale>
          <a:sx n="89" d="100"/>
          <a:sy n="89" d="100"/>
        </p:scale>
        <p:origin x="28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486694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802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44126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834983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3483218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58707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1215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34827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913708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0573206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34628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49764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3627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126420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3969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96358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81447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3793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5071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128720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88732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11/26/2024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8944629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11221" y="398033"/>
            <a:ext cx="6045796" cy="474546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00000"/>
                </a:solidFill>
                <a:latin typeface="Montserrat"/>
                <a:ea typeface="Montserrat"/>
                <a:cs typeface="Montserrat"/>
                <a:sym typeface="Montserrat"/>
              </a:rPr>
              <a:t/>
            </a:r>
            <a:br>
              <a:rPr lang="en-GB" sz="4200" b="1" dirty="0">
                <a:solidFill>
                  <a:srgbClr val="C00000"/>
                </a:solidFill>
                <a:latin typeface="Montserrat"/>
                <a:ea typeface="Montserrat"/>
                <a:cs typeface="Montserrat"/>
                <a:sym typeface="Montserrat"/>
              </a:rPr>
            </a:br>
            <a:endParaRPr lang="en-GB" sz="4200" b="1" dirty="0">
              <a:solidFill>
                <a:srgbClr val="C00000"/>
              </a:solidFill>
              <a:latin typeface="Montserrat"/>
              <a:ea typeface="Montserrat"/>
              <a:cs typeface="Montserrat"/>
              <a:sym typeface="Montserrat"/>
            </a:endParaRPr>
          </a:p>
          <a:p>
            <a:pPr algn="ctr"/>
            <a:r>
              <a:rPr lang="en-US" sz="3200" b="1" u="sng" dirty="0">
                <a:solidFill>
                  <a:srgbClr val="C00000"/>
                </a:solidFill>
              </a:rPr>
              <a:t>Optimizing Hospital Supply Chain Inventory: Insights into Stock Management and Restocking Efficiency </a:t>
            </a:r>
            <a:r>
              <a:rPr lang="en-US" sz="3200" b="1" dirty="0">
                <a:solidFill>
                  <a:srgbClr val="C00000"/>
                </a:solidFill>
              </a:rPr>
              <a:t/>
            </a:r>
            <a:br>
              <a:rPr lang="en-US" sz="3200" b="1" dirty="0">
                <a:solidFill>
                  <a:srgbClr val="C00000"/>
                </a:solidFill>
              </a:rPr>
            </a:br>
            <a:r>
              <a:rPr lang="en-GB" sz="3600" b="1" dirty="0">
                <a:solidFill>
                  <a:srgbClr val="C00000"/>
                </a:solidFill>
                <a:latin typeface="Montserrat"/>
                <a:ea typeface="Montserrat"/>
                <a:cs typeface="Montserrat"/>
                <a:sym typeface="Montserrat"/>
              </a:rPr>
              <a:t/>
            </a:r>
            <a:br>
              <a:rPr lang="en-GB" sz="3600" b="1" dirty="0">
                <a:solidFill>
                  <a:srgbClr val="C00000"/>
                </a:solidFill>
                <a:latin typeface="Montserrat"/>
                <a:ea typeface="Montserrat"/>
                <a:cs typeface="Montserrat"/>
                <a:sym typeface="Montserrat"/>
              </a:rPr>
            </a:br>
            <a:r>
              <a:rPr lang="en-GB" sz="3600" b="1" dirty="0">
                <a:solidFill>
                  <a:srgbClr val="C00000"/>
                </a:solidFill>
                <a:latin typeface="Montserrat"/>
                <a:ea typeface="Montserrat"/>
                <a:cs typeface="Montserrat"/>
                <a:sym typeface="Montserrat"/>
              </a:rPr>
              <a:t/>
            </a:r>
            <a:br>
              <a:rPr lang="en-GB" sz="3600" b="1" dirty="0">
                <a:solidFill>
                  <a:srgbClr val="C00000"/>
                </a:solidFill>
                <a:latin typeface="Montserrat"/>
                <a:ea typeface="Montserrat"/>
                <a:cs typeface="Montserrat"/>
                <a:sym typeface="Montserrat"/>
              </a:rPr>
            </a:br>
            <a:r>
              <a:rPr lang="en-GB" sz="2000" b="1" dirty="0" smtClean="0">
                <a:solidFill>
                  <a:srgbClr val="C00000"/>
                </a:solidFill>
                <a:latin typeface="Montserrat"/>
                <a:ea typeface="Montserrat"/>
                <a:cs typeface="Montserrat"/>
                <a:sym typeface="Montserrat"/>
              </a:rPr>
              <a:t>by-</a:t>
            </a:r>
            <a:r>
              <a:rPr lang="en-GB" sz="2800" b="1" dirty="0" smtClean="0">
                <a:solidFill>
                  <a:srgbClr val="C00000"/>
                </a:solidFill>
                <a:latin typeface="Montserrat"/>
                <a:ea typeface="Montserrat"/>
                <a:cs typeface="Montserrat"/>
                <a:sym typeface="Montserrat"/>
              </a:rPr>
              <a:t>Abhinav </a:t>
            </a:r>
            <a:r>
              <a:rPr lang="en-GB" sz="2800" b="1" dirty="0" smtClean="0">
                <a:solidFill>
                  <a:srgbClr val="C00000"/>
                </a:solidFill>
                <a:latin typeface="Montserrat"/>
                <a:ea typeface="Montserrat"/>
                <a:cs typeface="Montserrat"/>
                <a:sym typeface="Montserrat"/>
              </a:rPr>
              <a:t>Rawat</a:t>
            </a:r>
            <a:endParaRPr lang="en-GB" sz="3600"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GB" sz="3600"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rgbClr val="C00000"/>
              </a:solidFill>
              <a:latin typeface="Montserrat"/>
              <a:ea typeface="Montserrat"/>
              <a:cs typeface="Montserrat"/>
              <a:sym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6">
        <p15:prstTrans prst="curtains"/>
      </p:transition>
    </mc:Choice>
    <mc:Fallback xmlns="">
      <p:transition spd="slow" advTm="1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2710AC-0567-5BB5-11EB-D78FF95294E0}"/>
              </a:ext>
            </a:extLst>
          </p:cNvPr>
          <p:cNvSpPr>
            <a:spLocks noGrp="1"/>
          </p:cNvSpPr>
          <p:nvPr>
            <p:ph type="title"/>
          </p:nvPr>
        </p:nvSpPr>
        <p:spPr>
          <a:xfrm>
            <a:off x="311699" y="404993"/>
            <a:ext cx="7415730" cy="755700"/>
          </a:xfrm>
        </p:spPr>
        <p:txBody>
          <a:bodyPr/>
          <a:lstStyle/>
          <a:p>
            <a:r>
              <a:rPr lang="en-IN" sz="2700" b="1" dirty="0" smtClean="0">
                <a:solidFill>
                  <a:srgbClr val="C00000"/>
                </a:solidFill>
                <a:latin typeface="Montserrat" panose="00000500000000000000" pitchFamily="2" charset="0"/>
              </a:rPr>
              <a:t>Vendor</a:t>
            </a:r>
            <a:r>
              <a:rPr lang="en-IN" sz="2700" i="1" dirty="0" smtClean="0">
                <a:solidFill>
                  <a:srgbClr val="C00000"/>
                </a:solidFill>
                <a:latin typeface="Montserrat" panose="00000500000000000000" pitchFamily="2" charset="0"/>
              </a:rPr>
              <a:t> </a:t>
            </a:r>
            <a:r>
              <a:rPr lang="en-IN" sz="2700" b="1" dirty="0" smtClean="0">
                <a:solidFill>
                  <a:srgbClr val="C00000"/>
                </a:solidFill>
                <a:latin typeface="Montserrat" panose="00000500000000000000" pitchFamily="2" charset="0"/>
              </a:rPr>
              <a:t>Cost</a:t>
            </a:r>
            <a:r>
              <a:rPr lang="en-IN" sz="2700" b="1" i="1" dirty="0" smtClean="0">
                <a:solidFill>
                  <a:srgbClr val="C00000"/>
                </a:solidFill>
                <a:latin typeface="Montserrat" panose="00000500000000000000" pitchFamily="2" charset="0"/>
              </a:rPr>
              <a:t> </a:t>
            </a:r>
            <a:r>
              <a:rPr lang="en-IN" sz="2700" b="1" dirty="0" smtClean="0">
                <a:solidFill>
                  <a:srgbClr val="C00000"/>
                </a:solidFill>
                <a:latin typeface="Montserrat" panose="00000500000000000000" pitchFamily="2" charset="0"/>
              </a:rPr>
              <a:t>Analysis</a:t>
            </a:r>
            <a:r>
              <a:rPr lang="en-IN" sz="2800" b="1" dirty="0" smtClean="0">
                <a:solidFill>
                  <a:srgbClr val="C00000"/>
                </a:solidFill>
                <a:latin typeface="Montserrat" panose="00000500000000000000" pitchFamily="2" charset="0"/>
              </a:rPr>
              <a:t/>
            </a:r>
            <a:br>
              <a:rPr lang="en-IN" sz="2800" b="1" dirty="0" smtClean="0">
                <a:solidFill>
                  <a:srgbClr val="C00000"/>
                </a:solidFill>
                <a:latin typeface="Montserrat" panose="00000500000000000000" pitchFamily="2" charset="0"/>
              </a:rPr>
            </a:br>
            <a:endParaRPr lang="en-IN" sz="2800" b="1" dirty="0">
              <a:solidFill>
                <a:srgbClr val="C00000"/>
              </a:solidFill>
              <a:latin typeface="Montserrat" panose="000005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8" y="782843"/>
            <a:ext cx="6756075" cy="3307861"/>
          </a:xfrm>
          <a:prstGeom prst="rect">
            <a:avLst/>
          </a:prstGeom>
        </p:spPr>
      </p:pic>
    </p:spTree>
    <p:extLst>
      <p:ext uri="{BB962C8B-B14F-4D97-AF65-F5344CB8AC3E}">
        <p14:creationId xmlns:p14="http://schemas.microsoft.com/office/powerpoint/2010/main" val="62656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80B4D-20AE-A78D-F9DD-51F2B50D63D3}"/>
              </a:ext>
            </a:extLst>
          </p:cNvPr>
          <p:cNvSpPr>
            <a:spLocks noGrp="1"/>
          </p:cNvSpPr>
          <p:nvPr>
            <p:ph type="title"/>
          </p:nvPr>
        </p:nvSpPr>
        <p:spPr>
          <a:xfrm>
            <a:off x="311699" y="322729"/>
            <a:ext cx="7068047" cy="988571"/>
          </a:xfrm>
        </p:spPr>
        <p:txBody>
          <a:bodyPr/>
          <a:lstStyle/>
          <a:p>
            <a:r>
              <a:rPr lang="en-IN" sz="2700" b="1" dirty="0" smtClean="0">
                <a:solidFill>
                  <a:srgbClr val="C00000"/>
                </a:solidFill>
                <a:latin typeface="Montserrat" panose="00000500000000000000" pitchFamily="2" charset="0"/>
              </a:rPr>
              <a:t>Monthly Stock And Usage Trend</a:t>
            </a:r>
            <a:r>
              <a:rPr lang="en-IN" sz="2800" b="1" dirty="0" smtClean="0">
                <a:solidFill>
                  <a:srgbClr val="C00000"/>
                </a:solidFill>
                <a:latin typeface="Montserrat" panose="00000500000000000000" pitchFamily="2" charset="0"/>
              </a:rPr>
              <a:t/>
            </a:r>
            <a:br>
              <a:rPr lang="en-IN" sz="2800" b="1" dirty="0" smtClean="0">
                <a:solidFill>
                  <a:srgbClr val="C00000"/>
                </a:solidFill>
                <a:latin typeface="Montserrat" panose="00000500000000000000" pitchFamily="2" charset="0"/>
              </a:rPr>
            </a:br>
            <a:endParaRPr lang="en-IN" sz="2800" b="1" dirty="0">
              <a:solidFill>
                <a:srgbClr val="C00000"/>
              </a:solidFill>
              <a:latin typeface="Montserrat" panose="000005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924376"/>
            <a:ext cx="6583953" cy="3334963"/>
          </a:xfrm>
          <a:prstGeom prst="rect">
            <a:avLst/>
          </a:prstGeom>
        </p:spPr>
      </p:pic>
    </p:spTree>
    <p:extLst>
      <p:ext uri="{BB962C8B-B14F-4D97-AF65-F5344CB8AC3E}">
        <p14:creationId xmlns:p14="http://schemas.microsoft.com/office/powerpoint/2010/main" val="94905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7917901" cy="755700"/>
          </a:xfrm>
        </p:spPr>
        <p:txBody>
          <a:bodyPr/>
          <a:lstStyle/>
          <a:p>
            <a:r>
              <a:rPr lang="en-US" sz="2700" b="1" dirty="0" smtClean="0">
                <a:solidFill>
                  <a:srgbClr val="C00000"/>
                </a:solidFill>
                <a:latin typeface="Montserrat" panose="020B0604020202020204" charset="0"/>
              </a:rPr>
              <a:t>Economic Order Calculation(EOQ)</a:t>
            </a:r>
            <a:r>
              <a:rPr lang="en-US" sz="2800" b="1" dirty="0" smtClean="0">
                <a:solidFill>
                  <a:srgbClr val="C00000"/>
                </a:solidFill>
                <a:latin typeface="Montserrat" panose="020B0604020202020204" charset="0"/>
              </a:rPr>
              <a:t/>
            </a:r>
            <a:br>
              <a:rPr lang="en-US" sz="2800" b="1" dirty="0" smtClean="0">
                <a:solidFill>
                  <a:srgbClr val="C00000"/>
                </a:solidFill>
                <a:latin typeface="Montserrat" panose="020B0604020202020204" charset="0"/>
              </a:rPr>
            </a:br>
            <a:endParaRPr lang="en-US" sz="2800" b="1" dirty="0">
              <a:solidFill>
                <a:srgbClr val="C00000"/>
              </a:solidFill>
              <a:latin typeface="Montserrat"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933450"/>
            <a:ext cx="6142889" cy="3607684"/>
          </a:xfrm>
          <a:prstGeom prst="rect">
            <a:avLst/>
          </a:prstGeom>
        </p:spPr>
      </p:pic>
    </p:spTree>
    <p:extLst>
      <p:ext uri="{BB962C8B-B14F-4D97-AF65-F5344CB8AC3E}">
        <p14:creationId xmlns:p14="http://schemas.microsoft.com/office/powerpoint/2010/main" val="20396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45" y="338866"/>
            <a:ext cx="6447501" cy="990600"/>
          </a:xfrm>
        </p:spPr>
        <p:txBody>
          <a:bodyPr/>
          <a:lstStyle/>
          <a:p>
            <a:r>
              <a:rPr lang="en-US" b="1" dirty="0" smtClean="0">
                <a:solidFill>
                  <a:srgbClr val="C00000"/>
                </a:solidFill>
                <a:latin typeface="Montserrat" panose="020B0604020202020204" charset="0"/>
              </a:rPr>
              <a:t>Safety Stock Calculation</a:t>
            </a:r>
            <a:endParaRPr lang="en-US" b="1" dirty="0">
              <a:solidFill>
                <a:srgbClr val="C00000"/>
              </a:solidFill>
              <a:latin typeface="Montserrat"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978946"/>
            <a:ext cx="6174890" cy="3513204"/>
          </a:xfrm>
          <a:prstGeom prst="rect">
            <a:avLst/>
          </a:prstGeom>
        </p:spPr>
      </p:pic>
    </p:spTree>
    <p:extLst>
      <p:ext uri="{BB962C8B-B14F-4D97-AF65-F5344CB8AC3E}">
        <p14:creationId xmlns:p14="http://schemas.microsoft.com/office/powerpoint/2010/main" val="30402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860E6-F282-64F8-BA76-0214EA59E7EA}"/>
              </a:ext>
            </a:extLst>
          </p:cNvPr>
          <p:cNvSpPr>
            <a:spLocks noGrp="1"/>
          </p:cNvSpPr>
          <p:nvPr>
            <p:ph type="ctrTitle"/>
          </p:nvPr>
        </p:nvSpPr>
        <p:spPr>
          <a:xfrm>
            <a:off x="623944" y="84302"/>
            <a:ext cx="7896656" cy="744037"/>
          </a:xfrm>
        </p:spPr>
        <p:txBody>
          <a:bodyPr/>
          <a:lstStyle/>
          <a:p>
            <a:pPr marL="457200" indent="-457200" algn="l">
              <a:buFont typeface="Wingdings" panose="05000000000000000000" pitchFamily="2" charset="2"/>
              <a:buChar char="q"/>
            </a:pPr>
            <a:r>
              <a:rPr lang="en-US" sz="3200" b="1" dirty="0">
                <a:solidFill>
                  <a:srgbClr val="C00000"/>
                </a:solidFill>
                <a:latin typeface="Montserrat" panose="00000500000000000000" pitchFamily="2" charset="0"/>
              </a:rPr>
              <a:t> Conclusions</a:t>
            </a:r>
            <a:endParaRPr lang="en-IN" sz="3200" b="1" dirty="0">
              <a:solidFill>
                <a:srgbClr val="C00000"/>
              </a:solidFill>
              <a:latin typeface="Montserrat" panose="00000500000000000000" pitchFamily="2" charset="0"/>
            </a:endParaRPr>
          </a:p>
        </p:txBody>
      </p:sp>
      <p:sp>
        <p:nvSpPr>
          <p:cNvPr id="3" name="Subtitle 2">
            <a:extLst>
              <a:ext uri="{FF2B5EF4-FFF2-40B4-BE49-F238E27FC236}">
                <a16:creationId xmlns="" xmlns:a16="http://schemas.microsoft.com/office/drawing/2014/main" id="{01EB93CA-C617-6620-C703-5440897D2A71}"/>
              </a:ext>
            </a:extLst>
          </p:cNvPr>
          <p:cNvSpPr>
            <a:spLocks noGrp="1"/>
          </p:cNvSpPr>
          <p:nvPr>
            <p:ph type="subTitle" idx="1"/>
          </p:nvPr>
        </p:nvSpPr>
        <p:spPr>
          <a:xfrm>
            <a:off x="387274" y="1032734"/>
            <a:ext cx="6734287" cy="3905026"/>
          </a:xfrm>
        </p:spPr>
        <p:txBody>
          <a:bodyPr>
            <a:normAutofit/>
          </a:bodyPr>
          <a:lstStyle/>
          <a:p>
            <a:pPr marL="285750" indent="-171450" algn="l">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 </a:t>
            </a:r>
            <a:r>
              <a:rPr lang="en-US" sz="1200" b="1" i="1" dirty="0" smtClean="0">
                <a:solidFill>
                  <a:schemeClr val="tx1"/>
                </a:solidFill>
                <a:latin typeface="Montserrat" panose="00000500000000000000" pitchFamily="2" charset="0"/>
              </a:rPr>
              <a:t>  Consumables </a:t>
            </a:r>
            <a:r>
              <a:rPr lang="en-US" sz="1200" b="1" i="1" dirty="0">
                <a:solidFill>
                  <a:schemeClr val="tx1"/>
                </a:solidFill>
                <a:latin typeface="Montserrat" panose="00000500000000000000" pitchFamily="2" charset="0"/>
              </a:rPr>
              <a:t>have high turnover rates and are prone to overstocking, </a:t>
            </a:r>
            <a:r>
              <a:rPr lang="en-US" sz="1200" b="1" i="1" dirty="0" smtClean="0">
                <a:solidFill>
                  <a:schemeClr val="tx1"/>
                </a:solidFill>
                <a:latin typeface="Montserrat" panose="00000500000000000000" pitchFamily="2" charset="0"/>
              </a:rPr>
              <a:t>   		requiring </a:t>
            </a:r>
            <a:r>
              <a:rPr lang="en-US" sz="1200" b="1" i="1" dirty="0">
                <a:solidFill>
                  <a:schemeClr val="tx1"/>
                </a:solidFill>
                <a:latin typeface="Montserrat" panose="00000500000000000000" pitchFamily="2" charset="0"/>
              </a:rPr>
              <a:t>precise management..</a:t>
            </a:r>
          </a:p>
          <a:p>
            <a:pPr marL="571500" indent="-457200" algn="l">
              <a:buClr>
                <a:schemeClr val="accent2"/>
              </a:buClr>
              <a:buFont typeface="Wingdings" panose="05000000000000000000" pitchFamily="2" charset="2"/>
              <a:buChar char="Ø"/>
            </a:pPr>
            <a:r>
              <a:rPr lang="en-US" sz="1200" b="1" i="1" dirty="0" smtClean="0">
                <a:solidFill>
                  <a:schemeClr val="tx1"/>
                </a:solidFill>
                <a:latin typeface="Montserrat" panose="00000500000000000000" pitchFamily="2" charset="0"/>
              </a:rPr>
              <a:t>Equipment </a:t>
            </a:r>
            <a:r>
              <a:rPr lang="en-US" sz="1200" b="1" i="1" dirty="0">
                <a:solidFill>
                  <a:schemeClr val="tx1"/>
                </a:solidFill>
                <a:latin typeface="Montserrat" panose="00000500000000000000" pitchFamily="2" charset="0"/>
              </a:rPr>
              <a:t>demand is stable, with lower turnover rates</a:t>
            </a:r>
            <a:r>
              <a:rPr lang="en-US" sz="1200" b="1" i="1" dirty="0" smtClean="0">
                <a:solidFill>
                  <a:schemeClr val="tx1"/>
                </a:solidFill>
                <a:latin typeface="Montserrat" panose="00000500000000000000" pitchFamily="2" charset="0"/>
              </a:rPr>
              <a:t>.</a:t>
            </a:r>
          </a:p>
          <a:p>
            <a:pPr marL="571500" indent="-457200" algn="l">
              <a:buClr>
                <a:schemeClr val="accent2"/>
              </a:buClr>
              <a:buFont typeface="Wingdings" panose="05000000000000000000" pitchFamily="2" charset="2"/>
              <a:buChar char="Ø"/>
            </a:pPr>
            <a:r>
              <a:rPr lang="en-US" sz="1200" b="1" i="1" dirty="0" smtClean="0">
                <a:solidFill>
                  <a:schemeClr val="tx1"/>
                </a:solidFill>
                <a:latin typeface="Montserrat" panose="00000500000000000000" pitchFamily="2" charset="0"/>
              </a:rPr>
              <a:t>Vendor </a:t>
            </a:r>
            <a:r>
              <a:rPr lang="en-US" sz="1200" b="1" i="1" dirty="0">
                <a:solidFill>
                  <a:schemeClr val="tx1"/>
                </a:solidFill>
                <a:latin typeface="Montserrat" panose="00000500000000000000" pitchFamily="2" charset="0"/>
              </a:rPr>
              <a:t>V001 accounts for the largest share of inventory but has longer lead times and higher costs, while V002 and V003 offer shorter lead times and cost-efficiency, making them preferable for critical supplies.</a:t>
            </a:r>
            <a:endParaRPr lang="en-US" sz="1200" b="1" i="1" dirty="0" smtClean="0">
              <a:solidFill>
                <a:schemeClr val="tx1"/>
              </a:solidFill>
              <a:latin typeface="Montserrat" panose="00000500000000000000" pitchFamily="2" charset="0"/>
            </a:endParaRPr>
          </a:p>
          <a:p>
            <a:pPr marL="571500" indent="-457200" algn="l">
              <a:buClr>
                <a:schemeClr val="accent2"/>
              </a:buClr>
              <a:buFont typeface="Wingdings" panose="05000000000000000000" pitchFamily="2" charset="2"/>
              <a:buChar char="Ø"/>
            </a:pPr>
            <a:r>
              <a:rPr lang="en-US" sz="1200" b="1" i="1" dirty="0" smtClean="0">
                <a:solidFill>
                  <a:schemeClr val="tx1"/>
                </a:solidFill>
                <a:latin typeface="Montserrat" panose="00000500000000000000" pitchFamily="2" charset="0"/>
              </a:rPr>
              <a:t> </a:t>
            </a:r>
            <a:r>
              <a:rPr lang="en-US" sz="1200" b="1" i="1" dirty="0" smtClean="0">
                <a:solidFill>
                  <a:schemeClr val="tx1"/>
                </a:solidFill>
                <a:latin typeface="Montserrat" panose="00000500000000000000" pitchFamily="2" charset="0"/>
              </a:rPr>
              <a:t>Monthly </a:t>
            </a:r>
            <a:r>
              <a:rPr lang="en-US" sz="1200" b="1" i="1" dirty="0">
                <a:solidFill>
                  <a:schemeClr val="tx1"/>
                </a:solidFill>
                <a:latin typeface="Montserrat" panose="00000500000000000000" pitchFamily="2" charset="0"/>
              </a:rPr>
              <a:t>stock </a:t>
            </a:r>
            <a:r>
              <a:rPr lang="en-US" sz="1200" b="1" i="1" dirty="0" smtClean="0">
                <a:solidFill>
                  <a:schemeClr val="tx1"/>
                </a:solidFill>
                <a:latin typeface="Montserrat" panose="00000500000000000000" pitchFamily="2" charset="0"/>
              </a:rPr>
              <a:t>fluctuations </a:t>
            </a:r>
            <a:r>
              <a:rPr lang="en-US" sz="1200" b="1" i="1" dirty="0">
                <a:solidFill>
                  <a:schemeClr val="tx1"/>
                </a:solidFill>
                <a:latin typeface="Montserrat" panose="00000500000000000000" pitchFamily="2" charset="0"/>
              </a:rPr>
              <a:t>indicate variability in planning, while daily usage remains consistent. </a:t>
            </a:r>
            <a:endParaRPr lang="en-US" sz="1200" b="1" i="1" dirty="0" smtClean="0">
              <a:solidFill>
                <a:schemeClr val="tx1"/>
              </a:solidFill>
              <a:latin typeface="Montserrat" panose="00000500000000000000" pitchFamily="2" charset="0"/>
            </a:endParaRPr>
          </a:p>
          <a:p>
            <a:pPr marL="571500" indent="-457200" algn="l">
              <a:buClr>
                <a:schemeClr val="accent2"/>
              </a:buClr>
              <a:buFont typeface="Wingdings" panose="05000000000000000000" pitchFamily="2" charset="2"/>
              <a:buChar char="Ø"/>
            </a:pPr>
            <a:r>
              <a:rPr lang="en-US" sz="1200" b="1" i="1" dirty="0" smtClean="0">
                <a:solidFill>
                  <a:schemeClr val="tx1"/>
                </a:solidFill>
                <a:latin typeface="Montserrat" panose="00000500000000000000" pitchFamily="2" charset="0"/>
              </a:rPr>
              <a:t>EOQ and safety stock calculations </a:t>
            </a:r>
            <a:r>
              <a:rPr lang="en-US" sz="1200" b="1" i="1" dirty="0">
                <a:solidFill>
                  <a:schemeClr val="tx1"/>
                </a:solidFill>
                <a:latin typeface="Montserrat" panose="00000500000000000000" pitchFamily="2" charset="0"/>
              </a:rPr>
              <a:t>highlight opportunities to optimize costs and reduce </a:t>
            </a:r>
            <a:r>
              <a:rPr lang="en-US" sz="1200" b="1" i="1" dirty="0" smtClean="0">
                <a:solidFill>
                  <a:schemeClr val="tx1"/>
                </a:solidFill>
                <a:latin typeface="Montserrat" panose="00000500000000000000" pitchFamily="2" charset="0"/>
              </a:rPr>
              <a:t>stock out </a:t>
            </a:r>
            <a:r>
              <a:rPr lang="en-US" sz="1200" b="1" i="1" dirty="0">
                <a:solidFill>
                  <a:schemeClr val="tx1"/>
                </a:solidFill>
                <a:latin typeface="Montserrat" panose="00000500000000000000" pitchFamily="2" charset="0"/>
              </a:rPr>
              <a:t>risks</a:t>
            </a:r>
            <a:r>
              <a:rPr lang="en-US" sz="1200" b="1" i="1" dirty="0" smtClean="0">
                <a:solidFill>
                  <a:schemeClr val="tx1"/>
                </a:solidFill>
                <a:latin typeface="Montserrat" panose="00000500000000000000" pitchFamily="2" charset="0"/>
              </a:rPr>
              <a:t>.</a:t>
            </a:r>
          </a:p>
          <a:p>
            <a:pPr marL="571500" indent="-457200" algn="l">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Strategic inventory management is essential to balance stock availability, cost efficiency, and vendor reliability.</a:t>
            </a:r>
            <a:endParaRPr lang="en-IN" sz="1200" b="1" i="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97070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34" y="207528"/>
            <a:ext cx="8520600" cy="572700"/>
          </a:xfrm>
        </p:spPr>
        <p:txBody>
          <a:bodyPr/>
          <a:lstStyle/>
          <a:p>
            <a:pPr marL="457200" indent="-457200">
              <a:buFont typeface="Wingdings" panose="05000000000000000000" pitchFamily="2" charset="2"/>
              <a:buChar char="q"/>
            </a:pPr>
            <a:r>
              <a:rPr lang="en-US" b="1" dirty="0" smtClean="0">
                <a:solidFill>
                  <a:srgbClr val="C00000"/>
                </a:solidFill>
                <a:latin typeface="Montserrat" panose="00000500000000000000" pitchFamily="2" charset="0"/>
              </a:rPr>
              <a:t>Recommendation </a:t>
            </a:r>
            <a:endParaRPr lang="en-US" dirty="0">
              <a:solidFill>
                <a:srgbClr val="C00000"/>
              </a:solidFill>
            </a:endParaRPr>
          </a:p>
        </p:txBody>
      </p:sp>
      <p:sp>
        <p:nvSpPr>
          <p:cNvPr id="3" name="Rectangle 2"/>
          <p:cNvSpPr/>
          <p:nvPr/>
        </p:nvSpPr>
        <p:spPr>
          <a:xfrm>
            <a:off x="150334" y="1113715"/>
            <a:ext cx="7078805" cy="2677656"/>
          </a:xfrm>
          <a:prstGeom prst="rect">
            <a:avLst/>
          </a:prstGeom>
        </p:spPr>
        <p:txBody>
          <a:bodyPr wrap="square">
            <a:spAutoFit/>
          </a:bodyPr>
          <a:lstStyle/>
          <a:p>
            <a:pPr marL="571500" indent="-457200">
              <a:buClr>
                <a:schemeClr val="accent2"/>
              </a:buClr>
              <a:buFont typeface="Wingdings" panose="05000000000000000000" pitchFamily="2" charset="2"/>
              <a:buChar char="Ø"/>
            </a:pPr>
            <a:r>
              <a:rPr lang="en-US" b="1" i="1" dirty="0" smtClean="0">
                <a:solidFill>
                  <a:schemeClr val="tx1"/>
                </a:solidFill>
                <a:latin typeface="Montserrat" panose="00000500000000000000" pitchFamily="2" charset="0"/>
              </a:rPr>
              <a:t>Improve </a:t>
            </a:r>
            <a:r>
              <a:rPr lang="en-US" b="1" i="1" dirty="0">
                <a:solidFill>
                  <a:schemeClr val="tx1"/>
                </a:solidFill>
                <a:latin typeface="Montserrat" panose="00000500000000000000" pitchFamily="2" charset="0"/>
              </a:rPr>
              <a:t>Consumables </a:t>
            </a:r>
            <a:r>
              <a:rPr lang="en-US" b="1" i="1" dirty="0" smtClean="0">
                <a:solidFill>
                  <a:schemeClr val="tx1"/>
                </a:solidFill>
                <a:latin typeface="Montserrat" panose="00000500000000000000" pitchFamily="2" charset="0"/>
              </a:rPr>
              <a:t>Management: </a:t>
            </a:r>
            <a:r>
              <a:rPr lang="en-US" i="1" dirty="0">
                <a:solidFill>
                  <a:schemeClr val="tx1"/>
                </a:solidFill>
                <a:latin typeface="Montserrat" panose="00000500000000000000" pitchFamily="2" charset="0"/>
              </a:rPr>
              <a:t>Regularly adjust inventory levels based on demand patterns and maintain safety stock to prevent </a:t>
            </a:r>
            <a:r>
              <a:rPr lang="en-US" i="1" dirty="0" smtClean="0">
                <a:solidFill>
                  <a:schemeClr val="tx1"/>
                </a:solidFill>
                <a:latin typeface="Montserrat" panose="00000500000000000000" pitchFamily="2" charset="0"/>
              </a:rPr>
              <a:t>stock outs.</a:t>
            </a:r>
          </a:p>
          <a:p>
            <a:pPr marL="114300">
              <a:buClr>
                <a:schemeClr val="accent2"/>
              </a:buClr>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b="1" i="1" dirty="0" smtClean="0">
                <a:solidFill>
                  <a:schemeClr val="tx1"/>
                </a:solidFill>
                <a:latin typeface="Montserrat" panose="00000500000000000000" pitchFamily="2" charset="0"/>
              </a:rPr>
              <a:t>Diversify Vendors: </a:t>
            </a:r>
            <a:r>
              <a:rPr lang="en-US" i="1" dirty="0">
                <a:solidFill>
                  <a:schemeClr val="tx1"/>
                </a:solidFill>
                <a:latin typeface="Montserrat" panose="00000500000000000000" pitchFamily="2" charset="0"/>
              </a:rPr>
              <a:t>Reduce reliance on Vendor V001 by reallocating critical supplies to other vendors and establishing backup suppliers. </a:t>
            </a:r>
            <a:endParaRPr lang="en-US" i="1" dirty="0" smtClean="0">
              <a:solidFill>
                <a:schemeClr val="tx1"/>
              </a:solidFill>
              <a:latin typeface="Montserrat" panose="00000500000000000000" pitchFamily="2" charset="0"/>
            </a:endParaRPr>
          </a:p>
          <a:p>
            <a:pPr marL="114300">
              <a:buClr>
                <a:schemeClr val="accent2"/>
              </a:buClr>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b="1" i="1" dirty="0">
                <a:solidFill>
                  <a:schemeClr val="tx1"/>
                </a:solidFill>
                <a:latin typeface="Montserrat" panose="00000500000000000000" pitchFamily="2" charset="0"/>
              </a:rPr>
              <a:t>Optimize Inventory </a:t>
            </a:r>
            <a:r>
              <a:rPr lang="en-US" b="1" i="1" dirty="0" smtClean="0">
                <a:solidFill>
                  <a:schemeClr val="tx1"/>
                </a:solidFill>
                <a:latin typeface="Montserrat" panose="00000500000000000000" pitchFamily="2" charset="0"/>
              </a:rPr>
              <a:t>Costs: </a:t>
            </a:r>
            <a:r>
              <a:rPr lang="en-US" i="1" dirty="0">
                <a:solidFill>
                  <a:schemeClr val="tx1"/>
                </a:solidFill>
                <a:latin typeface="Montserrat" panose="00000500000000000000" pitchFamily="2" charset="0"/>
              </a:rPr>
              <a:t>Use EOQ to balance holding and ordering costs and minimize overstocking</a:t>
            </a:r>
            <a:r>
              <a:rPr lang="en-US" i="1" dirty="0" smtClean="0">
                <a:solidFill>
                  <a:schemeClr val="tx1"/>
                </a:solidFill>
                <a:latin typeface="Montserrat" panose="00000500000000000000" pitchFamily="2" charset="0"/>
              </a:rPr>
              <a:t>.</a:t>
            </a:r>
          </a:p>
          <a:p>
            <a:pPr marL="114300">
              <a:buClr>
                <a:schemeClr val="accent2"/>
              </a:buClr>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i="1" dirty="0">
                <a:solidFill>
                  <a:schemeClr val="tx1"/>
                </a:solidFill>
                <a:latin typeface="Montserrat" panose="00000500000000000000" pitchFamily="2" charset="0"/>
              </a:rPr>
              <a:t> </a:t>
            </a:r>
            <a:r>
              <a:rPr lang="en-US" b="1" i="1" dirty="0">
                <a:solidFill>
                  <a:schemeClr val="tx1"/>
                </a:solidFill>
                <a:latin typeface="Montserrat" panose="00000500000000000000" pitchFamily="2" charset="0"/>
              </a:rPr>
              <a:t>Enhance Vendor </a:t>
            </a:r>
            <a:r>
              <a:rPr lang="en-US" b="1" i="1" dirty="0" smtClean="0">
                <a:solidFill>
                  <a:schemeClr val="tx1"/>
                </a:solidFill>
                <a:latin typeface="Montserrat" panose="00000500000000000000" pitchFamily="2" charset="0"/>
              </a:rPr>
              <a:t>Contracts: </a:t>
            </a:r>
            <a:r>
              <a:rPr lang="en-US" i="1" dirty="0">
                <a:solidFill>
                  <a:schemeClr val="tx1"/>
                </a:solidFill>
                <a:latin typeface="Montserrat" panose="00000500000000000000" pitchFamily="2" charset="0"/>
              </a:rPr>
              <a:t>Negotiate for shorter lead times and reliable performance benchmarks</a:t>
            </a:r>
            <a:r>
              <a:rPr lang="en-US" i="1" dirty="0" smtClean="0">
                <a:solidFill>
                  <a:schemeClr val="tx1"/>
                </a:solidFill>
                <a:latin typeface="Montserrat" panose="00000500000000000000" pitchFamily="2" charset="0"/>
              </a:rPr>
              <a:t>.</a:t>
            </a:r>
            <a:endParaRPr lang="en-US" i="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41327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232E6C-18D9-1D06-5790-A4CB531B8E23}"/>
              </a:ext>
            </a:extLst>
          </p:cNvPr>
          <p:cNvSpPr>
            <a:spLocks noGrp="1"/>
          </p:cNvSpPr>
          <p:nvPr>
            <p:ph type="title"/>
          </p:nvPr>
        </p:nvSpPr>
        <p:spPr/>
        <p:txBody>
          <a:bodyPr/>
          <a:lstStyle/>
          <a:p>
            <a:r>
              <a:rPr lang="en-US" b="1" dirty="0">
                <a:latin typeface="Montserrat" panose="00000500000000000000" pitchFamily="2" charset="0"/>
              </a:rPr>
              <a:t>Thank You </a:t>
            </a:r>
            <a:endParaRPr lang="en-IN" b="1" dirty="0">
              <a:latin typeface="Montserrat" panose="00000500000000000000" pitchFamily="2" charset="0"/>
            </a:endParaRPr>
          </a:p>
        </p:txBody>
      </p:sp>
    </p:spTree>
    <p:extLst>
      <p:ext uri="{BB962C8B-B14F-4D97-AF65-F5344CB8AC3E}">
        <p14:creationId xmlns:p14="http://schemas.microsoft.com/office/powerpoint/2010/main" val="27913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76C9B-4F2D-4D73-8318-A3D856C8A2D3}"/>
              </a:ext>
            </a:extLst>
          </p:cNvPr>
          <p:cNvSpPr>
            <a:spLocks noGrp="1"/>
          </p:cNvSpPr>
          <p:nvPr>
            <p:ph type="ctrTitle"/>
          </p:nvPr>
        </p:nvSpPr>
        <p:spPr>
          <a:xfrm>
            <a:off x="602428" y="157835"/>
            <a:ext cx="7918172" cy="726085"/>
          </a:xfrm>
        </p:spPr>
        <p:txBody>
          <a:bodyPr/>
          <a:lstStyle/>
          <a:p>
            <a:pPr marL="457200" indent="-457200" algn="l">
              <a:buFont typeface="Wingdings" panose="05000000000000000000" pitchFamily="2" charset="2"/>
              <a:buChar char="q"/>
            </a:pPr>
            <a:r>
              <a:rPr lang="en-IN" sz="3200" b="1" dirty="0" smtClean="0">
                <a:solidFill>
                  <a:srgbClr val="C00000"/>
                </a:solidFill>
                <a:latin typeface="Montserrat" panose="00000500000000000000" pitchFamily="2" charset="0"/>
              </a:rPr>
              <a:t>Supply Chain In Hospitals</a:t>
            </a:r>
            <a:endParaRPr lang="en-IN" sz="3200" b="1" dirty="0">
              <a:solidFill>
                <a:srgbClr val="C00000"/>
              </a:solidFill>
              <a:latin typeface="Montserrat" panose="00000500000000000000" pitchFamily="2" charset="0"/>
            </a:endParaRPr>
          </a:p>
        </p:txBody>
      </p:sp>
      <p:sp>
        <p:nvSpPr>
          <p:cNvPr id="3" name="Subtitle 2">
            <a:extLst>
              <a:ext uri="{FF2B5EF4-FFF2-40B4-BE49-F238E27FC236}">
                <a16:creationId xmlns="" xmlns:a16="http://schemas.microsoft.com/office/drawing/2014/main" id="{99EFFD36-2BD0-B330-7A35-9D95AF6C825D}"/>
              </a:ext>
            </a:extLst>
          </p:cNvPr>
          <p:cNvSpPr>
            <a:spLocks noGrp="1"/>
          </p:cNvSpPr>
          <p:nvPr>
            <p:ph type="subTitle" idx="1"/>
          </p:nvPr>
        </p:nvSpPr>
        <p:spPr>
          <a:xfrm>
            <a:off x="688488" y="1295347"/>
            <a:ext cx="6325497" cy="3631655"/>
          </a:xfrm>
        </p:spPr>
        <p:txBody>
          <a:bodyPr/>
          <a:lstStyle/>
          <a:p>
            <a:pPr lvl="0" algn="ctr" defTabSz="914400" eaLnBrk="0" fontAlgn="base" hangingPunct="0">
              <a:spcBef>
                <a:spcPct val="0"/>
              </a:spcBef>
              <a:spcAft>
                <a:spcPct val="0"/>
              </a:spcAft>
              <a:buClrTx/>
              <a:buSzTx/>
            </a:pPr>
            <a:r>
              <a:rPr lang="en-US" sz="1800" b="1" dirty="0">
                <a:solidFill>
                  <a:schemeClr val="accent2"/>
                </a:solidFill>
                <a:latin typeface="Montserrat" panose="020B0604020202020204" charset="0"/>
              </a:rPr>
              <a:t>A hospital's supply chain is a complex network of systems, people, and processes that work together to ensure the timely delivery of medical supplies, equipment, and pharmaceuticals. Its efficient operation is crucial for patient care, staff productivity, and overall hospital performance </a:t>
            </a:r>
          </a:p>
        </p:txBody>
      </p:sp>
    </p:spTree>
    <p:custDataLst>
      <p:tags r:id="rId1"/>
    </p:custDataLst>
    <p:extLst>
      <p:ext uri="{BB962C8B-B14F-4D97-AF65-F5344CB8AC3E}">
        <p14:creationId xmlns:p14="http://schemas.microsoft.com/office/powerpoint/2010/main" val="1130373035"/>
      </p:ext>
    </p:extLst>
  </p:cSld>
  <p:clrMapOvr>
    <a:masterClrMapping/>
  </p:clrMapOvr>
  <mc:AlternateContent xmlns:mc="http://schemas.openxmlformats.org/markup-compatibility/2006" xmlns:p14="http://schemas.microsoft.com/office/powerpoint/2010/main">
    <mc:Choice Requires="p14">
      <p:transition spd="slow" p14:dur="2000" advTm="3223"/>
    </mc:Choice>
    <mc:Fallback xmlns="">
      <p:transition spd="slow" advTm="3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A4BF3A7-8554-AEDE-2860-11E5D48146C2}"/>
              </a:ext>
            </a:extLst>
          </p:cNvPr>
          <p:cNvSpPr>
            <a:spLocks noGrp="1"/>
          </p:cNvSpPr>
          <p:nvPr>
            <p:ph type="ctrTitle"/>
          </p:nvPr>
        </p:nvSpPr>
        <p:spPr>
          <a:xfrm>
            <a:off x="559399" y="530262"/>
            <a:ext cx="7853362" cy="769620"/>
          </a:xfrm>
        </p:spPr>
        <p:txBody>
          <a:bodyPr/>
          <a:lstStyle/>
          <a:p>
            <a:pPr marL="571500" indent="-571500" algn="l">
              <a:buFont typeface="Wingdings" panose="05000000000000000000" pitchFamily="2" charset="2"/>
              <a:buChar char="q"/>
            </a:pPr>
            <a:r>
              <a:rPr lang="en-US" sz="3200" b="1" dirty="0">
                <a:solidFill>
                  <a:srgbClr val="C00000"/>
                </a:solidFill>
                <a:latin typeface="Montserrat" panose="00000500000000000000" pitchFamily="2" charset="0"/>
              </a:rPr>
              <a:t>Problem </a:t>
            </a:r>
            <a:r>
              <a:rPr lang="en-US" sz="3200" b="1" dirty="0" smtClean="0">
                <a:solidFill>
                  <a:srgbClr val="C00000"/>
                </a:solidFill>
                <a:latin typeface="Montserrat" panose="00000500000000000000" pitchFamily="2" charset="0"/>
              </a:rPr>
              <a:t>Statement</a:t>
            </a:r>
            <a:br>
              <a:rPr lang="en-US" sz="3200" b="1" dirty="0" smtClean="0">
                <a:solidFill>
                  <a:srgbClr val="C00000"/>
                </a:solidFill>
                <a:latin typeface="Montserrat" panose="00000500000000000000" pitchFamily="2" charset="0"/>
              </a:rPr>
            </a:br>
            <a:endParaRPr lang="en-IN" sz="3200" b="1" dirty="0">
              <a:solidFill>
                <a:srgbClr val="C00000"/>
              </a:solidFill>
              <a:latin typeface="Montserrat" panose="00000500000000000000" pitchFamily="2" charset="0"/>
            </a:endParaRPr>
          </a:p>
        </p:txBody>
      </p:sp>
      <p:sp>
        <p:nvSpPr>
          <p:cNvPr id="4" name="Subtitle 3">
            <a:extLst>
              <a:ext uri="{FF2B5EF4-FFF2-40B4-BE49-F238E27FC236}">
                <a16:creationId xmlns="" xmlns:a16="http://schemas.microsoft.com/office/drawing/2014/main" id="{62CF1E38-88EF-5CC9-2923-4D5BF9BED993}"/>
              </a:ext>
            </a:extLst>
          </p:cNvPr>
          <p:cNvSpPr>
            <a:spLocks noGrp="1"/>
          </p:cNvSpPr>
          <p:nvPr>
            <p:ph type="subTitle" idx="1"/>
          </p:nvPr>
        </p:nvSpPr>
        <p:spPr>
          <a:xfrm>
            <a:off x="559399" y="924036"/>
            <a:ext cx="6314739" cy="3627120"/>
          </a:xfrm>
        </p:spPr>
        <p:txBody>
          <a:bodyPr>
            <a:noAutofit/>
          </a:bodyPr>
          <a:lstStyle/>
          <a:p>
            <a:pPr algn="ctr"/>
            <a:r>
              <a:rPr lang="en-US" sz="1800" b="1" i="0" dirty="0">
                <a:solidFill>
                  <a:srgbClr val="212121"/>
                </a:solidFill>
                <a:effectLst/>
                <a:latin typeface="Montserrat" panose="020B0604020202020204" charset="0"/>
              </a:rPr>
              <a:t> </a:t>
            </a:r>
            <a:r>
              <a:rPr lang="en-US" sz="1800" b="1" i="0" dirty="0" smtClean="0">
                <a:solidFill>
                  <a:srgbClr val="212121"/>
                </a:solidFill>
                <a:effectLst/>
                <a:latin typeface="Montserrat" panose="020B0604020202020204" charset="0"/>
              </a:rPr>
              <a:t>    </a:t>
            </a:r>
            <a:r>
              <a:rPr lang="en-US" sz="1800" b="1" dirty="0">
                <a:solidFill>
                  <a:srgbClr val="00B050"/>
                </a:solidFill>
                <a:latin typeface="Montserrat" panose="020B0604020202020204" charset="0"/>
              </a:rPr>
              <a:t>In healthcare settings, maintaining an efficient and reliable supply chain is crucial to ensure that hospitals are always prepared to meet patient needs. However, managing hospital inventory can be complex due to various factors such as fluctuating demand, limited space for storage, and the need to adhere to strict regulations for medical supplies. Mismanagement of hospital supply chains can result in </a:t>
            </a:r>
            <a:r>
              <a:rPr lang="en-US" sz="1800" b="1" dirty="0" smtClean="0">
                <a:solidFill>
                  <a:srgbClr val="00B050"/>
                </a:solidFill>
                <a:latin typeface="Montserrat" panose="020B0604020202020204" charset="0"/>
              </a:rPr>
              <a:t>stock outs</a:t>
            </a:r>
            <a:r>
              <a:rPr lang="en-US" sz="1800" b="1" dirty="0">
                <a:solidFill>
                  <a:srgbClr val="00B050"/>
                </a:solidFill>
                <a:latin typeface="Montserrat" panose="020B0604020202020204" charset="0"/>
              </a:rPr>
              <a:t>, overstocking, and increased costs, all of which can negatively impact patient care and hospital operations.</a:t>
            </a:r>
          </a:p>
          <a:p>
            <a:pPr algn="ctr"/>
            <a:endParaRPr lang="en-IN" sz="1800" dirty="0"/>
          </a:p>
        </p:txBody>
      </p:sp>
    </p:spTree>
    <p:custDataLst>
      <p:tags r:id="rId1"/>
    </p:custDataLst>
    <p:extLst>
      <p:ext uri="{BB962C8B-B14F-4D97-AF65-F5344CB8AC3E}">
        <p14:creationId xmlns:p14="http://schemas.microsoft.com/office/powerpoint/2010/main" val="3591409160"/>
      </p:ext>
    </p:extLst>
  </p:cSld>
  <p:clrMapOvr>
    <a:masterClrMapping/>
  </p:clrMapOvr>
  <mc:AlternateContent xmlns:mc="http://schemas.openxmlformats.org/markup-compatibility/2006" xmlns:p14="http://schemas.microsoft.com/office/powerpoint/2010/main">
    <mc:Choice Requires="p14">
      <p:transition spd="slow" p14:dur="2000" advTm="3210"/>
    </mc:Choice>
    <mc:Fallback xmlns="">
      <p:transition spd="slow" advTm="32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1264B-54F1-E096-0014-DCFC54889C77}"/>
              </a:ext>
            </a:extLst>
          </p:cNvPr>
          <p:cNvSpPr>
            <a:spLocks noGrp="1"/>
          </p:cNvSpPr>
          <p:nvPr>
            <p:ph type="title"/>
          </p:nvPr>
        </p:nvSpPr>
        <p:spPr>
          <a:xfrm>
            <a:off x="130064" y="197597"/>
            <a:ext cx="6680771" cy="576953"/>
          </a:xfrm>
        </p:spPr>
        <p:txBody>
          <a:bodyPr/>
          <a:lstStyle/>
          <a:p>
            <a:pPr marL="457200" indent="-457200" algn="ctr">
              <a:buFont typeface="Wingdings" panose="05000000000000000000" pitchFamily="2" charset="2"/>
              <a:buChar char="q"/>
            </a:pPr>
            <a:r>
              <a:rPr lang="en-US" sz="3200" b="1" dirty="0">
                <a:solidFill>
                  <a:srgbClr val="C00000"/>
                </a:solidFill>
                <a:latin typeface="Montserrat" panose="00000500000000000000" pitchFamily="2" charset="0"/>
              </a:rPr>
              <a:t>Data Summary</a:t>
            </a:r>
            <a:br>
              <a:rPr lang="en-US" sz="3200" b="1" dirty="0">
                <a:solidFill>
                  <a:srgbClr val="C00000"/>
                </a:solidFill>
                <a:latin typeface="Montserrat" panose="00000500000000000000" pitchFamily="2" charset="0"/>
              </a:rPr>
            </a:br>
            <a: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The dataset has a shape of </a:t>
            </a: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a:t>
            </a: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500,11) </a:t>
            </a:r>
            <a: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which means that it contains approximately </a:t>
            </a:r>
            <a:r>
              <a:rPr lang="en-US" sz="1800" b="1" dirty="0" smtClean="0">
                <a:solidFill>
                  <a:srgbClr val="00B050"/>
                </a:solidFill>
                <a:latin typeface="Montserrat" panose="00000500000000000000" pitchFamily="2" charset="0"/>
                <a:ea typeface="Calibri" panose="020F0502020204030204" pitchFamily="34" charset="0"/>
                <a:cs typeface="Times New Roman" panose="02020603050405020304" pitchFamily="18" charset="0"/>
              </a:rPr>
              <a:t>500</a:t>
            </a: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rows and </a:t>
            </a:r>
            <a:r>
              <a:rPr lang="en-US" sz="1800" b="1" dirty="0" smtClean="0">
                <a:solidFill>
                  <a:srgbClr val="00B050"/>
                </a:solidFill>
                <a:latin typeface="Montserrat" panose="00000500000000000000" pitchFamily="2" charset="0"/>
                <a:ea typeface="Calibri" panose="020F0502020204030204" pitchFamily="34" charset="0"/>
                <a:cs typeface="Times New Roman" panose="02020603050405020304" pitchFamily="18" charset="0"/>
              </a:rPr>
              <a:t>11</a:t>
            </a: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columns.</a:t>
            </a:r>
            <a:b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b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
            </a:r>
            <a:b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br>
            <a:r>
              <a:rPr lang="en-US" sz="1800" b="1" dirty="0" smtClean="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The </a:t>
            </a:r>
            <a:r>
              <a:rPr lang="en-US" sz="1800" b="1" dirty="0">
                <a:solidFill>
                  <a:srgbClr val="00B050"/>
                </a:solidFill>
                <a:effectLst/>
                <a:latin typeface="Montserrat" panose="00000500000000000000" pitchFamily="2" charset="0"/>
                <a:ea typeface="Calibri" panose="020F0502020204030204" pitchFamily="34" charset="0"/>
                <a:cs typeface="Times New Roman" panose="02020603050405020304" pitchFamily="18" charset="0"/>
              </a:rPr>
              <a:t>data has the following columns.</a:t>
            </a:r>
            <a:r>
              <a:rPr lang="en-US" sz="1800" b="1" dirty="0">
                <a:solidFill>
                  <a:srgbClr val="00B050"/>
                </a:solidFill>
                <a:latin typeface="Montserrat" panose="00000500000000000000" pitchFamily="2" charset="0"/>
                <a:ea typeface="Calibri" panose="020F0502020204030204" pitchFamily="34" charset="0"/>
                <a:cs typeface="Times New Roman" panose="02020603050405020304" pitchFamily="18" charset="0"/>
              </a:rPr>
              <a:t/>
            </a:r>
            <a:br>
              <a:rPr lang="en-US" sz="1800" b="1" dirty="0">
                <a:solidFill>
                  <a:srgbClr val="00B050"/>
                </a:solidFill>
                <a:latin typeface="Montserrat" panose="00000500000000000000" pitchFamily="2" charset="0"/>
                <a:ea typeface="Calibri" panose="020F0502020204030204" pitchFamily="34" charset="0"/>
                <a:cs typeface="Times New Roman" panose="02020603050405020304" pitchFamily="18" charset="0"/>
              </a:rPr>
            </a:br>
            <a:r>
              <a:rPr lang="en-US" sz="3200" b="1" dirty="0">
                <a:solidFill>
                  <a:srgbClr val="C00000"/>
                </a:solidFill>
                <a:latin typeface="Montserrat" panose="00000500000000000000" pitchFamily="2" charset="0"/>
              </a:rPr>
              <a:t/>
            </a:r>
            <a:br>
              <a:rPr lang="en-US" sz="3200" b="1" dirty="0">
                <a:solidFill>
                  <a:srgbClr val="C00000"/>
                </a:solidFill>
                <a:latin typeface="Montserrat" panose="00000500000000000000" pitchFamily="2" charset="0"/>
              </a:rPr>
            </a:br>
            <a:endParaRPr lang="en-IN" sz="3200" b="1" dirty="0">
              <a:solidFill>
                <a:srgbClr val="C00000"/>
              </a:solidFill>
              <a:latin typeface="Montserrat" panose="00000500000000000000" pitchFamily="2" charset="0"/>
            </a:endParaRPr>
          </a:p>
        </p:txBody>
      </p:sp>
      <p:sp>
        <p:nvSpPr>
          <p:cNvPr id="3" name="Text Placeholder 2">
            <a:extLst>
              <a:ext uri="{FF2B5EF4-FFF2-40B4-BE49-F238E27FC236}">
                <a16:creationId xmlns="" xmlns:a16="http://schemas.microsoft.com/office/drawing/2014/main" id="{C7970CA5-88C2-19BE-CDE5-157EED68AE3B}"/>
              </a:ext>
            </a:extLst>
          </p:cNvPr>
          <p:cNvSpPr>
            <a:spLocks noGrp="1"/>
          </p:cNvSpPr>
          <p:nvPr>
            <p:ph type="body" idx="1"/>
          </p:nvPr>
        </p:nvSpPr>
        <p:spPr>
          <a:xfrm>
            <a:off x="311700" y="2571077"/>
            <a:ext cx="3999900" cy="2590799"/>
          </a:xfrm>
        </p:spPr>
        <p:txBody>
          <a:bodyPr/>
          <a:lstStyle/>
          <a:p>
            <a:pPr>
              <a:buClrTx/>
              <a:buFont typeface="Wingdings" panose="05000000000000000000" pitchFamily="2" charset="2"/>
              <a:buChar char="Ø"/>
            </a:pPr>
            <a:r>
              <a:rPr lang="en-US" b="1" dirty="0">
                <a:solidFill>
                  <a:srgbClr val="00B050"/>
                </a:solidFill>
                <a:latin typeface="Montserrat" panose="00000500000000000000" pitchFamily="2" charset="0"/>
              </a:rPr>
              <a:t>Date </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Item Type</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Item ID</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Item Names </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Vendor ID</a:t>
            </a:r>
          </a:p>
          <a:p>
            <a:pPr>
              <a:buClrTx/>
              <a:buFont typeface="Wingdings" panose="05000000000000000000" pitchFamily="2" charset="2"/>
              <a:buChar char="Ø"/>
            </a:pPr>
            <a:endParaRPr lang="en-US" b="1" dirty="0" smtClean="0">
              <a:solidFill>
                <a:schemeClr val="accent2"/>
              </a:solidFill>
              <a:latin typeface="Montserrat" panose="00000500000000000000" pitchFamily="2" charset="0"/>
            </a:endParaRPr>
          </a:p>
          <a:p>
            <a:pPr>
              <a:buClrTx/>
              <a:buFont typeface="Wingdings" panose="05000000000000000000" pitchFamily="2" charset="2"/>
              <a:buChar char="Ø"/>
            </a:pPr>
            <a:endParaRPr lang="en-US" b="1" dirty="0">
              <a:solidFill>
                <a:schemeClr val="accent2"/>
              </a:solidFill>
              <a:latin typeface="Montserrat" panose="00000500000000000000" pitchFamily="2" charset="0"/>
            </a:endParaRPr>
          </a:p>
          <a:p>
            <a:pPr marL="139700" indent="0">
              <a:buClrTx/>
              <a:buNone/>
            </a:pPr>
            <a:endParaRPr lang="en-IN" b="1" dirty="0">
              <a:solidFill>
                <a:schemeClr val="accent2"/>
              </a:solidFill>
              <a:latin typeface="Montserrat" panose="00000500000000000000" pitchFamily="2" charset="0"/>
            </a:endParaRPr>
          </a:p>
        </p:txBody>
      </p:sp>
      <p:sp>
        <p:nvSpPr>
          <p:cNvPr id="4" name="Text Placeholder 3">
            <a:extLst>
              <a:ext uri="{FF2B5EF4-FFF2-40B4-BE49-F238E27FC236}">
                <a16:creationId xmlns="" xmlns:a16="http://schemas.microsoft.com/office/drawing/2014/main" id="{57B072D7-66EB-65A2-F6DD-BAAA0BCFC883}"/>
              </a:ext>
            </a:extLst>
          </p:cNvPr>
          <p:cNvSpPr>
            <a:spLocks noGrp="1"/>
          </p:cNvSpPr>
          <p:nvPr>
            <p:ph type="body" idx="2"/>
          </p:nvPr>
        </p:nvSpPr>
        <p:spPr>
          <a:xfrm>
            <a:off x="4810885" y="2571077"/>
            <a:ext cx="3999900" cy="2590800"/>
          </a:xfrm>
        </p:spPr>
        <p:txBody>
          <a:bodyPr/>
          <a:lstStyle/>
          <a:p>
            <a:pPr>
              <a:buClrTx/>
              <a:buFont typeface="Wingdings" panose="05000000000000000000" pitchFamily="2" charset="2"/>
              <a:buChar char="Ø"/>
            </a:pPr>
            <a:r>
              <a:rPr lang="en-US" b="1" dirty="0" smtClean="0">
                <a:solidFill>
                  <a:srgbClr val="00B050"/>
                </a:solidFill>
                <a:latin typeface="Montserrat" panose="00000500000000000000" pitchFamily="2" charset="0"/>
              </a:rPr>
              <a:t>Current Stock </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Min Required </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Max Required </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Avg Usage Per Day</a:t>
            </a:r>
          </a:p>
          <a:p>
            <a:pPr>
              <a:buClrTx/>
              <a:buFont typeface="Wingdings" panose="05000000000000000000" pitchFamily="2" charset="2"/>
              <a:buChar char="Ø"/>
            </a:pPr>
            <a:r>
              <a:rPr lang="en-US" b="1" dirty="0" smtClean="0">
                <a:solidFill>
                  <a:srgbClr val="00B050"/>
                </a:solidFill>
                <a:latin typeface="Montserrat" panose="00000500000000000000" pitchFamily="2" charset="0"/>
              </a:rPr>
              <a:t>Restock Lead Time </a:t>
            </a:r>
            <a:endParaRPr lang="en-IN" b="1" dirty="0">
              <a:solidFill>
                <a:srgbClr val="00B050"/>
              </a:solidFill>
              <a:latin typeface="Montserrat" panose="00000500000000000000" pitchFamily="2" charset="0"/>
            </a:endParaRPr>
          </a:p>
          <a:p>
            <a:pPr>
              <a:buClrTx/>
              <a:buFont typeface="Wingdings" panose="05000000000000000000" pitchFamily="2" charset="2"/>
              <a:buChar char="Ø"/>
            </a:pPr>
            <a:r>
              <a:rPr lang="en-IN" b="1" dirty="0" smtClean="0">
                <a:solidFill>
                  <a:srgbClr val="00B050"/>
                </a:solidFill>
                <a:latin typeface="Montserrat" panose="00000500000000000000" pitchFamily="2" charset="0"/>
              </a:rPr>
              <a:t>Unit Cost </a:t>
            </a:r>
            <a:endParaRPr lang="en-IN" b="1" dirty="0">
              <a:solidFill>
                <a:srgbClr val="00B050"/>
              </a:solidFill>
              <a:latin typeface="Montserrat" panose="00000500000000000000" pitchFamily="2" charset="0"/>
            </a:endParaRPr>
          </a:p>
        </p:txBody>
      </p:sp>
    </p:spTree>
    <p:custDataLst>
      <p:tags r:id="rId1"/>
    </p:custDataLst>
    <p:extLst>
      <p:ext uri="{BB962C8B-B14F-4D97-AF65-F5344CB8AC3E}">
        <p14:creationId xmlns:p14="http://schemas.microsoft.com/office/powerpoint/2010/main" val="3624877995"/>
      </p:ext>
    </p:extLst>
  </p:cSld>
  <p:clrMapOvr>
    <a:masterClrMapping/>
  </p:clrMapOvr>
  <mc:AlternateContent xmlns:mc="http://schemas.openxmlformats.org/markup-compatibility/2006" xmlns:p14="http://schemas.microsoft.com/office/powerpoint/2010/main">
    <mc:Choice Requires="p14">
      <p:transition spd="slow" p14:dur="2000" advTm="6362"/>
    </mc:Choice>
    <mc:Fallback xmlns="">
      <p:transition spd="slow" advTm="6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fade">
                                      <p:cBhvr>
                                        <p:cTn id="56" dur="1000"/>
                                        <p:tgtEl>
                                          <p:spTgt spid="4">
                                            <p:txEl>
                                              <p:pRg st="1" end="1"/>
                                            </p:txEl>
                                          </p:spTgt>
                                        </p:tgtEl>
                                      </p:cBhvr>
                                    </p:animEffect>
                                    <p:anim calcmode="lin" valueType="num">
                                      <p:cBhvr>
                                        <p:cTn id="5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1000"/>
                                        <p:tgtEl>
                                          <p:spTgt spid="4">
                                            <p:txEl>
                                              <p:pRg st="2" end="2"/>
                                            </p:txEl>
                                          </p:spTgt>
                                        </p:tgtEl>
                                      </p:cBhvr>
                                    </p:animEffect>
                                    <p:anim calcmode="lin" valueType="num">
                                      <p:cBhvr>
                                        <p:cTn id="6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1000"/>
                                        <p:tgtEl>
                                          <p:spTgt spid="4">
                                            <p:txEl>
                                              <p:pRg st="3" end="3"/>
                                            </p:txEl>
                                          </p:spTgt>
                                        </p:tgtEl>
                                      </p:cBhvr>
                                    </p:animEffect>
                                    <p:anim calcmode="lin" valueType="num">
                                      <p:cBhvr>
                                        <p:cTn id="7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1000"/>
                                        <p:tgtEl>
                                          <p:spTgt spid="4">
                                            <p:txEl>
                                              <p:pRg st="4" end="4"/>
                                            </p:txEl>
                                          </p:spTgt>
                                        </p:tgtEl>
                                      </p:cBhvr>
                                    </p:animEffect>
                                    <p:anim calcmode="lin" valueType="num">
                                      <p:cBhvr>
                                        <p:cTn id="7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5" end="5"/>
                                            </p:txEl>
                                          </p:spTgt>
                                        </p:tgtEl>
                                        <p:attrNameLst>
                                          <p:attrName>style.visibility</p:attrName>
                                        </p:attrNameLst>
                                      </p:cBhvr>
                                      <p:to>
                                        <p:strVal val="visible"/>
                                      </p:to>
                                    </p:set>
                                    <p:animEffect transition="in" filter="fade">
                                      <p:cBhvr>
                                        <p:cTn id="84" dur="1000"/>
                                        <p:tgtEl>
                                          <p:spTgt spid="4">
                                            <p:txEl>
                                              <p:pRg st="5" end="5"/>
                                            </p:txEl>
                                          </p:spTgt>
                                        </p:tgtEl>
                                      </p:cBhvr>
                                    </p:animEffect>
                                    <p:anim calcmode="lin" valueType="num">
                                      <p:cBhvr>
                                        <p:cTn id="8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B1F52-CB10-0D46-E98D-BAD538735292}"/>
              </a:ext>
            </a:extLst>
          </p:cNvPr>
          <p:cNvSpPr>
            <a:spLocks noGrp="1"/>
          </p:cNvSpPr>
          <p:nvPr>
            <p:ph type="title"/>
          </p:nvPr>
        </p:nvSpPr>
        <p:spPr>
          <a:xfrm>
            <a:off x="0" y="231955"/>
            <a:ext cx="8520600" cy="841800"/>
          </a:xfrm>
        </p:spPr>
        <p:txBody>
          <a:bodyPr/>
          <a:lstStyle/>
          <a:p>
            <a:pPr marL="457200" indent="-457200" algn="l">
              <a:buFont typeface="Wingdings" panose="05000000000000000000" pitchFamily="2" charset="2"/>
              <a:buChar char="q"/>
            </a:pPr>
            <a:r>
              <a:rPr lang="en-US" sz="2700" b="1" dirty="0" smtClean="0">
                <a:solidFill>
                  <a:srgbClr val="C00000"/>
                </a:solidFill>
                <a:latin typeface="Montserrat" panose="00000500000000000000" pitchFamily="2" charset="0"/>
              </a:rPr>
              <a:t>Correlation Matrix</a:t>
            </a:r>
            <a:r>
              <a:rPr lang="en-US" sz="3200" b="1" dirty="0" smtClean="0">
                <a:solidFill>
                  <a:srgbClr val="C00000"/>
                </a:solidFill>
                <a:latin typeface="Montserrat" panose="00000500000000000000" pitchFamily="2" charset="0"/>
              </a:rPr>
              <a:t/>
            </a:r>
            <a:br>
              <a:rPr lang="en-US" sz="3200" b="1" dirty="0" smtClean="0">
                <a:solidFill>
                  <a:srgbClr val="C00000"/>
                </a:solidFill>
                <a:latin typeface="Montserrat" panose="00000500000000000000" pitchFamily="2" charset="0"/>
              </a:rPr>
            </a:br>
            <a:endParaRPr lang="en-IN" sz="3200" b="1" dirty="0">
              <a:solidFill>
                <a:srgbClr val="C00000"/>
              </a:solidFill>
              <a:latin typeface="Montserrat" panose="00000500000000000000" pitchFamily="2"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95" t="829" r="20157" b="1934"/>
          <a:stretch/>
        </p:blipFill>
        <p:spPr>
          <a:xfrm>
            <a:off x="301215" y="760432"/>
            <a:ext cx="6078070" cy="3860252"/>
          </a:xfrm>
          <a:prstGeom prst="rect">
            <a:avLst/>
          </a:prstGeom>
        </p:spPr>
      </p:pic>
    </p:spTree>
    <p:custDataLst>
      <p:tags r:id="rId1"/>
    </p:custDataLst>
    <p:extLst>
      <p:ext uri="{BB962C8B-B14F-4D97-AF65-F5344CB8AC3E}">
        <p14:creationId xmlns:p14="http://schemas.microsoft.com/office/powerpoint/2010/main" val="671350713"/>
      </p:ext>
    </p:extLst>
  </p:cSld>
  <p:clrMapOvr>
    <a:masterClrMapping/>
  </p:clrMapOvr>
  <mc:AlternateContent xmlns:mc="http://schemas.openxmlformats.org/markup-compatibility/2006" xmlns:p14="http://schemas.microsoft.com/office/powerpoint/2010/main">
    <mc:Choice Requires="p14">
      <p:transition spd="slow" p14:dur="2000" advTm="946"/>
    </mc:Choice>
    <mc:Fallback xmlns="">
      <p:transition spd="slow" advTm="9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9327E-58B7-210D-62CC-CC33021CEB08}"/>
              </a:ext>
            </a:extLst>
          </p:cNvPr>
          <p:cNvSpPr>
            <a:spLocks noGrp="1"/>
          </p:cNvSpPr>
          <p:nvPr>
            <p:ph type="title"/>
          </p:nvPr>
        </p:nvSpPr>
        <p:spPr>
          <a:xfrm>
            <a:off x="-96819" y="241809"/>
            <a:ext cx="7035501" cy="1214441"/>
          </a:xfrm>
        </p:spPr>
        <p:txBody>
          <a:bodyPr/>
          <a:lstStyle/>
          <a:p>
            <a:pPr marL="457200" indent="-457200" algn="l">
              <a:buFont typeface="Wingdings" panose="05000000000000000000" pitchFamily="2" charset="2"/>
              <a:buChar char="q"/>
            </a:pPr>
            <a:r>
              <a:rPr lang="en-US" sz="3200" b="1" dirty="0" smtClean="0">
                <a:solidFill>
                  <a:srgbClr val="C00000"/>
                </a:solidFill>
                <a:latin typeface="Montserrat" panose="00000500000000000000" pitchFamily="2" charset="0"/>
              </a:rPr>
              <a:t>EDA</a:t>
            </a:r>
            <a:r>
              <a:rPr lang="en-US" sz="3200" b="1" dirty="0">
                <a:solidFill>
                  <a:srgbClr val="C00000"/>
                </a:solidFill>
                <a:latin typeface="Montserrat" panose="00000500000000000000" pitchFamily="2" charset="0"/>
              </a:rPr>
              <a:t/>
            </a:r>
            <a:br>
              <a:rPr lang="en-US" sz="3200" b="1" dirty="0">
                <a:solidFill>
                  <a:srgbClr val="C00000"/>
                </a:solidFill>
                <a:latin typeface="Montserrat" panose="00000500000000000000" pitchFamily="2" charset="0"/>
              </a:rPr>
            </a:br>
            <a:r>
              <a:rPr lang="en-US" sz="2700" b="1" dirty="0" smtClean="0">
                <a:solidFill>
                  <a:srgbClr val="C00000"/>
                </a:solidFill>
                <a:latin typeface="Montserrat" panose="00000500000000000000" pitchFamily="2" charset="0"/>
              </a:rPr>
              <a:t>Inventory Turnover Ratio by Item Type</a:t>
            </a:r>
            <a:endParaRPr lang="en-IN" sz="2700" b="1" dirty="0">
              <a:solidFill>
                <a:srgbClr val="C00000"/>
              </a:solidFill>
              <a:latin typeface="Montserrat" panose="00000500000000000000"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85" y="1671402"/>
            <a:ext cx="6185646" cy="2887489"/>
          </a:xfrm>
          <a:prstGeom prst="rect">
            <a:avLst/>
          </a:prstGeom>
        </p:spPr>
      </p:pic>
    </p:spTree>
    <p:custDataLst>
      <p:tags r:id="rId1"/>
    </p:custDataLst>
    <p:extLst>
      <p:ext uri="{BB962C8B-B14F-4D97-AF65-F5344CB8AC3E}">
        <p14:creationId xmlns:p14="http://schemas.microsoft.com/office/powerpoint/2010/main" val="4209409418"/>
      </p:ext>
    </p:extLst>
  </p:cSld>
  <p:clrMapOvr>
    <a:masterClrMapping/>
  </p:clrMapOvr>
  <mc:AlternateContent xmlns:mc="http://schemas.openxmlformats.org/markup-compatibility/2006" xmlns:p14="http://schemas.microsoft.com/office/powerpoint/2010/main">
    <mc:Choice Requires="p14">
      <p:transition spd="slow" p14:dur="2000" advTm="2024"/>
    </mc:Choice>
    <mc:Fallback xmlns="">
      <p:transition spd="slow" advTm="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D6F204-8C89-967A-A55C-DEE19F325A1F}"/>
              </a:ext>
            </a:extLst>
          </p:cNvPr>
          <p:cNvSpPr>
            <a:spLocks noGrp="1"/>
          </p:cNvSpPr>
          <p:nvPr>
            <p:ph type="title"/>
          </p:nvPr>
        </p:nvSpPr>
        <p:spPr>
          <a:xfrm>
            <a:off x="0" y="450470"/>
            <a:ext cx="6981713" cy="841800"/>
          </a:xfrm>
        </p:spPr>
        <p:txBody>
          <a:bodyPr/>
          <a:lstStyle/>
          <a:p>
            <a:pPr algn="l"/>
            <a:r>
              <a:rPr lang="en-IN" sz="2700" b="1" dirty="0" smtClean="0">
                <a:solidFill>
                  <a:srgbClr val="C00000"/>
                </a:solidFill>
                <a:latin typeface="Montserrat" panose="00000500000000000000" pitchFamily="2" charset="0"/>
              </a:rPr>
              <a:t>Overstock and Understock by Item Type </a:t>
            </a:r>
            <a:br>
              <a:rPr lang="en-IN" sz="2700" b="1" dirty="0" smtClean="0">
                <a:solidFill>
                  <a:srgbClr val="C00000"/>
                </a:solidFill>
                <a:latin typeface="Montserrat" panose="00000500000000000000" pitchFamily="2" charset="0"/>
              </a:rPr>
            </a:br>
            <a:r>
              <a:rPr lang="en-IN" sz="2700" i="1" dirty="0" smtClean="0">
                <a:solidFill>
                  <a:srgbClr val="C00000"/>
                </a:solidFill>
                <a:latin typeface="Montserrat" panose="00000500000000000000" pitchFamily="2" charset="0"/>
              </a:rPr>
              <a:t/>
            </a:r>
            <a:br>
              <a:rPr lang="en-IN" sz="2700" i="1" dirty="0" smtClean="0">
                <a:solidFill>
                  <a:srgbClr val="C00000"/>
                </a:solidFill>
                <a:latin typeface="Montserrat" panose="00000500000000000000" pitchFamily="2" charset="0"/>
              </a:rPr>
            </a:br>
            <a:endParaRPr lang="en-IN" sz="2700" i="1" dirty="0">
              <a:solidFill>
                <a:srgbClr val="C00000"/>
              </a:solidFill>
              <a:latin typeface="Montserrat" panose="000005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8" y="871370"/>
            <a:ext cx="7057017" cy="3070524"/>
          </a:xfrm>
          <a:prstGeom prst="rect">
            <a:avLst/>
          </a:prstGeom>
        </p:spPr>
      </p:pic>
    </p:spTree>
    <p:extLst>
      <p:ext uri="{BB962C8B-B14F-4D97-AF65-F5344CB8AC3E}">
        <p14:creationId xmlns:p14="http://schemas.microsoft.com/office/powerpoint/2010/main" val="268033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35BF34-66E1-D5A6-8EAC-1AA825DE92EE}"/>
              </a:ext>
            </a:extLst>
          </p:cNvPr>
          <p:cNvSpPr>
            <a:spLocks noGrp="1"/>
          </p:cNvSpPr>
          <p:nvPr>
            <p:ph type="title"/>
          </p:nvPr>
        </p:nvSpPr>
        <p:spPr>
          <a:xfrm>
            <a:off x="139312" y="209624"/>
            <a:ext cx="8520600" cy="841800"/>
          </a:xfrm>
        </p:spPr>
        <p:txBody>
          <a:bodyPr/>
          <a:lstStyle/>
          <a:p>
            <a:pPr algn="l"/>
            <a:r>
              <a:rPr lang="en-IN" sz="2700" b="1" dirty="0" smtClean="0">
                <a:solidFill>
                  <a:srgbClr val="C00000"/>
                </a:solidFill>
                <a:latin typeface="Montserrat" panose="00000500000000000000" pitchFamily="2" charset="0"/>
              </a:rPr>
              <a:t>Proportion of Total Stock by Vendor </a:t>
            </a:r>
            <a:r>
              <a:rPr lang="en-IN" sz="2000" b="1" dirty="0" smtClean="0">
                <a:solidFill>
                  <a:srgbClr val="C00000"/>
                </a:solidFill>
                <a:latin typeface="Montserrat" panose="00000500000000000000" pitchFamily="2" charset="0"/>
              </a:rPr>
              <a:t/>
            </a:r>
            <a:br>
              <a:rPr lang="en-IN" sz="2000" b="1" dirty="0" smtClean="0">
                <a:solidFill>
                  <a:srgbClr val="C00000"/>
                </a:solidFill>
                <a:latin typeface="Montserrat" panose="00000500000000000000" pitchFamily="2" charset="0"/>
              </a:rPr>
            </a:br>
            <a:endParaRPr lang="en-IN" sz="2000" b="1" dirty="0">
              <a:solidFill>
                <a:srgbClr val="C00000"/>
              </a:solidFill>
              <a:latin typeface="Montserrat" panose="000005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72" y="976120"/>
            <a:ext cx="6398021" cy="3290411"/>
          </a:xfrm>
          <a:prstGeom prst="rect">
            <a:avLst/>
          </a:prstGeom>
        </p:spPr>
      </p:pic>
    </p:spTree>
    <p:extLst>
      <p:ext uri="{BB962C8B-B14F-4D97-AF65-F5344CB8AC3E}">
        <p14:creationId xmlns:p14="http://schemas.microsoft.com/office/powerpoint/2010/main" val="184364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D48BE-3312-5ADB-75A1-3C7FFF2C42A6}"/>
              </a:ext>
            </a:extLst>
          </p:cNvPr>
          <p:cNvSpPr>
            <a:spLocks noGrp="1"/>
          </p:cNvSpPr>
          <p:nvPr>
            <p:ph type="title"/>
          </p:nvPr>
        </p:nvSpPr>
        <p:spPr>
          <a:xfrm>
            <a:off x="204395" y="221808"/>
            <a:ext cx="8520600" cy="572700"/>
          </a:xfrm>
        </p:spPr>
        <p:txBody>
          <a:bodyPr/>
          <a:lstStyle/>
          <a:p>
            <a:r>
              <a:rPr lang="en-US" b="1" dirty="0" smtClean="0">
                <a:solidFill>
                  <a:srgbClr val="C00000"/>
                </a:solidFill>
                <a:latin typeface="Montserrat" panose="00000500000000000000" pitchFamily="2" charset="0"/>
              </a:rPr>
              <a:t>Restock Lead Time by Vendor</a:t>
            </a:r>
            <a:br>
              <a:rPr lang="en-US" b="1" dirty="0" smtClean="0">
                <a:solidFill>
                  <a:srgbClr val="C00000"/>
                </a:solidFill>
                <a:latin typeface="Montserrat" panose="00000500000000000000" pitchFamily="2" charset="0"/>
              </a:rPr>
            </a:br>
            <a:r>
              <a:rPr lang="en-US" b="1" dirty="0" smtClean="0">
                <a:solidFill>
                  <a:srgbClr val="C00000"/>
                </a:solidFill>
                <a:latin typeface="Montserrat" panose="00000500000000000000" pitchFamily="2" charset="0"/>
              </a:rPr>
              <a:t/>
            </a:r>
            <a:br>
              <a:rPr lang="en-US" b="1" dirty="0" smtClean="0">
                <a:solidFill>
                  <a:srgbClr val="C00000"/>
                </a:solidFill>
                <a:latin typeface="Montserrat" panose="00000500000000000000" pitchFamily="2" charset="0"/>
              </a:rPr>
            </a:br>
            <a:endParaRPr lang="en-IN" b="1" dirty="0">
              <a:solidFill>
                <a:srgbClr val="C00000"/>
              </a:solidFill>
              <a:latin typeface="Montserrat" panose="00000500000000000000" pitchFamily="2" charset="0"/>
            </a:endParaRPr>
          </a:p>
        </p:txBody>
      </p:sp>
      <p:sp>
        <p:nvSpPr>
          <p:cNvPr id="3" name="Text Placeholder 2">
            <a:extLst>
              <a:ext uri="{FF2B5EF4-FFF2-40B4-BE49-F238E27FC236}">
                <a16:creationId xmlns="" xmlns:a16="http://schemas.microsoft.com/office/drawing/2014/main" id="{9130D75F-1508-3F1B-4825-ADD98E41E14B}"/>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accent2"/>
              </a:solidFill>
              <a:latin typeface="Montserrat" panose="00000500000000000000" pitchFamily="2" charset="0"/>
            </a:endParaRPr>
          </a:p>
        </p:txBody>
      </p:sp>
      <p:sp>
        <p:nvSpPr>
          <p:cNvPr id="4" name="Text Placeholder 3">
            <a:extLst>
              <a:ext uri="{FF2B5EF4-FFF2-40B4-BE49-F238E27FC236}">
                <a16:creationId xmlns="" xmlns:a16="http://schemas.microsoft.com/office/drawing/2014/main" id="{7060877E-ED52-70B7-1C06-A48AADFB4CAB}"/>
              </a:ext>
            </a:extLst>
          </p:cNvPr>
          <p:cNvSpPr>
            <a:spLocks noGrp="1"/>
          </p:cNvSpPr>
          <p:nvPr>
            <p:ph type="body" idx="2"/>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accent2"/>
              </a:solidFill>
              <a:latin typeface="Montserrat" panose="00000500000000000000"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95" y="1295710"/>
            <a:ext cx="7003229" cy="2605677"/>
          </a:xfrm>
          <a:prstGeom prst="rect">
            <a:avLst/>
          </a:prstGeom>
        </p:spPr>
      </p:pic>
    </p:spTree>
    <p:extLst>
      <p:ext uri="{BB962C8B-B14F-4D97-AF65-F5344CB8AC3E}">
        <p14:creationId xmlns:p14="http://schemas.microsoft.com/office/powerpoint/2010/main" val="10547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
</p:tagLst>
</file>

<file path=ppt/tags/tag2.xml><?xml version="1.0" encoding="utf-8"?>
<p:tagLst xmlns:a="http://schemas.openxmlformats.org/drawingml/2006/main" xmlns:r="http://schemas.openxmlformats.org/officeDocument/2006/relationships" xmlns:p="http://schemas.openxmlformats.org/presentationml/2006/main">
  <p:tag name="TIMING" val="|0.8|1.2"/>
</p:tagLst>
</file>

<file path=ppt/tags/tag3.xml><?xml version="1.0" encoding="utf-8"?>
<p:tagLst xmlns:a="http://schemas.openxmlformats.org/drawingml/2006/main" xmlns:r="http://schemas.openxmlformats.org/officeDocument/2006/relationships" xmlns:p="http://schemas.openxmlformats.org/presentationml/2006/main">
  <p:tag name="TIMING" val="|1.9|0.7|0.4|0.4|0.2|0.2|0.1|0.1|0.3|0.1|0.2|0.1|0.1|0.1|0.2"/>
</p:tagLst>
</file>

<file path=ppt/tags/tag4.xml><?xml version="1.0" encoding="utf-8"?>
<p:tagLst xmlns:a="http://schemas.openxmlformats.org/drawingml/2006/main" xmlns:r="http://schemas.openxmlformats.org/officeDocument/2006/relationships" xmlns:p="http://schemas.openxmlformats.org/presentationml/2006/main">
  <p:tag name="TIMING" val="|0.1|0.1"/>
</p:tagLst>
</file>

<file path=ppt/tags/tag5.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340</TotalTime>
  <Words>293</Words>
  <Application>Microsoft Office PowerPoint</Application>
  <PresentationFormat>On-screen Show (16:9)</PresentationFormat>
  <Paragraphs>65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Trebuchet MS</vt:lpstr>
      <vt:lpstr>Wingdings 3</vt:lpstr>
      <vt:lpstr>Calibri</vt:lpstr>
      <vt:lpstr>Wingdings</vt:lpstr>
      <vt:lpstr>Times New Roman</vt:lpstr>
      <vt:lpstr>Montserrat</vt:lpstr>
      <vt:lpstr>Arial</vt:lpstr>
      <vt:lpstr>Facet</vt:lpstr>
      <vt:lpstr>  Optimizing Hospital Supply Chain Inventory: Insights into Stock Management and Restocking Efficiency    by-Abhinav Rawat   </vt:lpstr>
      <vt:lpstr>Supply Chain In Hospitals</vt:lpstr>
      <vt:lpstr>Problem Statement </vt:lpstr>
      <vt:lpstr>Data Summary The dataset has a shape of (500,11) which means that it contains approximately 500 rows and 11 columns.  The data has the following columns.  </vt:lpstr>
      <vt:lpstr>Correlation Matrix </vt:lpstr>
      <vt:lpstr>EDA Inventory Turnover Ratio by Item Type</vt:lpstr>
      <vt:lpstr>Overstock and Understock by Item Type   </vt:lpstr>
      <vt:lpstr>Proportion of Total Stock by Vendor  </vt:lpstr>
      <vt:lpstr>Restock Lead Time by Vendor  </vt:lpstr>
      <vt:lpstr>Vendor Cost Analysis </vt:lpstr>
      <vt:lpstr>Monthly Stock And Usage Trend </vt:lpstr>
      <vt:lpstr>Economic Order Calculation(EOQ) </vt:lpstr>
      <vt:lpstr>Safety Stock Calculation</vt:lpstr>
      <vt:lpstr> Conclusions</vt:lpstr>
      <vt:lpstr>Recommendation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 by- Dushyant Maharshi</dc:title>
  <dc:creator>user</dc:creator>
  <cp:lastModifiedBy>user</cp:lastModifiedBy>
  <cp:revision>22</cp:revision>
  <dcterms:modified xsi:type="dcterms:W3CDTF">2024-11-26T19:50:55Z</dcterms:modified>
</cp:coreProperties>
</file>