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932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219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85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6890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9155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98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726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82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88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906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18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11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113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98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24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13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731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608470"/>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7.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Supply Chain Management Dashboard</a:t>
            </a:r>
            <a:endParaRPr lang="en-US" dirty="0"/>
          </a:p>
        </p:txBody>
      </p:sp>
    </p:spTree>
    <p:extLst>
      <p:ext uri="{BB962C8B-B14F-4D97-AF65-F5344CB8AC3E}">
        <p14:creationId xmlns:p14="http://schemas.microsoft.com/office/powerpoint/2010/main" val="789543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4600"/>
            <a:ext cx="12192000" cy="5613400"/>
          </a:xfrm>
          <a:prstGeom prst="rect">
            <a:avLst/>
          </a:prstGeom>
        </p:spPr>
      </p:pic>
      <p:sp>
        <p:nvSpPr>
          <p:cNvPr id="3" name="Rectangle 2"/>
          <p:cNvSpPr/>
          <p:nvPr/>
        </p:nvSpPr>
        <p:spPr>
          <a:xfrm>
            <a:off x="656823" y="0"/>
            <a:ext cx="9669569" cy="523220"/>
          </a:xfrm>
          <a:prstGeom prst="rect">
            <a:avLst/>
          </a:prstGeom>
          <a:noFill/>
        </p:spPr>
        <p:txBody>
          <a:bodyPr wrap="square" lIns="91440" tIns="45720" rIns="91440" bIns="45720">
            <a:spAutoFit/>
          </a:bodyPr>
          <a:lstStyle/>
          <a:p>
            <a:pPr algn="ctr"/>
            <a:r>
              <a:rPr lang="en-US" sz="2800" b="1" u="sng" dirty="0" smtClean="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Task 5 : </a:t>
            </a:r>
            <a:r>
              <a:rPr lang="en-US" sz="2800" b="1" u="sng" dirty="0" smtClean="0">
                <a:solidFill>
                  <a:schemeClr val="tx2"/>
                </a:solidFill>
                <a:latin typeface="Arial" panose="020B0604020202020204" pitchFamily="34" charset="0"/>
                <a:cs typeface="Arial" panose="020B0604020202020204" pitchFamily="34" charset="0"/>
              </a:rPr>
              <a:t>Analysis Questions:</a:t>
            </a:r>
            <a:r>
              <a:rPr lang="en-US" sz="2800" b="1" u="sng" dirty="0" smtClean="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en-US" sz="2800" b="1" u="sng" cap="none" spc="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821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7999"/>
          </a:xfrm>
        </p:spPr>
        <p:txBody>
          <a:bodyPr>
            <a:normAutofit/>
          </a:bodyPr>
          <a:lstStyle/>
          <a:p>
            <a:pPr algn="ctr"/>
            <a:r>
              <a:rPr lang="en-US" sz="2800" b="1" u="sng" dirty="0" smtClean="0">
                <a:solidFill>
                  <a:schemeClr val="tx1"/>
                </a:solidFill>
              </a:rPr>
              <a:t>Dataset</a:t>
            </a: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b="1" dirty="0" smtClean="0">
                <a:solidFill>
                  <a:schemeClr val="accent6">
                    <a:lumMod val="75000"/>
                  </a:schemeClr>
                </a:solidFill>
              </a:rPr>
              <a:t/>
            </a:r>
            <a:br>
              <a:rPr lang="en-US" b="1" dirty="0" smtClean="0">
                <a:solidFill>
                  <a:schemeClr val="accent6">
                    <a:lumMod val="75000"/>
                  </a:schemeClr>
                </a:solidFill>
              </a:rPr>
            </a:br>
            <a:r>
              <a:rPr lang="en-US" sz="2400" b="1" dirty="0" smtClean="0">
                <a:latin typeface="Arial" panose="020B0604020202020204" pitchFamily="34" charset="0"/>
                <a:cs typeface="Arial" panose="020B0604020202020204" pitchFamily="34" charset="0"/>
              </a:rPr>
              <a:t>Supply </a:t>
            </a:r>
            <a:r>
              <a:rPr lang="en-US" sz="2400" b="1" dirty="0">
                <a:latin typeface="Arial" panose="020B0604020202020204" pitchFamily="34" charset="0"/>
                <a:cs typeface="Arial" panose="020B0604020202020204" pitchFamily="34" charset="0"/>
              </a:rPr>
              <a:t>chain analytics is a valuable part of data-driven decision-making in various industries such as manufacturing, retail, healthcare, and logistics. It is the process of collecting, analyzing and interpreting data related to the movement of products and services from suppliers to customers. Here is a dataset we collected from a Fashion and Beauty startup. The dataset is based on the supply chain of Makeup products. Below are all the features in the dataset</a:t>
            </a:r>
            <a:r>
              <a:rPr lang="en-US" sz="2400" b="1" dirty="0" smtClean="0">
                <a:latin typeface="Arial" panose="020B0604020202020204" pitchFamily="34" charset="0"/>
                <a:cs typeface="Arial" panose="020B0604020202020204" pitchFamily="34" charset="0"/>
              </a:rPr>
              <a:t/>
            </a:r>
            <a:br>
              <a:rPr lang="en-US" sz="2400" b="1" dirty="0" smtClean="0">
                <a:latin typeface="Arial" panose="020B0604020202020204" pitchFamily="34" charset="0"/>
                <a:cs typeface="Arial" panose="020B0604020202020204" pitchFamily="34" charset="0"/>
              </a:rPr>
            </a:br>
            <a:r>
              <a:rPr lang="en-US" sz="1600" b="1" dirty="0" smtClean="0">
                <a:solidFill>
                  <a:schemeClr val="accent6">
                    <a:lumMod val="75000"/>
                  </a:schemeClr>
                </a:solidFill>
              </a:rPr>
              <a:t/>
            </a:r>
            <a:br>
              <a:rPr lang="en-US" sz="1600" b="1" dirty="0" smtClean="0">
                <a:solidFill>
                  <a:schemeClr val="accent6">
                    <a:lumMod val="75000"/>
                  </a:schemeClr>
                </a:solidFill>
              </a:rPr>
            </a:br>
            <a:r>
              <a:rPr lang="en-US" sz="2000" b="1" dirty="0">
                <a:solidFill>
                  <a:srgbClr val="FFFF00"/>
                </a:solidFill>
                <a:latin typeface="Arial" panose="020B0604020202020204" pitchFamily="34" charset="0"/>
                <a:cs typeface="Arial" panose="020B0604020202020204" pitchFamily="34" charset="0"/>
              </a:rPr>
              <a:t>Product Type ● SKU ● Price ● Availability ● </a:t>
            </a:r>
            <a:r>
              <a:rPr lang="en-US" sz="2000" b="1" dirty="0" smtClean="0">
                <a:solidFill>
                  <a:srgbClr val="FFFF00"/>
                </a:solidFill>
                <a:latin typeface="Arial" panose="020B0604020202020204" pitchFamily="34" charset="0"/>
                <a:cs typeface="Arial" panose="020B0604020202020204" pitchFamily="34" charset="0"/>
              </a:rPr>
              <a:t>Number of </a:t>
            </a:r>
            <a:r>
              <a:rPr lang="en-US" sz="2000" b="1" dirty="0">
                <a:solidFill>
                  <a:srgbClr val="FFFF00"/>
                </a:solidFill>
                <a:latin typeface="Arial" panose="020B0604020202020204" pitchFamily="34" charset="0"/>
                <a:cs typeface="Arial" panose="020B0604020202020204" pitchFamily="34" charset="0"/>
              </a:rPr>
              <a:t>products sold ● </a:t>
            </a:r>
            <a:r>
              <a:rPr lang="en-US" sz="2000" b="1" dirty="0" smtClean="0">
                <a:solidFill>
                  <a:srgbClr val="FFFF00"/>
                </a:solidFill>
                <a:latin typeface="Arial" panose="020B0604020202020204" pitchFamily="34" charset="0"/>
                <a:cs typeface="Arial" panose="020B0604020202020204" pitchFamily="34" charset="0"/>
              </a:rPr>
              <a:t>Revenue generated </a:t>
            </a:r>
            <a:r>
              <a:rPr lang="en-US" sz="2000" b="1" dirty="0">
                <a:solidFill>
                  <a:srgbClr val="FFFF00"/>
                </a:solidFill>
                <a:latin typeface="Arial" panose="020B0604020202020204" pitchFamily="34" charset="0"/>
                <a:cs typeface="Arial" panose="020B0604020202020204" pitchFamily="34" charset="0"/>
              </a:rPr>
              <a:t>● Customer demographics ● Stock levels ● </a:t>
            </a:r>
            <a:r>
              <a:rPr lang="en-US" sz="2000" b="1" dirty="0" smtClean="0">
                <a:solidFill>
                  <a:srgbClr val="FFFF00"/>
                </a:solidFill>
                <a:latin typeface="Arial" panose="020B0604020202020204" pitchFamily="34" charset="0"/>
                <a:cs typeface="Arial" panose="020B0604020202020204" pitchFamily="34" charset="0"/>
              </a:rPr>
              <a:t>Lead-times </a:t>
            </a:r>
            <a:r>
              <a:rPr lang="en-US" sz="2000" b="1" dirty="0">
                <a:solidFill>
                  <a:srgbClr val="FFFF00"/>
                </a:solidFill>
                <a:latin typeface="Arial" panose="020B0604020202020204" pitchFamily="34" charset="0"/>
                <a:cs typeface="Arial" panose="020B0604020202020204" pitchFamily="34" charset="0"/>
              </a:rPr>
              <a:t>● Order quantities ● Shipping times ● Shipping carriers ● Shipping costs ● Supplier name ● Location ● </a:t>
            </a:r>
            <a:r>
              <a:rPr lang="en-US" sz="2000" b="1" dirty="0" smtClean="0">
                <a:solidFill>
                  <a:srgbClr val="FFFF00"/>
                </a:solidFill>
                <a:latin typeface="Arial" panose="020B0604020202020204" pitchFamily="34" charset="0"/>
                <a:cs typeface="Arial" panose="020B0604020202020204" pitchFamily="34" charset="0"/>
              </a:rPr>
              <a:t>Lead-time </a:t>
            </a:r>
            <a:r>
              <a:rPr lang="en-US" sz="2000" b="1" dirty="0">
                <a:solidFill>
                  <a:srgbClr val="FFFF00"/>
                </a:solidFill>
                <a:latin typeface="Arial" panose="020B0604020202020204" pitchFamily="34" charset="0"/>
                <a:cs typeface="Arial" panose="020B0604020202020204" pitchFamily="34" charset="0"/>
              </a:rPr>
              <a:t>● Production volumes ● Manufacturing lead time ● Manufacturing costs ● Inspection results ● Defect rates ● Transportation modes ● Routes ● Cost</a:t>
            </a:r>
          </a:p>
        </p:txBody>
      </p:sp>
    </p:spTree>
    <p:extLst>
      <p:ext uri="{BB962C8B-B14F-4D97-AF65-F5344CB8AC3E}">
        <p14:creationId xmlns:p14="http://schemas.microsoft.com/office/powerpoint/2010/main" val="3465879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455499" cy="1464693"/>
          </a:xfrm>
        </p:spPr>
        <p:txBody>
          <a:bodyPr>
            <a:normAutofit/>
          </a:bodyPr>
          <a:lstStyle/>
          <a:p>
            <a:r>
              <a:rPr lang="en-US" sz="2800" b="1" u="sng" dirty="0"/>
              <a:t>Fashion and Beauty </a:t>
            </a:r>
            <a:r>
              <a:rPr lang="en-US" sz="2800" b="1" u="sng" dirty="0" smtClean="0"/>
              <a:t>startup: (Supply Chain Management)</a:t>
            </a:r>
            <a:endParaRPr lang="en-US" sz="2800" b="1" u="sng" dirty="0"/>
          </a:p>
        </p:txBody>
      </p:sp>
      <p:sp>
        <p:nvSpPr>
          <p:cNvPr id="3" name="Content Placeholder 2"/>
          <p:cNvSpPr>
            <a:spLocks noGrp="1"/>
          </p:cNvSpPr>
          <p:nvPr>
            <p:ph idx="1"/>
          </p:nvPr>
        </p:nvSpPr>
        <p:spPr>
          <a:xfrm>
            <a:off x="0" y="824248"/>
            <a:ext cx="10328856" cy="6068890"/>
          </a:xfrm>
        </p:spPr>
        <p:style>
          <a:lnRef idx="3">
            <a:schemeClr val="lt1"/>
          </a:lnRef>
          <a:fillRef idx="1">
            <a:schemeClr val="accent5"/>
          </a:fillRef>
          <a:effectRef idx="1">
            <a:schemeClr val="accent5"/>
          </a:effectRef>
          <a:fontRef idx="minor">
            <a:schemeClr val="lt1"/>
          </a:fontRef>
        </p:style>
        <p:txBody>
          <a:bodyPr/>
          <a:lstStyle/>
          <a:p>
            <a:r>
              <a:rPr lang="en-US" b="1" dirty="0">
                <a:solidFill>
                  <a:srgbClr val="FFFF00"/>
                </a:solidFill>
              </a:rPr>
              <a:t>The supply chain in a fashion and beauty startup involves the processes of product development, sourcing, manufacturing, logistics, sales, and customer service, all aimed at efficiently delivering high-quality products to consumers</a:t>
            </a:r>
            <a:r>
              <a:rPr lang="en-US" dirty="0">
                <a:solidFill>
                  <a:srgbClr val="FFFF00"/>
                </a:solidFill>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1679"/>
            <a:ext cx="12191999" cy="5016321"/>
          </a:xfrm>
          <a:prstGeom prst="rect">
            <a:avLst/>
          </a:prstGeom>
        </p:spPr>
      </p:pic>
    </p:spTree>
    <p:extLst>
      <p:ext uri="{BB962C8B-B14F-4D97-AF65-F5344CB8AC3E}">
        <p14:creationId xmlns:p14="http://schemas.microsoft.com/office/powerpoint/2010/main" val="78495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1"/>
            <a:ext cx="7650051" cy="3374266"/>
          </a:xfrm>
          <a:solidFill>
            <a:schemeClr val="tx1"/>
          </a:solidFill>
          <a:ln>
            <a:solidFill>
              <a:schemeClr val="tx1"/>
            </a:solidFill>
          </a:ln>
        </p:spPr>
      </p:pic>
      <p:pic>
        <p:nvPicPr>
          <p:cNvPr id="6" name="Content Placeholder 5"/>
          <p:cNvPicPr>
            <a:picLocks noGrp="1" noChangeAspect="1"/>
          </p:cNvPicPr>
          <p:nvPr>
            <p:ph sz="half" idx="2"/>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3374265"/>
            <a:ext cx="7650051" cy="3483735"/>
          </a:xfrm>
          <a:solidFill>
            <a:schemeClr val="tx1"/>
          </a:solidFill>
          <a:ln>
            <a:solidFill>
              <a:schemeClr val="tx1"/>
            </a:solidFill>
          </a:ln>
        </p:spPr>
      </p:pic>
      <p:cxnSp>
        <p:nvCxnSpPr>
          <p:cNvPr id="14" name="Straight Arrow Connector 13"/>
          <p:cNvCxnSpPr/>
          <p:nvPr/>
        </p:nvCxnSpPr>
        <p:spPr>
          <a:xfrm flipH="1">
            <a:off x="7778839" y="1342831"/>
            <a:ext cx="1390919" cy="114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p:cNvSpPr/>
          <p:nvPr/>
        </p:nvSpPr>
        <p:spPr>
          <a:xfrm>
            <a:off x="7650051" y="1517855"/>
            <a:ext cx="4541949" cy="338554"/>
          </a:xfrm>
          <a:prstGeom prst="rect">
            <a:avLst/>
          </a:prstGeom>
          <a:solidFill>
            <a:schemeClr val="accent5">
              <a:lumMod val="75000"/>
            </a:schemeClr>
          </a:solidFill>
        </p:spPr>
        <p:txBody>
          <a:bodyPr wrap="square" lIns="91440" tIns="45720" rIns="91440" bIns="45720">
            <a:spAutoFit/>
          </a:bodyPr>
          <a:lstStyle/>
          <a:p>
            <a:pPr algn="ctr"/>
            <a:r>
              <a:rPr lang="en-US" sz="1600" dirty="0" smtClean="0">
                <a:ln w="0"/>
                <a:solidFill>
                  <a:srgbClr val="FFFF00"/>
                </a:solidFill>
                <a:latin typeface="Arial" panose="020B0604020202020204" pitchFamily="34" charset="0"/>
                <a:cs typeface="Arial" panose="020B0604020202020204" pitchFamily="34" charset="0"/>
              </a:rPr>
              <a:t>Information</a:t>
            </a:r>
            <a:r>
              <a:rPr lang="en-US" sz="1600" dirty="0" smtClean="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1600" dirty="0" smtClean="0">
                <a:ln w="0"/>
                <a:solidFill>
                  <a:srgbClr val="FFFF00"/>
                </a:solidFill>
                <a:latin typeface="Arial" panose="020B0604020202020204" pitchFamily="34" charset="0"/>
                <a:cs typeface="Arial" panose="020B0604020202020204" pitchFamily="34" charset="0"/>
              </a:rPr>
              <a:t>of</a:t>
            </a:r>
            <a:r>
              <a:rPr lang="en-US" sz="1600" dirty="0" smtClean="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our dataset</a:t>
            </a:r>
            <a:endParaRPr lang="en-US" sz="160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7778839" y="4925507"/>
            <a:ext cx="1484858" cy="103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Rectangle 21"/>
          <p:cNvSpPr/>
          <p:nvPr/>
        </p:nvSpPr>
        <p:spPr>
          <a:xfrm>
            <a:off x="7650050" y="5105812"/>
            <a:ext cx="4541949" cy="338554"/>
          </a:xfrm>
          <a:prstGeom prst="rect">
            <a:avLst/>
          </a:prstGeom>
          <a:solidFill>
            <a:schemeClr val="accent5">
              <a:lumMod val="75000"/>
            </a:schemeClr>
          </a:solidFill>
        </p:spPr>
        <p:txBody>
          <a:bodyPr wrap="square" lIns="91440" tIns="45720" rIns="91440" bIns="45720">
            <a:spAutoFit/>
          </a:bodyPr>
          <a:lstStyle/>
          <a:p>
            <a:pPr algn="ctr"/>
            <a:r>
              <a:rPr lang="en-US" sz="1600" dirty="0" smtClean="0">
                <a:ln w="0"/>
                <a:solidFill>
                  <a:srgbClr val="FFFF00"/>
                </a:solidFill>
                <a:latin typeface="Arial" panose="020B0604020202020204" pitchFamily="34" charset="0"/>
                <a:cs typeface="Arial" panose="020B0604020202020204" pitchFamily="34" charset="0"/>
              </a:rPr>
              <a:t>Checking</a:t>
            </a:r>
            <a:r>
              <a:rPr lang="en-US" sz="1600" dirty="0" smtClean="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Null Values</a:t>
            </a:r>
            <a:endParaRPr lang="en-US" sz="1600" b="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154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00079" cy="1280890"/>
          </a:xfrm>
        </p:spPr>
        <p:txBody>
          <a:bodyPr>
            <a:normAutofit/>
          </a:bodyPr>
          <a:lstStyle/>
          <a:p>
            <a:pPr algn="ctr"/>
            <a:r>
              <a:rPr lang="en-US" sz="2800" b="1" u="sng" dirty="0" smtClean="0"/>
              <a:t>Task 2: </a:t>
            </a:r>
            <a:r>
              <a:rPr lang="en-US" sz="2800" b="1" u="sng" dirty="0"/>
              <a:t>Analyze Product </a:t>
            </a:r>
            <a:r>
              <a:rPr lang="en-US" sz="2800" b="1" u="sng" dirty="0" smtClean="0"/>
              <a:t>Performance</a:t>
            </a:r>
            <a:endParaRPr lang="en-US" sz="2800" b="1" u="sng" dirty="0"/>
          </a:p>
        </p:txBody>
      </p:sp>
      <p:sp>
        <p:nvSpPr>
          <p:cNvPr id="3" name="Content Placeholder 2"/>
          <p:cNvSpPr>
            <a:spLocks noGrp="1"/>
          </p:cNvSpPr>
          <p:nvPr>
            <p:ph idx="1"/>
          </p:nvPr>
        </p:nvSpPr>
        <p:spPr>
          <a:xfrm>
            <a:off x="0" y="734096"/>
            <a:ext cx="12192000" cy="6123904"/>
          </a:xfrm>
          <a:solidFill>
            <a:schemeClr val="accent5">
              <a:lumMod val="75000"/>
            </a:schemeClr>
          </a:solidFill>
        </p:spPr>
        <p:txBody>
          <a:bodyPr/>
          <a:lstStyle/>
          <a:p>
            <a:r>
              <a:rPr lang="en-US" sz="1600" dirty="0">
                <a:solidFill>
                  <a:srgbClr val="FFFF00"/>
                </a:solidFill>
                <a:latin typeface="Arial" panose="020B0604020202020204" pitchFamily="34" charset="0"/>
                <a:cs typeface="Arial" panose="020B0604020202020204" pitchFamily="34" charset="0"/>
              </a:rPr>
              <a:t>1. Product Performance Dashboard: </a:t>
            </a:r>
            <a:endParaRPr lang="en-US" sz="1600" dirty="0" smtClean="0">
              <a:solidFill>
                <a:srgbClr val="FFFF00"/>
              </a:solidFill>
              <a:latin typeface="Arial" panose="020B0604020202020204" pitchFamily="34" charset="0"/>
              <a:cs typeface="Arial" panose="020B0604020202020204" pitchFamily="34" charset="0"/>
            </a:endParaRPr>
          </a:p>
          <a:p>
            <a:pPr marL="0" indent="0" algn="just">
              <a:buNone/>
            </a:pPr>
            <a:r>
              <a:rPr lang="en-US" sz="1600" dirty="0" smtClean="0">
                <a:solidFill>
                  <a:srgbClr val="FFFF00"/>
                </a:solidFill>
                <a:latin typeface="Arial" panose="020B0604020202020204" pitchFamily="34" charset="0"/>
                <a:cs typeface="Arial" panose="020B0604020202020204" pitchFamily="34" charset="0"/>
              </a:rPr>
              <a:t> </a:t>
            </a:r>
            <a:r>
              <a:rPr lang="en-US" sz="1600" b="1" dirty="0">
                <a:solidFill>
                  <a:srgbClr val="FFFF00"/>
                </a:solidFill>
                <a:latin typeface="Arial" panose="020B0604020202020204" pitchFamily="34" charset="0"/>
                <a:cs typeface="Arial" panose="020B0604020202020204" pitchFamily="34" charset="0"/>
              </a:rPr>
              <a:t>Product Sales: B</a:t>
            </a:r>
            <a:r>
              <a:rPr lang="en-US" sz="1600" b="1" dirty="0" smtClean="0">
                <a:solidFill>
                  <a:srgbClr val="FFFF00"/>
                </a:solidFill>
                <a:latin typeface="Arial" panose="020B0604020202020204" pitchFamily="34" charset="0"/>
                <a:cs typeface="Arial" panose="020B0604020202020204" pitchFamily="34" charset="0"/>
              </a:rPr>
              <a:t>ar </a:t>
            </a:r>
            <a:r>
              <a:rPr lang="en-US" sz="1600" b="1" dirty="0">
                <a:solidFill>
                  <a:srgbClr val="FFFF00"/>
                </a:solidFill>
                <a:latin typeface="Arial" panose="020B0604020202020204" pitchFamily="34" charset="0"/>
                <a:cs typeface="Arial" panose="020B0604020202020204" pitchFamily="34" charset="0"/>
              </a:rPr>
              <a:t>chart showing Number of products sold for each Product </a:t>
            </a:r>
            <a:r>
              <a:rPr lang="en-US" sz="1600" b="1" dirty="0" smtClean="0">
                <a:solidFill>
                  <a:srgbClr val="FFFF00"/>
                </a:solidFill>
                <a:latin typeface="Arial" panose="020B0604020202020204" pitchFamily="34" charset="0"/>
                <a:cs typeface="Arial" panose="020B0604020202020204" pitchFamily="34" charset="0"/>
              </a:rPr>
              <a:t>Type</a:t>
            </a:r>
          </a:p>
          <a:p>
            <a:pPr marL="0" indent="0" algn="ctr">
              <a:buNone/>
            </a:pP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468191" y="1545465"/>
            <a:ext cx="10723809" cy="5312535"/>
          </a:xfrm>
          <a:prstGeom prst="rect">
            <a:avLst/>
          </a:prstGeom>
        </p:spPr>
      </p:pic>
    </p:spTree>
    <p:extLst>
      <p:ext uri="{BB962C8B-B14F-4D97-AF65-F5344CB8AC3E}">
        <p14:creationId xmlns:p14="http://schemas.microsoft.com/office/powerpoint/2010/main" val="2832608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7335" y="1848034"/>
            <a:ext cx="2764666" cy="933803"/>
          </a:xfrm>
          <a:solidFill>
            <a:schemeClr val="accent5">
              <a:lumMod val="75000"/>
            </a:schemeClr>
          </a:solidFill>
        </p:spPr>
        <p:txBody>
          <a:bodyPr>
            <a:normAutofit/>
          </a:bodyPr>
          <a:lstStyle/>
          <a:p>
            <a:r>
              <a:rPr lang="en-US" sz="1600" dirty="0">
                <a:solidFill>
                  <a:srgbClr val="FFFF00"/>
                </a:solidFill>
                <a:latin typeface="Arial" panose="020B0604020202020204" pitchFamily="34" charset="0"/>
                <a:cs typeface="Arial" panose="020B0604020202020204" pitchFamily="34" charset="0"/>
              </a:rPr>
              <a:t>Price Distribution: </a:t>
            </a:r>
            <a:r>
              <a:rPr lang="en-US" sz="1800" dirty="0">
                <a:solidFill>
                  <a:srgbClr val="FFFF00"/>
                </a:solidFill>
                <a:latin typeface="Arial" panose="020B0604020202020204" pitchFamily="34" charset="0"/>
                <a:cs typeface="Arial" panose="020B0604020202020204" pitchFamily="34" charset="0"/>
              </a:rPr>
              <a:t>D</a:t>
            </a:r>
            <a:r>
              <a:rPr lang="en-US" sz="1800" dirty="0" smtClean="0">
                <a:solidFill>
                  <a:srgbClr val="FFFF00"/>
                </a:solidFill>
                <a:latin typeface="Arial" panose="020B0604020202020204" pitchFamily="34" charset="0"/>
                <a:cs typeface="Arial" panose="020B0604020202020204" pitchFamily="34" charset="0"/>
              </a:rPr>
              <a:t>istribution</a:t>
            </a:r>
            <a:r>
              <a:rPr lang="en-US" sz="1600" dirty="0" smtClean="0">
                <a:solidFill>
                  <a:srgbClr val="FFFF00"/>
                </a:solidFill>
                <a:latin typeface="Arial" panose="020B0604020202020204" pitchFamily="34" charset="0"/>
                <a:cs typeface="Arial" panose="020B0604020202020204" pitchFamily="34" charset="0"/>
              </a:rPr>
              <a:t> </a:t>
            </a:r>
            <a:r>
              <a:rPr lang="en-US" sz="1600" dirty="0">
                <a:solidFill>
                  <a:srgbClr val="FFFF00"/>
                </a:solidFill>
                <a:latin typeface="Arial" panose="020B0604020202020204" pitchFamily="34" charset="0"/>
                <a:cs typeface="Arial" panose="020B0604020202020204" pitchFamily="34" charset="0"/>
              </a:rPr>
              <a:t>of Price for different Product Types.</a:t>
            </a:r>
            <a:endParaRPr lang="en-US" sz="1600"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591" y="1"/>
            <a:ext cx="7703743" cy="3400021"/>
          </a:xfrm>
        </p:spPr>
      </p:pic>
      <p:sp>
        <p:nvSpPr>
          <p:cNvPr id="5" name="Rectangle 4"/>
          <p:cNvSpPr/>
          <p:nvPr/>
        </p:nvSpPr>
        <p:spPr>
          <a:xfrm>
            <a:off x="9356502" y="4962086"/>
            <a:ext cx="2835498" cy="1077218"/>
          </a:xfrm>
          <a:prstGeom prst="rect">
            <a:avLst/>
          </a:prstGeom>
          <a:solidFill>
            <a:schemeClr val="accent5">
              <a:lumMod val="75000"/>
            </a:schemeClr>
          </a:solidFill>
        </p:spPr>
        <p:txBody>
          <a:bodyPr wrap="square" lIns="91440" tIns="45720" rIns="91440" bIns="45720">
            <a:spAutoFit/>
          </a:bodyPr>
          <a:lstStyle/>
          <a:p>
            <a:pPr algn="ctr"/>
            <a:r>
              <a:rPr lang="en-US" sz="1600" dirty="0" smtClean="0">
                <a:solidFill>
                  <a:srgbClr val="FFFF00"/>
                </a:solidFill>
                <a:latin typeface="Arial" panose="020B0604020202020204" pitchFamily="34" charset="0"/>
                <a:cs typeface="Arial" panose="020B0604020202020204" pitchFamily="34" charset="0"/>
              </a:rPr>
              <a:t>Stock Levels: Heat map to visualize Stock levels across different SKU and Product Type</a:t>
            </a:r>
            <a:endParaRPr lang="en-US" sz="160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593" y="3400022"/>
            <a:ext cx="7703742" cy="3493008"/>
          </a:xfrm>
          <a:prstGeom prst="rect">
            <a:avLst/>
          </a:prstGeom>
        </p:spPr>
      </p:pic>
      <p:cxnSp>
        <p:nvCxnSpPr>
          <p:cNvPr id="8" name="Straight Arrow Connector 7"/>
          <p:cNvCxnSpPr/>
          <p:nvPr/>
        </p:nvCxnSpPr>
        <p:spPr>
          <a:xfrm flipH="1">
            <a:off x="9505379" y="1532183"/>
            <a:ext cx="1364390" cy="13517"/>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a:off x="9595531" y="4778062"/>
            <a:ext cx="13643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17666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590" y="0"/>
            <a:ext cx="8911687" cy="1280890"/>
          </a:xfrm>
        </p:spPr>
        <p:txBody>
          <a:bodyPr/>
          <a:lstStyle/>
          <a:p>
            <a:r>
              <a:rPr lang="en-US" sz="2800" b="1" u="sng" dirty="0" smtClean="0"/>
              <a:t>Task 3:Supply </a:t>
            </a:r>
            <a:r>
              <a:rPr lang="en-US" sz="2800" b="1" u="sng" dirty="0"/>
              <a:t>Chain Efficiency Dashboard:</a:t>
            </a:r>
            <a:endParaRPr lang="en-US" sz="2800" u="sng"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759" y="640444"/>
            <a:ext cx="6259134" cy="4742925"/>
          </a:xfr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995115" y="640444"/>
            <a:ext cx="6196886" cy="4742925"/>
          </a:xfrm>
          <a:prstGeom prst="rect">
            <a:avLst/>
          </a:prstGeom>
        </p:spPr>
      </p:pic>
      <p:sp>
        <p:nvSpPr>
          <p:cNvPr id="10" name="Rectangle 9"/>
          <p:cNvSpPr/>
          <p:nvPr/>
        </p:nvSpPr>
        <p:spPr>
          <a:xfrm>
            <a:off x="0" y="6023814"/>
            <a:ext cx="5898524" cy="856900"/>
          </a:xfrm>
          <a:prstGeom prst="rect">
            <a:avLst/>
          </a:prstGeom>
          <a:solidFill>
            <a:schemeClr val="accent5">
              <a:lumMod val="75000"/>
            </a:schemeClr>
          </a:solidFill>
          <a:ln>
            <a:noFill/>
          </a:ln>
        </p:spPr>
        <p:txBody>
          <a:bodyPr wrap="square" lIns="91440" tIns="45720" rIns="91440" bIns="45720">
            <a:spAutoFit/>
          </a:bodyPr>
          <a:lstStyle/>
          <a:p>
            <a:pPr algn="ctr"/>
            <a:r>
              <a:rPr lang="en-US" sz="1600" dirty="0">
                <a:solidFill>
                  <a:srgbClr val="FFFF00"/>
                </a:solidFill>
                <a:latin typeface="Arial" panose="020B0604020202020204" pitchFamily="34" charset="0"/>
                <a:cs typeface="Arial" panose="020B0604020202020204" pitchFamily="34" charset="0"/>
              </a:rPr>
              <a:t>Lead </a:t>
            </a:r>
            <a:r>
              <a:rPr lang="en-US" sz="1600" dirty="0" smtClean="0">
                <a:solidFill>
                  <a:srgbClr val="FFFF00"/>
                </a:solidFill>
                <a:latin typeface="Arial" panose="020B0604020202020204" pitchFamily="34" charset="0"/>
                <a:cs typeface="Arial" panose="020B0604020202020204" pitchFamily="34" charset="0"/>
              </a:rPr>
              <a:t>Times vs</a:t>
            </a:r>
            <a:r>
              <a:rPr lang="en-US" sz="1600" dirty="0">
                <a:solidFill>
                  <a:srgbClr val="FFFF00"/>
                </a:solidFill>
                <a:latin typeface="Arial" panose="020B0604020202020204" pitchFamily="34" charset="0"/>
                <a:cs typeface="Arial" panose="020B0604020202020204" pitchFamily="34" charset="0"/>
              </a:rPr>
              <a:t>. Order Quantities: </a:t>
            </a:r>
            <a:r>
              <a:rPr lang="en-US" sz="1600" dirty="0" smtClean="0">
                <a:solidFill>
                  <a:srgbClr val="FFFF00"/>
                </a:solidFill>
                <a:latin typeface="Arial" panose="020B0604020202020204" pitchFamily="34" charset="0"/>
                <a:cs typeface="Arial" panose="020B0604020202020204" pitchFamily="34" charset="0"/>
              </a:rPr>
              <a:t>Scatter </a:t>
            </a:r>
            <a:r>
              <a:rPr lang="en-US" sz="1600" dirty="0">
                <a:solidFill>
                  <a:srgbClr val="FFFF00"/>
                </a:solidFill>
                <a:latin typeface="Arial" panose="020B0604020202020204" pitchFamily="34" charset="0"/>
                <a:cs typeface="Arial" panose="020B0604020202020204" pitchFamily="34" charset="0"/>
              </a:rPr>
              <a:t>plot to analyze the relationship between Lead times and Order quantities across different Supplier names</a:t>
            </a:r>
            <a:endParaRPr lang="en-US" sz="160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5" name="Down Arrow 14"/>
          <p:cNvSpPr/>
          <p:nvPr/>
        </p:nvSpPr>
        <p:spPr>
          <a:xfrm>
            <a:off x="2627289" y="5470059"/>
            <a:ext cx="476519" cy="49296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p:cNvSpPr/>
          <p:nvPr/>
        </p:nvSpPr>
        <p:spPr>
          <a:xfrm>
            <a:off x="6086781" y="6023813"/>
            <a:ext cx="6105220" cy="830997"/>
          </a:xfrm>
          <a:prstGeom prst="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600" dirty="0">
                <a:solidFill>
                  <a:srgbClr val="FFFF00"/>
                </a:solidFill>
                <a:latin typeface="Arial" panose="020B0604020202020204" pitchFamily="34" charset="0"/>
                <a:cs typeface="Arial" panose="020B0604020202020204" pitchFamily="34" charset="0"/>
              </a:rPr>
              <a:t>Shipping Costs by Carrier: </a:t>
            </a:r>
            <a:r>
              <a:rPr lang="en-US" sz="1600" dirty="0" smtClean="0">
                <a:solidFill>
                  <a:srgbClr val="FFFF00"/>
                </a:solidFill>
                <a:latin typeface="Arial" panose="020B0604020202020204" pitchFamily="34" charset="0"/>
                <a:cs typeface="Arial" panose="020B0604020202020204" pitchFamily="34" charset="0"/>
              </a:rPr>
              <a:t>Bar </a:t>
            </a:r>
            <a:r>
              <a:rPr lang="en-US" sz="1600" dirty="0">
                <a:solidFill>
                  <a:srgbClr val="FFFF00"/>
                </a:solidFill>
                <a:latin typeface="Arial" panose="020B0604020202020204" pitchFamily="34" charset="0"/>
                <a:cs typeface="Arial" panose="020B0604020202020204" pitchFamily="34" charset="0"/>
              </a:rPr>
              <a:t>chart showing Shipping costs per Shipping carrier. Filtered it by Location to see regional differences.</a:t>
            </a:r>
            <a:endParaRPr lang="en-US" sz="160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7" name="Down Arrow 16"/>
          <p:cNvSpPr/>
          <p:nvPr/>
        </p:nvSpPr>
        <p:spPr>
          <a:xfrm>
            <a:off x="9272788" y="5470059"/>
            <a:ext cx="475488" cy="49296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2173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387922" y="1511690"/>
            <a:ext cx="5804078" cy="1984923"/>
          </a:xfr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387922" y="3496613"/>
            <a:ext cx="5804078" cy="336138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0"/>
            <a:ext cx="6387920" cy="4539803"/>
          </a:xfrm>
          <a:prstGeom prst="rect">
            <a:avLst/>
          </a:prstGeom>
        </p:spPr>
      </p:pic>
      <p:sp>
        <p:nvSpPr>
          <p:cNvPr id="7" name="Down Arrow 6"/>
          <p:cNvSpPr/>
          <p:nvPr/>
        </p:nvSpPr>
        <p:spPr>
          <a:xfrm>
            <a:off x="2690801" y="4683530"/>
            <a:ext cx="475488" cy="49377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Down Arrow 7"/>
          <p:cNvSpPr/>
          <p:nvPr/>
        </p:nvSpPr>
        <p:spPr>
          <a:xfrm>
            <a:off x="8152327" y="912395"/>
            <a:ext cx="475488" cy="49377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p:cNvSpPr/>
          <p:nvPr/>
        </p:nvSpPr>
        <p:spPr>
          <a:xfrm>
            <a:off x="6387922" y="10138"/>
            <a:ext cx="3928055" cy="830997"/>
          </a:xfrm>
          <a:prstGeom prst="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600" dirty="0">
                <a:solidFill>
                  <a:srgbClr val="FFFF00"/>
                </a:solidFill>
                <a:latin typeface="Arial" panose="020B0604020202020204" pitchFamily="34" charset="0"/>
                <a:cs typeface="Arial" panose="020B0604020202020204" pitchFamily="34" charset="0"/>
              </a:rPr>
              <a:t>Defect Rates: </a:t>
            </a:r>
            <a:r>
              <a:rPr lang="en-US" sz="1600" dirty="0">
                <a:solidFill>
                  <a:srgbClr val="FFFF00"/>
                </a:solidFill>
                <a:latin typeface="Arial" panose="020B0604020202020204" pitchFamily="34" charset="0"/>
                <a:cs typeface="Arial" panose="020B0604020202020204" pitchFamily="34" charset="0"/>
              </a:rPr>
              <a:t>B</a:t>
            </a:r>
            <a:r>
              <a:rPr lang="en-US" sz="1600" dirty="0" smtClean="0">
                <a:solidFill>
                  <a:srgbClr val="FFFF00"/>
                </a:solidFill>
                <a:latin typeface="Arial" panose="020B0604020202020204" pitchFamily="34" charset="0"/>
                <a:cs typeface="Arial" panose="020B0604020202020204" pitchFamily="34" charset="0"/>
              </a:rPr>
              <a:t>ar </a:t>
            </a:r>
            <a:r>
              <a:rPr lang="en-US" sz="1600" dirty="0">
                <a:solidFill>
                  <a:srgbClr val="FFFF00"/>
                </a:solidFill>
                <a:latin typeface="Arial" panose="020B0604020202020204" pitchFamily="34" charset="0"/>
                <a:cs typeface="Arial" panose="020B0604020202020204" pitchFamily="34" charset="0"/>
              </a:rPr>
              <a:t>chart to visualize Defect rates by Supplier name or Location</a:t>
            </a:r>
            <a:endParaRPr lang="en-US" sz="160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Rectangle 9"/>
          <p:cNvSpPr/>
          <p:nvPr/>
        </p:nvSpPr>
        <p:spPr>
          <a:xfrm rot="10800000" flipV="1">
            <a:off x="292386" y="5321033"/>
            <a:ext cx="5747806" cy="1077218"/>
          </a:xfrm>
          <a:prstGeom prst="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600" b="1" u="sng" dirty="0" smtClean="0">
                <a:solidFill>
                  <a:schemeClr val="tx2"/>
                </a:solidFill>
                <a:latin typeface="Arial" panose="020B0604020202020204" pitchFamily="34" charset="0"/>
                <a:cs typeface="Arial" panose="020B0604020202020204" pitchFamily="34" charset="0"/>
              </a:rPr>
              <a:t>Task 4. </a:t>
            </a:r>
            <a:r>
              <a:rPr lang="en-US" sz="1600" b="1" u="sng" dirty="0">
                <a:solidFill>
                  <a:schemeClr val="tx2"/>
                </a:solidFill>
                <a:latin typeface="Arial" panose="020B0604020202020204" pitchFamily="34" charset="0"/>
                <a:cs typeface="Arial" panose="020B0604020202020204" pitchFamily="34" charset="0"/>
              </a:rPr>
              <a:t>Customer Demographics: </a:t>
            </a:r>
            <a:endParaRPr lang="en-US" sz="1600" b="1" u="sng" dirty="0" smtClean="0">
              <a:solidFill>
                <a:schemeClr val="tx2"/>
              </a:solidFill>
              <a:latin typeface="Arial" panose="020B0604020202020204" pitchFamily="34" charset="0"/>
              <a:cs typeface="Arial" panose="020B0604020202020204" pitchFamily="34" charset="0"/>
            </a:endParaRPr>
          </a:p>
          <a:p>
            <a:pPr algn="ctr"/>
            <a:r>
              <a:rPr lang="en-US" sz="1600" dirty="0" smtClean="0">
                <a:solidFill>
                  <a:srgbClr val="FFFF00"/>
                </a:solidFill>
                <a:latin typeface="Arial" panose="020B0604020202020204" pitchFamily="34" charset="0"/>
                <a:cs typeface="Arial" panose="020B0604020202020204" pitchFamily="34" charset="0"/>
              </a:rPr>
              <a:t>(</a:t>
            </a:r>
            <a:r>
              <a:rPr lang="en-US" sz="1600" dirty="0">
                <a:solidFill>
                  <a:srgbClr val="FFFF00"/>
                </a:solidFill>
                <a:latin typeface="Arial" panose="020B0604020202020204" pitchFamily="34" charset="0"/>
                <a:cs typeface="Arial" panose="020B0604020202020204" pitchFamily="34" charset="0"/>
              </a:rPr>
              <a:t>a): Demographic Breakdown: a pie chart to show the breakdown of customers by age group, gender, or other available demographics</a:t>
            </a:r>
            <a:endParaRPr lang="en-US" sz="160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095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4099"/>
            <a:ext cx="10058400" cy="5093595"/>
          </a:xfrm>
          <a:prstGeom prst="rect">
            <a:avLst/>
          </a:prstGeom>
        </p:spPr>
      </p:pic>
      <p:sp>
        <p:nvSpPr>
          <p:cNvPr id="4" name="Rectangle 3"/>
          <p:cNvSpPr/>
          <p:nvPr/>
        </p:nvSpPr>
        <p:spPr>
          <a:xfrm>
            <a:off x="858741" y="378681"/>
            <a:ext cx="6289033" cy="584775"/>
          </a:xfrm>
          <a:prstGeom prst="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600" dirty="0">
                <a:solidFill>
                  <a:srgbClr val="FFFF00"/>
                </a:solidFill>
                <a:latin typeface="Arial" panose="020B0604020202020204" pitchFamily="34" charset="0"/>
                <a:cs typeface="Arial" panose="020B0604020202020204" pitchFamily="34" charset="0"/>
              </a:rPr>
              <a:t>b): Revenue by Demographics: </a:t>
            </a:r>
            <a:r>
              <a:rPr lang="en-US" sz="1600" dirty="0" smtClean="0">
                <a:solidFill>
                  <a:srgbClr val="FFFF00"/>
                </a:solidFill>
                <a:latin typeface="Arial" panose="020B0604020202020204" pitchFamily="34" charset="0"/>
                <a:cs typeface="Arial" panose="020B0604020202020204" pitchFamily="34" charset="0"/>
              </a:rPr>
              <a:t>tree map </a:t>
            </a:r>
            <a:r>
              <a:rPr lang="en-US" sz="1600" dirty="0">
                <a:solidFill>
                  <a:srgbClr val="FFFF00"/>
                </a:solidFill>
                <a:latin typeface="Arial" panose="020B0604020202020204" pitchFamily="34" charset="0"/>
                <a:cs typeface="Arial" panose="020B0604020202020204" pitchFamily="34" charset="0"/>
              </a:rPr>
              <a:t>to show Revenue generated segmented by Customer demographics.</a:t>
            </a:r>
            <a:endParaRPr lang="en-US" sz="1600" cap="none" spc="0" dirty="0">
              <a:ln w="0"/>
              <a:solidFill>
                <a:srgbClr val="FFFF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Down Arrow 4"/>
          <p:cNvSpPr/>
          <p:nvPr/>
        </p:nvSpPr>
        <p:spPr>
          <a:xfrm>
            <a:off x="3527769" y="1026889"/>
            <a:ext cx="475488" cy="49377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1074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170</TotalTime>
  <Words>233</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Supply Chain Management Dashboard</vt:lpstr>
      <vt:lpstr>Dataset   Supply chain analytics is a valuable part of data-driven decision-making in various industries such as manufacturing, retail, healthcare, and logistics. It is the process of collecting, analyzing and interpreting data related to the movement of products and services from suppliers to customers. Here is a dataset we collected from a Fashion and Beauty startup. The dataset is based on the supply chain of Makeup products. Below are all the features in the dataset  Product Type ● SKU ● Price ● Availability ● Number of products sold ● Revenue generated ● Customer demographics ● Stock levels ● Lead-times ● Order quantities ● Shipping times ● Shipping carriers ● Shipping costs ● Supplier name ● Location ● Lead-time ● Production volumes ● Manufacturing lead time ● Manufacturing costs ● Inspection results ● Defect rates ● Transportation modes ● Routes ● Cost</vt:lpstr>
      <vt:lpstr>Fashion and Beauty startup: (Supply Chain Management)</vt:lpstr>
      <vt:lpstr>PowerPoint Presentation</vt:lpstr>
      <vt:lpstr>Task 2: Analyze Product Performance</vt:lpstr>
      <vt:lpstr>Price Distribution: Distribution of Price for different Product Types.</vt:lpstr>
      <vt:lpstr>Task 3:Supply Chain Efficiency Dashboard:</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Dashboard</dc:title>
  <dc:creator>user</dc:creator>
  <cp:lastModifiedBy>user</cp:lastModifiedBy>
  <cp:revision>15</cp:revision>
  <dcterms:created xsi:type="dcterms:W3CDTF">2024-10-18T18:57:03Z</dcterms:created>
  <dcterms:modified xsi:type="dcterms:W3CDTF">2024-10-18T21:47:44Z</dcterms:modified>
</cp:coreProperties>
</file>