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Lst>
  <p:sldSz cy="5143500" cx="9144000"/>
  <p:notesSz cx="6858000" cy="9144000"/>
  <p:embeddedFontLst>
    <p:embeddedFont>
      <p:font typeface="Roboto"/>
      <p:regular r:id="rId59"/>
      <p:bold r:id="rId60"/>
      <p:italic r:id="rId61"/>
      <p:boldItalic r:id="rId6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63" roundtripDataSignature="AMtx7mhnIDJTQCOUxYzF2I6GAkmu5Z2RW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96F712C-1F96-42D9-B89F-DEA819283B6F}">
  <a:tblStyle styleId="{196F712C-1F96-42D9-B89F-DEA819283B6F}"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Roboto-boldItalic.fntdata"/><Relationship Id="rId61" Type="http://schemas.openxmlformats.org/officeDocument/2006/relationships/font" Target="fonts/Roboto-italic.fntdata"/><Relationship Id="rId20" Type="http://schemas.openxmlformats.org/officeDocument/2006/relationships/slide" Target="slides/slide14.xml"/><Relationship Id="rId63" Type="http://customschemas.google.com/relationships/presentationmetadata" Target="meta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Roboto-bold.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font" Target="fonts/Roboto-regular.fntdata"/><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3" name="Google Shape;53;p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7ecb2c77f5_0_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g17ecb2c77f5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7ecb2c77f5_0_1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g17ecb2c77f5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7ecb2c77f5_0_2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g17ecb2c77f5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7ecb2c77f5_0_2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g17ecb2c77f5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7ecb2c77f5_0_3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g17ecb2c77f5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9d865930ab_0_4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g19d865930ab_0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7ecb2c77f5_0_4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g17ecb2c77f5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7ecb2c77f5_0_7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g17ecb2c77f5_0_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7ecb2c77f5_0_8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g17ecb2c77f5_0_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7ecb2c77f5_0_12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g17ecb2c77f5_0_1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9" name="Google Shape;59;p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7f076e8580_0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g17f076e8580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9d865930ab_0_8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9d865930ab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7f076e8580_0_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g17f076e8580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7f076e8580_0_1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g17f076e8580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7f076e8580_0_2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g17f076e8580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7f076e8580_0_3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g17f076e8580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9d865930ab_0_10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g19d865930ab_0_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9d865930ab_0_11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g19d865930ab_0_1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7f076e8580_0_4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g17f076e8580_0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9d865930ab_0_12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9d865930ab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5" name="Google Shape;65;p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9d865930ab_0_13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g19d865930ab_0_1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9d865930ab_0_14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g19d865930ab_0_1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9d865930ab_0_15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g19d865930ab_0_1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7f076e8580_0_5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g17f076e8580_0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9d865930ab_0_16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9d865930ab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9d865930ab_0_17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g19d865930ab_0_1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9d865930ab_0_19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9d865930ab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9d865930ab_0_18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0" name="Google Shape;310;g19d865930ab_0_1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9d865930ab_0_20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7" name="Google Shape;317;g19d865930ab_0_2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9d865930ab_0_20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4" name="Google Shape;324;g19d865930ab_0_2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3" name="Google Shape;73;p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7f076e8580_0_6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0" name="Google Shape;330;g17f076e8580_0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7f076e8580_0_6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6" name="Google Shape;336;g17f076e8580_0_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9d865930ab_0_21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9d865930ab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9d865930ab_0_22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9d865930ab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9d865930ab_0_22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19d865930ab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9d865930ab_0_23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9d865930ab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6" name="Google Shape;366;p2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17f076e8580_0_8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2" name="Google Shape;372;g17f076e8580_0_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19d865930ab_0_25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7" name="Google Shape;377;g19d865930ab_0_2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19d865930ab_0_24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19d865930ab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9" name="Google Shape;79;p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7" name="Google Shape;387;p2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19d865930ab_0_26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19d865930ab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9" name="Google Shape;399;p2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9d865930ab_0_1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9d865930a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9d865930ab_0_2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9d865930a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5" name="Google Shape;105;p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7ea1f83efc_1_1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g17ea1f83efc_1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3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6" name="Google Shape;46;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36"/>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9" name="Google Shape;49;p36"/>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0" name="Google Shape;50;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 name="Shape 18"/>
        <p:cNvGrpSpPr/>
        <p:nvPr/>
      </p:nvGrpSpPr>
      <p:grpSpPr>
        <a:xfrm>
          <a:off x="0" y="0"/>
          <a:ext cx="0" cy="0"/>
          <a:chOff x="0" y="0"/>
          <a:chExt cx="0" cy="0"/>
        </a:xfrm>
      </p:grpSpPr>
      <p:sp>
        <p:nvSpPr>
          <p:cNvPr id="19" name="Google Shape;19;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0" name="Google Shape;20;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3" name="Shape 23"/>
        <p:cNvGrpSpPr/>
        <p:nvPr/>
      </p:nvGrpSpPr>
      <p:grpSpPr>
        <a:xfrm>
          <a:off x="0" y="0"/>
          <a:ext cx="0" cy="0"/>
          <a:chOff x="0" y="0"/>
          <a:chExt cx="0" cy="0"/>
        </a:xfrm>
      </p:grpSpPr>
      <p:sp>
        <p:nvSpPr>
          <p:cNvPr id="24" name="Google Shape;24;p2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5" name="Google Shape;25;p2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6" name="Google Shape;26;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sp>
        <p:nvSpPr>
          <p:cNvPr id="28" name="Google Shape;28;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p2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0" name="Google Shape;30;p2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3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4" name="Google Shape;34;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 name="Shape 35"/>
        <p:cNvGrpSpPr/>
        <p:nvPr/>
      </p:nvGrpSpPr>
      <p:grpSpPr>
        <a:xfrm>
          <a:off x="0" y="0"/>
          <a:ext cx="0" cy="0"/>
          <a:chOff x="0" y="0"/>
          <a:chExt cx="0" cy="0"/>
        </a:xfrm>
      </p:grpSpPr>
      <p:sp>
        <p:nvSpPr>
          <p:cNvPr id="36" name="Google Shape;36;p3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7" name="Google Shape;37;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3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3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1" name="Google Shape;41;p34"/>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3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3" name="Google Shape;43;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pic>
        <p:nvPicPr>
          <p:cNvPr id="9" name="Google Shape;9;p25"/>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4.png"/><Relationship Id="rId4" Type="http://schemas.openxmlformats.org/officeDocument/2006/relationships/image" Target="../media/image17.png"/><Relationship Id="rId5" Type="http://schemas.openxmlformats.org/officeDocument/2006/relationships/image" Target="../media/image10.png"/><Relationship Id="rId6"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3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3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11.png"/><Relationship Id="rId5" Type="http://schemas.openxmlformats.org/officeDocument/2006/relationships/image" Target="../media/image9.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b="1" lang="en-IN" sz="4400">
                <a:solidFill>
                  <a:srgbClr val="FF0000"/>
                </a:solidFill>
              </a:rPr>
              <a:t>CAPSTONE PROJECT -3</a:t>
            </a:r>
            <a:br>
              <a:rPr b="1" lang="en-IN" sz="6600">
                <a:solidFill>
                  <a:srgbClr val="FF0000"/>
                </a:solidFill>
              </a:rPr>
            </a:br>
            <a:r>
              <a:rPr b="1" lang="en-IN" sz="3300">
                <a:solidFill>
                  <a:schemeClr val="lt1"/>
                </a:solidFill>
              </a:rPr>
              <a:t>Email Campaign Effectiveness Prediction</a:t>
            </a:r>
            <a:endParaRPr b="1" sz="3300">
              <a:solidFill>
                <a:schemeClr val="lt1"/>
              </a:solidFill>
              <a:latin typeface="Arial"/>
              <a:ea typeface="Arial"/>
              <a:cs typeface="Arial"/>
              <a:sym typeface="Arial"/>
            </a:endParaRPr>
          </a:p>
        </p:txBody>
      </p:sp>
      <p:sp>
        <p:nvSpPr>
          <p:cNvPr id="56" name="Google Shape;56;p1"/>
          <p:cNvSpPr txBox="1"/>
          <p:nvPr>
            <p:ph idx="1" type="subTitle"/>
          </p:nvPr>
        </p:nvSpPr>
        <p:spPr>
          <a:xfrm>
            <a:off x="1743740" y="2866022"/>
            <a:ext cx="5241852" cy="1482693"/>
          </a:xfrm>
          <a:prstGeom prst="rect">
            <a:avLst/>
          </a:prstGeom>
          <a:noFill/>
          <a:ln>
            <a:noFill/>
          </a:ln>
        </p:spPr>
        <p:txBody>
          <a:bodyPr anchorCtr="0" anchor="t" bIns="91425" lIns="91425" spcFirstLastPara="1" rIns="91425" wrap="square" tIns="91425">
            <a:noAutofit/>
          </a:bodyPr>
          <a:lstStyle/>
          <a:p>
            <a:pPr indent="457200" lvl="0" marL="1828800" rtl="0" algn="l">
              <a:lnSpc>
                <a:spcPct val="100000"/>
              </a:lnSpc>
              <a:spcBef>
                <a:spcPts val="0"/>
              </a:spcBef>
              <a:spcAft>
                <a:spcPts val="0"/>
              </a:spcAft>
              <a:buSzPts val="2800"/>
              <a:buNone/>
            </a:pPr>
            <a:r>
              <a:rPr lang="en-IN"/>
              <a:t> </a:t>
            </a:r>
            <a:r>
              <a:rPr lang="en-IN" sz="2000">
                <a:solidFill>
                  <a:srgbClr val="002732"/>
                </a:solidFill>
              </a:rPr>
              <a:t>By</a:t>
            </a:r>
            <a:endParaRPr sz="2000">
              <a:solidFill>
                <a:srgbClr val="002732"/>
              </a:solidFill>
            </a:endParaRPr>
          </a:p>
          <a:p>
            <a:pPr indent="457200" lvl="0" marL="1828800" rtl="0" algn="l">
              <a:lnSpc>
                <a:spcPct val="100000"/>
              </a:lnSpc>
              <a:spcBef>
                <a:spcPts val="0"/>
              </a:spcBef>
              <a:spcAft>
                <a:spcPts val="0"/>
              </a:spcAft>
              <a:buSzPts val="2800"/>
              <a:buNone/>
            </a:pPr>
            <a:r>
              <a:t/>
            </a:r>
            <a:endParaRPr sz="2000">
              <a:solidFill>
                <a:srgbClr val="002732"/>
              </a:solidFill>
            </a:endParaRPr>
          </a:p>
          <a:p>
            <a:pPr indent="-342900" lvl="0" marL="457200" rtl="0" algn="ctr">
              <a:lnSpc>
                <a:spcPct val="100000"/>
              </a:lnSpc>
              <a:spcBef>
                <a:spcPts val="0"/>
              </a:spcBef>
              <a:spcAft>
                <a:spcPts val="0"/>
              </a:spcAft>
              <a:buSzPts val="2800"/>
              <a:buNone/>
            </a:pPr>
            <a:r>
              <a:rPr lang="en-IN" sz="2400">
                <a:solidFill>
                  <a:srgbClr val="002732"/>
                </a:solidFill>
              </a:rPr>
              <a:t>Bhaskar Mendhe</a:t>
            </a:r>
            <a:endParaRPr sz="2400">
              <a:solidFill>
                <a:srgbClr val="002732"/>
              </a:solidFill>
            </a:endParaRPr>
          </a:p>
          <a:p>
            <a:pPr indent="-342900" lvl="0" marL="457200" rtl="0" algn="ctr">
              <a:lnSpc>
                <a:spcPct val="100000"/>
              </a:lnSpc>
              <a:spcBef>
                <a:spcPts val="0"/>
              </a:spcBef>
              <a:spcAft>
                <a:spcPts val="0"/>
              </a:spcAft>
              <a:buSzPts val="2800"/>
              <a:buNone/>
            </a:pPr>
            <a:r>
              <a:rPr lang="en-IN" sz="2400">
                <a:solidFill>
                  <a:srgbClr val="002732"/>
                </a:solidFill>
              </a:rPr>
              <a:t>Karan Rawat</a:t>
            </a:r>
            <a:endParaRPr sz="2400">
              <a:solidFill>
                <a:srgbClr val="002732"/>
              </a:solidFill>
            </a:endParaRPr>
          </a:p>
          <a:p>
            <a:pPr indent="-342900" lvl="0" marL="457200" rtl="0" algn="ctr">
              <a:lnSpc>
                <a:spcPct val="100000"/>
              </a:lnSpc>
              <a:spcBef>
                <a:spcPts val="0"/>
              </a:spcBef>
              <a:spcAft>
                <a:spcPts val="0"/>
              </a:spcAft>
              <a:buSzPts val="28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17ecb2c77f5_0_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chemeClr val="accent2"/>
              </a:buClr>
              <a:buSzPts val="1800"/>
              <a:buChar char="●"/>
            </a:pPr>
            <a:r>
              <a:rPr b="1" lang="en-IN" sz="1800">
                <a:solidFill>
                  <a:schemeClr val="accent2"/>
                </a:solidFill>
              </a:rPr>
              <a:t>Numerical Features</a:t>
            </a:r>
            <a:endParaRPr b="1" sz="1800">
              <a:solidFill>
                <a:schemeClr val="accent2"/>
              </a:solidFill>
            </a:endParaRPr>
          </a:p>
          <a:p>
            <a:pPr indent="0" lvl="0" marL="457200" rtl="0" algn="l">
              <a:lnSpc>
                <a:spcPct val="100000"/>
              </a:lnSpc>
              <a:spcBef>
                <a:spcPts val="0"/>
              </a:spcBef>
              <a:spcAft>
                <a:spcPts val="0"/>
              </a:spcAft>
              <a:buSzPts val="2800"/>
              <a:buNone/>
            </a:pPr>
            <a:r>
              <a:t/>
            </a:r>
            <a:endParaRPr b="1" sz="1800">
              <a:solidFill>
                <a:schemeClr val="accent2"/>
              </a:solidFill>
            </a:endParaRPr>
          </a:p>
          <a:p>
            <a:pPr indent="-330200" lvl="0" marL="809999" rtl="0" algn="l">
              <a:lnSpc>
                <a:spcPct val="100000"/>
              </a:lnSpc>
              <a:spcBef>
                <a:spcPts val="0"/>
              </a:spcBef>
              <a:spcAft>
                <a:spcPts val="0"/>
              </a:spcAft>
              <a:buClr>
                <a:schemeClr val="accent2"/>
              </a:buClr>
              <a:buSzPts val="1600"/>
              <a:buChar char="●"/>
            </a:pPr>
            <a:r>
              <a:rPr b="1" lang="en-IN" sz="1600">
                <a:solidFill>
                  <a:schemeClr val="accent2"/>
                </a:solidFill>
              </a:rPr>
              <a:t>Visualising using histogram plot.</a:t>
            </a:r>
            <a:endParaRPr b="1" sz="1600">
              <a:solidFill>
                <a:schemeClr val="accent2"/>
              </a:solidFill>
            </a:endParaRPr>
          </a:p>
        </p:txBody>
      </p:sp>
      <p:sp>
        <p:nvSpPr>
          <p:cNvPr id="121" name="Google Shape;121;g17ecb2c77f5_0_5"/>
          <p:cNvSpPr txBox="1"/>
          <p:nvPr/>
        </p:nvSpPr>
        <p:spPr>
          <a:xfrm>
            <a:off x="311700" y="4230300"/>
            <a:ext cx="8128200" cy="11547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600"/>
              </a:spcBef>
              <a:spcAft>
                <a:spcPts val="0"/>
              </a:spcAft>
              <a:buNone/>
            </a:pPr>
            <a:r>
              <a:rPr lang="en-IN" sz="1300">
                <a:solidFill>
                  <a:schemeClr val="accent2"/>
                </a:solidFill>
                <a:highlight>
                  <a:srgbClr val="FFFFFF"/>
                </a:highlight>
              </a:rPr>
              <a:t>The mean and median for all the features except 'Word_Count' differs so surely these features contains outliers.The features 'Total_Past_Communications' and 'Word_Count' are distributed with good variance.</a:t>
            </a:r>
            <a:endParaRPr sz="1300">
              <a:solidFill>
                <a:schemeClr val="accent2"/>
              </a:solidFill>
              <a:highlight>
                <a:srgbClr val="FFFFFF"/>
              </a:highlight>
            </a:endParaRPr>
          </a:p>
          <a:p>
            <a:pPr indent="0" lvl="0" marL="0" marR="0" rtl="0" algn="l">
              <a:lnSpc>
                <a:spcPct val="100000"/>
              </a:lnSpc>
              <a:spcBef>
                <a:spcPts val="500"/>
              </a:spcBef>
              <a:spcAft>
                <a:spcPts val="0"/>
              </a:spcAft>
              <a:buClr>
                <a:srgbClr val="000000"/>
              </a:buClr>
              <a:buSzPts val="1400"/>
              <a:buFont typeface="Arial"/>
              <a:buNone/>
            </a:pPr>
            <a:r>
              <a:t/>
            </a:r>
            <a:endParaRPr>
              <a:solidFill>
                <a:schemeClr val="accent2"/>
              </a:solidFill>
              <a:highlight>
                <a:srgbClr val="FFFFFF"/>
              </a:highlight>
            </a:endParaRPr>
          </a:p>
        </p:txBody>
      </p:sp>
      <p:pic>
        <p:nvPicPr>
          <p:cNvPr id="122" name="Google Shape;122;g17ecb2c77f5_0_5"/>
          <p:cNvPicPr preferRelativeResize="0"/>
          <p:nvPr/>
        </p:nvPicPr>
        <p:blipFill>
          <a:blip r:embed="rId3">
            <a:alphaModFix/>
          </a:blip>
          <a:stretch>
            <a:fillRect/>
          </a:stretch>
        </p:blipFill>
        <p:spPr>
          <a:xfrm>
            <a:off x="944725" y="1490675"/>
            <a:ext cx="6253500" cy="26153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17ecb2c77f5_0_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chemeClr val="accent2"/>
              </a:buClr>
              <a:buSzPts val="1800"/>
              <a:buChar char="●"/>
            </a:pPr>
            <a:r>
              <a:rPr b="1" lang="en-IN" sz="1800">
                <a:solidFill>
                  <a:schemeClr val="accent2"/>
                </a:solidFill>
              </a:rPr>
              <a:t>Visualising using distribution plots</a:t>
            </a:r>
            <a:endParaRPr b="1" sz="1800">
              <a:solidFill>
                <a:schemeClr val="accent2"/>
              </a:solidFill>
            </a:endParaRPr>
          </a:p>
        </p:txBody>
      </p:sp>
      <p:sp>
        <p:nvSpPr>
          <p:cNvPr id="128" name="Google Shape;128;g17ecb2c77f5_0_13"/>
          <p:cNvSpPr txBox="1"/>
          <p:nvPr>
            <p:ph idx="1" type="body"/>
          </p:nvPr>
        </p:nvSpPr>
        <p:spPr>
          <a:xfrm>
            <a:off x="311700" y="1152475"/>
            <a:ext cx="8520600" cy="286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p:txBody>
      </p:sp>
      <p:sp>
        <p:nvSpPr>
          <p:cNvPr id="129" name="Google Shape;129;g17ecb2c77f5_0_13"/>
          <p:cNvSpPr txBox="1"/>
          <p:nvPr/>
        </p:nvSpPr>
        <p:spPr>
          <a:xfrm>
            <a:off x="993775" y="4740625"/>
            <a:ext cx="7735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g17ecb2c77f5_0_13"/>
          <p:cNvSpPr txBox="1"/>
          <p:nvPr/>
        </p:nvSpPr>
        <p:spPr>
          <a:xfrm>
            <a:off x="502875" y="4324300"/>
            <a:ext cx="8226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lang="en-IN">
                <a:solidFill>
                  <a:schemeClr val="accent2"/>
                </a:solidFill>
                <a:highlight>
                  <a:srgbClr val="FFFFFF"/>
                </a:highlight>
              </a:rPr>
              <a:t>The features 'Subject_Hotness_Score','Total_Links' and 'Total_Images' are positively skewed.</a:t>
            </a:r>
            <a:r>
              <a:rPr i="0" lang="en-IN" u="none" cap="none" strike="noStrike">
                <a:solidFill>
                  <a:schemeClr val="accent2"/>
                </a:solidFill>
                <a:highlight>
                  <a:srgbClr val="FFFFFF"/>
                </a:highlight>
              </a:rPr>
              <a:t>.</a:t>
            </a:r>
            <a:endParaRPr i="0" u="none" cap="none" strike="noStrike">
              <a:solidFill>
                <a:srgbClr val="000000"/>
              </a:solidFill>
            </a:endParaRPr>
          </a:p>
        </p:txBody>
      </p:sp>
      <p:pic>
        <p:nvPicPr>
          <p:cNvPr id="131" name="Google Shape;131;g17ecb2c77f5_0_13"/>
          <p:cNvPicPr preferRelativeResize="0"/>
          <p:nvPr/>
        </p:nvPicPr>
        <p:blipFill>
          <a:blip r:embed="rId3">
            <a:alphaModFix/>
          </a:blip>
          <a:stretch>
            <a:fillRect/>
          </a:stretch>
        </p:blipFill>
        <p:spPr>
          <a:xfrm>
            <a:off x="563925" y="1017725"/>
            <a:ext cx="7735500" cy="2997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17ecb2c77f5_0_22"/>
          <p:cNvSpPr txBox="1"/>
          <p:nvPr>
            <p:ph type="title"/>
          </p:nvPr>
        </p:nvSpPr>
        <p:spPr>
          <a:xfrm>
            <a:off x="311700" y="445025"/>
            <a:ext cx="8520600" cy="8442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chemeClr val="accent2"/>
              </a:buClr>
              <a:buSzPts val="1800"/>
              <a:buChar char="●"/>
            </a:pPr>
            <a:r>
              <a:rPr b="1" lang="en-IN" sz="1800">
                <a:solidFill>
                  <a:schemeClr val="accent2"/>
                </a:solidFill>
                <a:highlight>
                  <a:srgbClr val="FFFFFF"/>
                </a:highlight>
              </a:rPr>
              <a:t>Let's try to find the solution to fix the skewed features.</a:t>
            </a:r>
            <a:endParaRPr b="1" sz="1800">
              <a:solidFill>
                <a:schemeClr val="accent2"/>
              </a:solidFill>
              <a:highlight>
                <a:srgbClr val="FFFFFF"/>
              </a:highlight>
            </a:endParaRPr>
          </a:p>
          <a:p>
            <a:pPr indent="0" lvl="0" marL="457200" rtl="0" algn="l">
              <a:lnSpc>
                <a:spcPct val="100000"/>
              </a:lnSpc>
              <a:spcBef>
                <a:spcPts val="0"/>
              </a:spcBef>
              <a:spcAft>
                <a:spcPts val="0"/>
              </a:spcAft>
              <a:buSzPts val="2800"/>
              <a:buNone/>
            </a:pPr>
            <a:r>
              <a:t/>
            </a:r>
            <a:endParaRPr b="1" sz="1800">
              <a:solidFill>
                <a:schemeClr val="accent2"/>
              </a:solidFill>
              <a:highlight>
                <a:srgbClr val="FFFFFF"/>
              </a:highlight>
            </a:endParaRPr>
          </a:p>
          <a:p>
            <a:pPr indent="-330200" lvl="0" marL="809999" rtl="0" algn="l">
              <a:lnSpc>
                <a:spcPct val="100000"/>
              </a:lnSpc>
              <a:spcBef>
                <a:spcPts val="0"/>
              </a:spcBef>
              <a:spcAft>
                <a:spcPts val="0"/>
              </a:spcAft>
              <a:buClr>
                <a:schemeClr val="accent2"/>
              </a:buClr>
              <a:buSzPts val="1600"/>
              <a:buChar char="●"/>
            </a:pPr>
            <a:r>
              <a:rPr b="1" lang="en-IN" sz="1600">
                <a:solidFill>
                  <a:schemeClr val="accent2"/>
                </a:solidFill>
                <a:highlight>
                  <a:srgbClr val="FFFFFF"/>
                </a:highlight>
              </a:rPr>
              <a:t>Log Transformation</a:t>
            </a:r>
            <a:endParaRPr b="1" sz="1600">
              <a:solidFill>
                <a:schemeClr val="accent2"/>
              </a:solidFill>
              <a:highlight>
                <a:srgbClr val="FFFFFF"/>
              </a:highlight>
            </a:endParaRPr>
          </a:p>
        </p:txBody>
      </p:sp>
      <p:pic>
        <p:nvPicPr>
          <p:cNvPr id="137" name="Google Shape;137;g17ecb2c77f5_0_22"/>
          <p:cNvPicPr preferRelativeResize="0"/>
          <p:nvPr/>
        </p:nvPicPr>
        <p:blipFill>
          <a:blip r:embed="rId3">
            <a:alphaModFix/>
          </a:blip>
          <a:stretch>
            <a:fillRect/>
          </a:stretch>
        </p:blipFill>
        <p:spPr>
          <a:xfrm>
            <a:off x="819200" y="1817675"/>
            <a:ext cx="7315149" cy="2505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17ecb2c77f5_0_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chemeClr val="accent2"/>
              </a:buClr>
              <a:buSzPts val="1800"/>
              <a:buChar char="●"/>
            </a:pPr>
            <a:r>
              <a:rPr b="1" lang="en-IN" sz="1800">
                <a:solidFill>
                  <a:schemeClr val="accent2"/>
                </a:solidFill>
              </a:rPr>
              <a:t>Square Root Transformation</a:t>
            </a:r>
            <a:endParaRPr b="1" sz="1800">
              <a:solidFill>
                <a:schemeClr val="accent2"/>
              </a:solidFill>
            </a:endParaRPr>
          </a:p>
        </p:txBody>
      </p:sp>
      <p:sp>
        <p:nvSpPr>
          <p:cNvPr id="143" name="Google Shape;143;g17ecb2c77f5_0_2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p:txBody>
      </p:sp>
      <p:pic>
        <p:nvPicPr>
          <p:cNvPr id="144" name="Google Shape;144;g17ecb2c77f5_0_29"/>
          <p:cNvPicPr preferRelativeResize="0"/>
          <p:nvPr/>
        </p:nvPicPr>
        <p:blipFill>
          <a:blip r:embed="rId3">
            <a:alphaModFix/>
          </a:blip>
          <a:stretch>
            <a:fillRect/>
          </a:stretch>
        </p:blipFill>
        <p:spPr>
          <a:xfrm>
            <a:off x="609600" y="1319225"/>
            <a:ext cx="7924800" cy="2951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17ecb2c77f5_0_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chemeClr val="accent2"/>
              </a:buClr>
              <a:buSzPts val="1800"/>
              <a:buChar char="●"/>
            </a:pPr>
            <a:r>
              <a:rPr b="1" lang="en-IN" sz="1800">
                <a:solidFill>
                  <a:schemeClr val="accent2"/>
                </a:solidFill>
              </a:rPr>
              <a:t>Cube Root Transformation</a:t>
            </a:r>
            <a:endParaRPr b="1" sz="1800">
              <a:solidFill>
                <a:schemeClr val="accent2"/>
              </a:solidFill>
            </a:endParaRPr>
          </a:p>
        </p:txBody>
      </p:sp>
      <p:sp>
        <p:nvSpPr>
          <p:cNvPr id="150" name="Google Shape;150;g17ecb2c77f5_0_35"/>
          <p:cNvSpPr txBox="1"/>
          <p:nvPr>
            <p:ph idx="1" type="body"/>
          </p:nvPr>
        </p:nvSpPr>
        <p:spPr>
          <a:xfrm>
            <a:off x="311700" y="1152475"/>
            <a:ext cx="8520600" cy="283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p:txBody>
      </p:sp>
      <p:pic>
        <p:nvPicPr>
          <p:cNvPr id="151" name="Google Shape;151;g17ecb2c77f5_0_35"/>
          <p:cNvPicPr preferRelativeResize="0"/>
          <p:nvPr/>
        </p:nvPicPr>
        <p:blipFill>
          <a:blip r:embed="rId3">
            <a:alphaModFix/>
          </a:blip>
          <a:stretch>
            <a:fillRect/>
          </a:stretch>
        </p:blipFill>
        <p:spPr>
          <a:xfrm>
            <a:off x="609600" y="1319213"/>
            <a:ext cx="7924800" cy="25050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19d865930ab_0_4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chemeClr val="accent2"/>
              </a:buClr>
              <a:buSzPts val="1800"/>
              <a:buChar char="●"/>
            </a:pPr>
            <a:r>
              <a:rPr b="1" lang="en-IN" sz="1800">
                <a:solidFill>
                  <a:schemeClr val="accent2"/>
                </a:solidFill>
              </a:rPr>
              <a:t>Power</a:t>
            </a:r>
            <a:r>
              <a:rPr b="1" lang="en-IN" sz="1800">
                <a:solidFill>
                  <a:schemeClr val="accent2"/>
                </a:solidFill>
              </a:rPr>
              <a:t> Transformation</a:t>
            </a:r>
            <a:endParaRPr b="1" sz="1800">
              <a:solidFill>
                <a:schemeClr val="accent2"/>
              </a:solidFill>
            </a:endParaRPr>
          </a:p>
        </p:txBody>
      </p:sp>
      <p:sp>
        <p:nvSpPr>
          <p:cNvPr id="157" name="Google Shape;157;g19d865930ab_0_49"/>
          <p:cNvSpPr txBox="1"/>
          <p:nvPr>
            <p:ph idx="1" type="body"/>
          </p:nvPr>
        </p:nvSpPr>
        <p:spPr>
          <a:xfrm>
            <a:off x="311700" y="1152475"/>
            <a:ext cx="8520600" cy="283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p:txBody>
      </p:sp>
      <p:pic>
        <p:nvPicPr>
          <p:cNvPr id="158" name="Google Shape;158;g19d865930ab_0_49"/>
          <p:cNvPicPr preferRelativeResize="0"/>
          <p:nvPr/>
        </p:nvPicPr>
        <p:blipFill>
          <a:blip r:embed="rId3">
            <a:alphaModFix/>
          </a:blip>
          <a:stretch>
            <a:fillRect/>
          </a:stretch>
        </p:blipFill>
        <p:spPr>
          <a:xfrm>
            <a:off x="609600" y="1319213"/>
            <a:ext cx="7924800" cy="2505075"/>
          </a:xfrm>
          <a:prstGeom prst="rect">
            <a:avLst/>
          </a:prstGeom>
          <a:noFill/>
          <a:ln>
            <a:noFill/>
          </a:ln>
        </p:spPr>
      </p:pic>
      <p:sp>
        <p:nvSpPr>
          <p:cNvPr id="159" name="Google Shape;159;g19d865930ab_0_49"/>
          <p:cNvSpPr txBox="1"/>
          <p:nvPr/>
        </p:nvSpPr>
        <p:spPr>
          <a:xfrm>
            <a:off x="549750" y="3988975"/>
            <a:ext cx="80445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200">
                <a:solidFill>
                  <a:schemeClr val="accent2"/>
                </a:solidFill>
                <a:highlight>
                  <a:srgbClr val="FFFFFF"/>
                </a:highlight>
              </a:rPr>
              <a:t>The Log, Square Root and Cube Root transformations used are able to remove the skewness , but Power transformation removed skewness outstandingly and also it standardize the data as well. Hence, we will use power transformation for the all numerical features which are skewed and non-skewed as it removes the skewness and standardize the features as well.</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17ecb2c77f5_0_4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chemeClr val="accent2"/>
              </a:buClr>
              <a:buSzPts val="1800"/>
              <a:buChar char="●"/>
            </a:pPr>
            <a:r>
              <a:rPr b="1" lang="en-IN" sz="1800">
                <a:solidFill>
                  <a:schemeClr val="accent2"/>
                </a:solidFill>
              </a:rPr>
              <a:t>Check for Outliers</a:t>
            </a:r>
            <a:endParaRPr b="1" sz="1800">
              <a:solidFill>
                <a:schemeClr val="accent2"/>
              </a:solidFill>
            </a:endParaRPr>
          </a:p>
        </p:txBody>
      </p:sp>
      <p:sp>
        <p:nvSpPr>
          <p:cNvPr id="165" name="Google Shape;165;g17ecb2c77f5_0_43"/>
          <p:cNvSpPr txBox="1"/>
          <p:nvPr>
            <p:ph idx="1" type="body"/>
          </p:nvPr>
        </p:nvSpPr>
        <p:spPr>
          <a:xfrm>
            <a:off x="311700" y="1152475"/>
            <a:ext cx="8520600" cy="3091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p:txBody>
      </p:sp>
      <p:sp>
        <p:nvSpPr>
          <p:cNvPr id="166" name="Google Shape;166;g17ecb2c77f5_0_43"/>
          <p:cNvSpPr txBox="1"/>
          <p:nvPr/>
        </p:nvSpPr>
        <p:spPr>
          <a:xfrm>
            <a:off x="576600" y="4379025"/>
            <a:ext cx="79908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lang="en-IN">
                <a:solidFill>
                  <a:schemeClr val="accent2"/>
                </a:solidFill>
                <a:highlight>
                  <a:srgbClr val="FFFFFF"/>
                </a:highlight>
              </a:rPr>
              <a:t>All the numerical features except 'Word_Count' contains outliers. So we need to take care of these outliers.</a:t>
            </a:r>
            <a:endParaRPr i="0" u="none" cap="none" strike="noStrike">
              <a:solidFill>
                <a:srgbClr val="000000"/>
              </a:solidFill>
            </a:endParaRPr>
          </a:p>
        </p:txBody>
      </p:sp>
      <p:sp>
        <p:nvSpPr>
          <p:cNvPr id="167" name="Google Shape;167;g17ecb2c77f5_0_43"/>
          <p:cNvSpPr txBox="1"/>
          <p:nvPr/>
        </p:nvSpPr>
        <p:spPr>
          <a:xfrm>
            <a:off x="671475" y="1017725"/>
            <a:ext cx="764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a:t>The outliers being checked with respect to response variable.</a:t>
            </a:r>
            <a:endParaRPr/>
          </a:p>
        </p:txBody>
      </p:sp>
      <p:pic>
        <p:nvPicPr>
          <p:cNvPr id="168" name="Google Shape;168;g17ecb2c77f5_0_43"/>
          <p:cNvPicPr preferRelativeResize="0"/>
          <p:nvPr/>
        </p:nvPicPr>
        <p:blipFill>
          <a:blip r:embed="rId3">
            <a:alphaModFix/>
          </a:blip>
          <a:stretch>
            <a:fillRect/>
          </a:stretch>
        </p:blipFill>
        <p:spPr>
          <a:xfrm>
            <a:off x="718050" y="1485075"/>
            <a:ext cx="7707899" cy="26127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17ecb2c77f5_0_7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chemeClr val="accent2"/>
              </a:buClr>
              <a:buSzPts val="1800"/>
              <a:buChar char="●"/>
            </a:pPr>
            <a:r>
              <a:rPr b="1" lang="en-IN" sz="1800">
                <a:solidFill>
                  <a:schemeClr val="accent2"/>
                </a:solidFill>
                <a:highlight>
                  <a:srgbClr val="FFFFFF"/>
                </a:highlight>
              </a:rPr>
              <a:t>Check for Correlation among features</a:t>
            </a:r>
            <a:endParaRPr sz="3400"/>
          </a:p>
        </p:txBody>
      </p:sp>
      <p:sp>
        <p:nvSpPr>
          <p:cNvPr id="174" name="Google Shape;174;g17ecb2c77f5_0_77"/>
          <p:cNvSpPr txBox="1"/>
          <p:nvPr>
            <p:ph idx="1" type="body"/>
          </p:nvPr>
        </p:nvSpPr>
        <p:spPr>
          <a:xfrm>
            <a:off x="311700" y="1152475"/>
            <a:ext cx="7517700" cy="3010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p:txBody>
      </p:sp>
      <p:sp>
        <p:nvSpPr>
          <p:cNvPr id="175" name="Google Shape;175;g17ecb2c77f5_0_77"/>
          <p:cNvSpPr txBox="1"/>
          <p:nvPr/>
        </p:nvSpPr>
        <p:spPr>
          <a:xfrm>
            <a:off x="596850" y="4298025"/>
            <a:ext cx="73668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lang="en-IN">
                <a:solidFill>
                  <a:schemeClr val="accent2"/>
                </a:solidFill>
                <a:highlight>
                  <a:srgbClr val="FFFFFF"/>
                </a:highlight>
              </a:rPr>
              <a:t>The features "Total_Images" and "Total_Links" are highly correlated with correlation value as 0.78.</a:t>
            </a:r>
            <a:endParaRPr i="0" u="none" cap="none" strike="noStrike">
              <a:solidFill>
                <a:srgbClr val="000000"/>
              </a:solidFill>
            </a:endParaRPr>
          </a:p>
        </p:txBody>
      </p:sp>
      <p:pic>
        <p:nvPicPr>
          <p:cNvPr id="176" name="Google Shape;176;g17ecb2c77f5_0_77"/>
          <p:cNvPicPr preferRelativeResize="0"/>
          <p:nvPr/>
        </p:nvPicPr>
        <p:blipFill>
          <a:blip r:embed="rId3">
            <a:alphaModFix/>
          </a:blip>
          <a:stretch>
            <a:fillRect/>
          </a:stretch>
        </p:blipFill>
        <p:spPr>
          <a:xfrm>
            <a:off x="596850" y="1141500"/>
            <a:ext cx="7023625" cy="2860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17ecb2c77f5_0_8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chemeClr val="accent2"/>
              </a:buClr>
              <a:buSzPts val="1800"/>
              <a:buChar char="●"/>
            </a:pPr>
            <a:r>
              <a:rPr b="1" lang="en-IN" sz="1800">
                <a:solidFill>
                  <a:schemeClr val="accent2"/>
                </a:solidFill>
              </a:rPr>
              <a:t>Check for VIF values</a:t>
            </a:r>
            <a:endParaRPr b="1" sz="1800">
              <a:solidFill>
                <a:schemeClr val="accent2"/>
              </a:solidFill>
            </a:endParaRPr>
          </a:p>
        </p:txBody>
      </p:sp>
      <p:sp>
        <p:nvSpPr>
          <p:cNvPr id="182" name="Google Shape;182;g17ecb2c77f5_0_86"/>
          <p:cNvSpPr txBox="1"/>
          <p:nvPr>
            <p:ph idx="1" type="body"/>
          </p:nvPr>
        </p:nvSpPr>
        <p:spPr>
          <a:xfrm>
            <a:off x="311700" y="1154925"/>
            <a:ext cx="8520600" cy="283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p:txBody>
      </p:sp>
      <p:graphicFrame>
        <p:nvGraphicFramePr>
          <p:cNvPr id="183" name="Google Shape;183;g17ecb2c77f5_0_86"/>
          <p:cNvGraphicFramePr/>
          <p:nvPr/>
        </p:nvGraphicFramePr>
        <p:xfrm>
          <a:off x="752050" y="1289225"/>
          <a:ext cx="3000000" cy="3000000"/>
        </p:xfrm>
        <a:graphic>
          <a:graphicData uri="http://schemas.openxmlformats.org/drawingml/2006/table">
            <a:tbl>
              <a:tblPr>
                <a:noFill/>
                <a:tableStyleId>{196F712C-1F96-42D9-B89F-DEA819283B6F}</a:tableStyleId>
              </a:tblPr>
              <a:tblGrid>
                <a:gridCol w="3619500"/>
                <a:gridCol w="3619500"/>
              </a:tblGrid>
              <a:tr h="582850">
                <a:tc>
                  <a:txBody>
                    <a:bodyPr/>
                    <a:lstStyle/>
                    <a:p>
                      <a:pPr indent="0" lvl="0" marL="0" marR="0" rtl="0" algn="ctr">
                        <a:lnSpc>
                          <a:spcPct val="100000"/>
                        </a:lnSpc>
                        <a:spcBef>
                          <a:spcPts val="0"/>
                        </a:spcBef>
                        <a:spcAft>
                          <a:spcPts val="0"/>
                        </a:spcAft>
                        <a:buClr>
                          <a:srgbClr val="000000"/>
                        </a:buClr>
                        <a:buSzPts val="1400"/>
                        <a:buFont typeface="Arial"/>
                        <a:buNone/>
                      </a:pPr>
                      <a:r>
                        <a:rPr b="1" lang="en-IN" sz="1400" u="none" cap="none" strike="noStrike">
                          <a:solidFill>
                            <a:schemeClr val="accent2"/>
                          </a:solidFill>
                          <a:highlight>
                            <a:srgbClr val="FFFFFF"/>
                          </a:highlight>
                        </a:rPr>
                        <a:t> Variables</a:t>
                      </a:r>
                      <a:endParaRPr b="1"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IN" sz="1400" u="none" cap="none" strike="noStrike">
                          <a:solidFill>
                            <a:schemeClr val="accent2"/>
                          </a:solidFill>
                          <a:highlight>
                            <a:srgbClr val="FFFFFF"/>
                          </a:highlight>
                        </a:rPr>
                        <a:t>VIF</a:t>
                      </a:r>
                      <a:endParaRPr b="1" sz="1400" u="none" cap="none" strike="noStrike"/>
                    </a:p>
                  </a:txBody>
                  <a:tcPr marT="91425" marB="91425" marR="91425" marL="91425"/>
                </a:tc>
              </a:tr>
              <a:tr h="423275">
                <a:tc>
                  <a:txBody>
                    <a:bodyPr/>
                    <a:lstStyle/>
                    <a:p>
                      <a:pPr indent="0" lvl="0" marL="0" marR="0" rtl="0" algn="ctr">
                        <a:lnSpc>
                          <a:spcPct val="100000"/>
                        </a:lnSpc>
                        <a:spcBef>
                          <a:spcPts val="0"/>
                        </a:spcBef>
                        <a:spcAft>
                          <a:spcPts val="0"/>
                        </a:spcAft>
                        <a:buClr>
                          <a:srgbClr val="000000"/>
                        </a:buClr>
                        <a:buSzPts val="1200"/>
                        <a:buFont typeface="Arial"/>
                        <a:buNone/>
                      </a:pPr>
                      <a:r>
                        <a:rPr lang="en-IN" sz="1200">
                          <a:solidFill>
                            <a:schemeClr val="accent2"/>
                          </a:solidFill>
                          <a:highlight>
                            <a:srgbClr val="E0E0E0"/>
                          </a:highlight>
                        </a:rPr>
                        <a:t>Subject_Hotness_Score</a:t>
                      </a:r>
                      <a:endParaRPr sz="1200" u="none" cap="none" strike="noStrike"/>
                    </a:p>
                  </a:txBody>
                  <a:tcPr marT="91425" marB="91425" marR="91425" marL="91425"/>
                </a:tc>
                <a:tc>
                  <a:txBody>
                    <a:bodyPr/>
                    <a:lstStyle/>
                    <a:p>
                      <a:pPr indent="0" lvl="0" marL="0" rtl="0" algn="ctr">
                        <a:spcBef>
                          <a:spcPts val="0"/>
                        </a:spcBef>
                        <a:spcAft>
                          <a:spcPts val="0"/>
                        </a:spcAft>
                        <a:buClr>
                          <a:srgbClr val="000000"/>
                        </a:buClr>
                        <a:buSzPts val="1200"/>
                        <a:buFont typeface="Arial"/>
                        <a:buNone/>
                      </a:pPr>
                      <a:r>
                        <a:rPr lang="en-IN" sz="1200">
                          <a:solidFill>
                            <a:schemeClr val="accent2"/>
                          </a:solidFill>
                          <a:highlight>
                            <a:srgbClr val="E0E0E0"/>
                          </a:highlight>
                        </a:rPr>
                        <a:t>1.812747</a:t>
                      </a:r>
                      <a:endParaRPr sz="1200"/>
                    </a:p>
                  </a:txBody>
                  <a:tcPr marT="91425" marB="91425" marR="91425" marL="91425"/>
                </a:tc>
              </a:tr>
              <a:tr h="423275">
                <a:tc>
                  <a:txBody>
                    <a:bodyPr/>
                    <a:lstStyle/>
                    <a:p>
                      <a:pPr indent="0" lvl="0" marL="0" marR="0" rtl="0" algn="ctr">
                        <a:lnSpc>
                          <a:spcPct val="100000"/>
                        </a:lnSpc>
                        <a:spcBef>
                          <a:spcPts val="0"/>
                        </a:spcBef>
                        <a:spcAft>
                          <a:spcPts val="0"/>
                        </a:spcAft>
                        <a:buClr>
                          <a:srgbClr val="000000"/>
                        </a:buClr>
                        <a:buSzPts val="1200"/>
                        <a:buFont typeface="Arial"/>
                        <a:buNone/>
                      </a:pPr>
                      <a:r>
                        <a:rPr lang="en-IN" sz="1200">
                          <a:solidFill>
                            <a:schemeClr val="accent2"/>
                          </a:solidFill>
                          <a:highlight>
                            <a:srgbClr val="E0E0E0"/>
                          </a:highlight>
                        </a:rPr>
                        <a:t>Total_Past_Communications</a:t>
                      </a:r>
                      <a:endParaRPr sz="1200" u="none" cap="none" strike="noStrike"/>
                    </a:p>
                  </a:txBody>
                  <a:tcPr marT="91425" marB="91425" marR="91425" marL="91425"/>
                </a:tc>
                <a:tc>
                  <a:txBody>
                    <a:bodyPr/>
                    <a:lstStyle/>
                    <a:p>
                      <a:pPr indent="0" lvl="0" marL="0" rtl="0" algn="ctr">
                        <a:spcBef>
                          <a:spcPts val="0"/>
                        </a:spcBef>
                        <a:spcAft>
                          <a:spcPts val="0"/>
                        </a:spcAft>
                        <a:buClr>
                          <a:srgbClr val="000000"/>
                        </a:buClr>
                        <a:buSzPts val="1200"/>
                        <a:buFont typeface="Arial"/>
                        <a:buNone/>
                      </a:pPr>
                      <a:r>
                        <a:rPr lang="en-IN" sz="1200">
                          <a:solidFill>
                            <a:schemeClr val="accent2"/>
                          </a:solidFill>
                          <a:highlight>
                            <a:srgbClr val="E0E0E0"/>
                          </a:highlight>
                        </a:rPr>
                        <a:t>3.764936</a:t>
                      </a:r>
                      <a:endParaRPr sz="1200" u="none" cap="none" strike="noStrike"/>
                    </a:p>
                  </a:txBody>
                  <a:tcPr marT="91425" marB="91425" marR="91425" marL="91425"/>
                </a:tc>
              </a:tr>
              <a:tr h="423275">
                <a:tc>
                  <a:txBody>
                    <a:bodyPr/>
                    <a:lstStyle/>
                    <a:p>
                      <a:pPr indent="0" lvl="0" marL="0" marR="0" rtl="0" algn="ctr">
                        <a:lnSpc>
                          <a:spcPct val="100000"/>
                        </a:lnSpc>
                        <a:spcBef>
                          <a:spcPts val="0"/>
                        </a:spcBef>
                        <a:spcAft>
                          <a:spcPts val="0"/>
                        </a:spcAft>
                        <a:buClr>
                          <a:srgbClr val="000000"/>
                        </a:buClr>
                        <a:buSzPts val="1200"/>
                        <a:buFont typeface="Arial"/>
                        <a:buNone/>
                      </a:pPr>
                      <a:r>
                        <a:rPr lang="en-IN" sz="1200">
                          <a:solidFill>
                            <a:schemeClr val="accent2"/>
                          </a:solidFill>
                          <a:highlight>
                            <a:srgbClr val="E0E0E0"/>
                          </a:highlight>
                        </a:rPr>
                        <a:t>Word_Count</a:t>
                      </a:r>
                      <a:endParaRPr sz="1200" u="none" cap="none" strike="noStrike"/>
                    </a:p>
                  </a:txBody>
                  <a:tcPr marT="91425" marB="91425" marR="91425" marL="91425"/>
                </a:tc>
                <a:tc>
                  <a:txBody>
                    <a:bodyPr/>
                    <a:lstStyle/>
                    <a:p>
                      <a:pPr indent="0" lvl="0" marL="0" rtl="0" algn="ctr">
                        <a:spcBef>
                          <a:spcPts val="0"/>
                        </a:spcBef>
                        <a:spcAft>
                          <a:spcPts val="0"/>
                        </a:spcAft>
                        <a:buClr>
                          <a:srgbClr val="000000"/>
                        </a:buClr>
                        <a:buSzPts val="1200"/>
                        <a:buFont typeface="Arial"/>
                        <a:buNone/>
                      </a:pPr>
                      <a:r>
                        <a:rPr lang="en-IN" sz="1200">
                          <a:solidFill>
                            <a:schemeClr val="accent2"/>
                          </a:solidFill>
                          <a:highlight>
                            <a:srgbClr val="E0E0E0"/>
                          </a:highlight>
                        </a:rPr>
                        <a:t>3.992614</a:t>
                      </a:r>
                      <a:endParaRPr sz="1200" u="none" cap="none" strike="noStrike"/>
                    </a:p>
                  </a:txBody>
                  <a:tcPr marT="91425" marB="91425" marR="91425" marL="91425"/>
                </a:tc>
              </a:tr>
              <a:tr h="423275">
                <a:tc>
                  <a:txBody>
                    <a:bodyPr/>
                    <a:lstStyle/>
                    <a:p>
                      <a:pPr indent="0" lvl="0" marL="0" marR="0" rtl="0" algn="ctr">
                        <a:lnSpc>
                          <a:spcPct val="100000"/>
                        </a:lnSpc>
                        <a:spcBef>
                          <a:spcPts val="0"/>
                        </a:spcBef>
                        <a:spcAft>
                          <a:spcPts val="0"/>
                        </a:spcAft>
                        <a:buClr>
                          <a:srgbClr val="000000"/>
                        </a:buClr>
                        <a:buSzPts val="1200"/>
                        <a:buFont typeface="Arial"/>
                        <a:buNone/>
                      </a:pPr>
                      <a:r>
                        <a:rPr lang="en-IN" sz="1200">
                          <a:solidFill>
                            <a:schemeClr val="accent2"/>
                          </a:solidFill>
                          <a:highlight>
                            <a:srgbClr val="E0E0E0"/>
                          </a:highlight>
                        </a:rPr>
                        <a:t>Total_Links</a:t>
                      </a:r>
                      <a:endParaRPr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IN" sz="1200">
                          <a:solidFill>
                            <a:schemeClr val="accent2"/>
                          </a:solidFill>
                          <a:highlight>
                            <a:srgbClr val="E0E0E0"/>
                          </a:highlight>
                        </a:rPr>
                        <a:t>9.525929</a:t>
                      </a:r>
                      <a:endParaRPr sz="1200" u="none" cap="none" strike="noStrike"/>
                    </a:p>
                  </a:txBody>
                  <a:tcPr marT="91425" marB="91425" marR="91425" marL="91425"/>
                </a:tc>
              </a:tr>
              <a:tr h="423275">
                <a:tc>
                  <a:txBody>
                    <a:bodyPr/>
                    <a:lstStyle/>
                    <a:p>
                      <a:pPr indent="0" lvl="0" marL="0" marR="0" rtl="0" algn="ctr">
                        <a:lnSpc>
                          <a:spcPct val="100000"/>
                        </a:lnSpc>
                        <a:spcBef>
                          <a:spcPts val="0"/>
                        </a:spcBef>
                        <a:spcAft>
                          <a:spcPts val="0"/>
                        </a:spcAft>
                        <a:buClr>
                          <a:srgbClr val="000000"/>
                        </a:buClr>
                        <a:buSzPts val="1200"/>
                        <a:buFont typeface="Arial"/>
                        <a:buNone/>
                      </a:pPr>
                      <a:r>
                        <a:rPr lang="en-IN" sz="1200">
                          <a:solidFill>
                            <a:schemeClr val="accent2"/>
                          </a:solidFill>
                          <a:highlight>
                            <a:srgbClr val="E0E0E0"/>
                          </a:highlight>
                        </a:rPr>
                        <a:t>Total_Images</a:t>
                      </a:r>
                      <a:endParaRPr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IN" sz="1200">
                          <a:solidFill>
                            <a:schemeClr val="accent2"/>
                          </a:solidFill>
                          <a:highlight>
                            <a:srgbClr val="E0E0E0"/>
                          </a:highlight>
                        </a:rPr>
                        <a:t>3.574892</a:t>
                      </a:r>
                      <a:endParaRPr sz="1200" u="none" cap="none" strike="noStrike"/>
                    </a:p>
                  </a:txBody>
                  <a:tcPr marT="91425" marB="91425" marR="91425" marL="91425"/>
                </a:tc>
              </a:tr>
            </a:tbl>
          </a:graphicData>
        </a:graphic>
      </p:graphicFrame>
      <p:sp>
        <p:nvSpPr>
          <p:cNvPr id="184" name="Google Shape;184;g17ecb2c77f5_0_86"/>
          <p:cNvSpPr txBox="1"/>
          <p:nvPr/>
        </p:nvSpPr>
        <p:spPr>
          <a:xfrm>
            <a:off x="576600" y="4527900"/>
            <a:ext cx="799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lang="en-IN">
                <a:solidFill>
                  <a:schemeClr val="accent2"/>
                </a:solidFill>
                <a:highlight>
                  <a:srgbClr val="FFFFFF"/>
                </a:highlight>
              </a:rPr>
              <a:t>The "Total_Links" feature have high VIF value.</a:t>
            </a:r>
            <a:endParaRPr i="0" u="none" cap="none" strike="noStrike">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17ecb2c77f5_0_1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Clr>
                <a:schemeClr val="accent2"/>
              </a:buClr>
              <a:buSzPts val="1600"/>
              <a:buChar char="●"/>
            </a:pPr>
            <a:r>
              <a:rPr lang="en-IN" sz="1600">
                <a:solidFill>
                  <a:schemeClr val="accent2"/>
                </a:solidFill>
                <a:highlight>
                  <a:srgbClr val="FFFFFF"/>
                </a:highlight>
              </a:rPr>
              <a:t>Let's calculate VIF values without "Total_Links" feature.</a:t>
            </a:r>
            <a:endParaRPr sz="1600">
              <a:solidFill>
                <a:schemeClr val="accent2"/>
              </a:solidFill>
            </a:endParaRPr>
          </a:p>
        </p:txBody>
      </p:sp>
      <p:sp>
        <p:nvSpPr>
          <p:cNvPr id="190" name="Google Shape;190;g17ecb2c77f5_0_127"/>
          <p:cNvSpPr txBox="1"/>
          <p:nvPr/>
        </p:nvSpPr>
        <p:spPr>
          <a:xfrm>
            <a:off x="509450" y="4165300"/>
            <a:ext cx="79908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lang="en-IN">
                <a:solidFill>
                  <a:schemeClr val="accent2"/>
                </a:solidFill>
                <a:highlight>
                  <a:srgbClr val="FFFFFF"/>
                </a:highlight>
              </a:rPr>
              <a:t>The VIF values get reduced. So we should either drop "Total_Links" feature or use a combination of the features "Total_Links" and "Total_Images".</a:t>
            </a:r>
            <a:endParaRPr i="0" u="none" cap="none" strike="noStrike">
              <a:solidFill>
                <a:srgbClr val="000000"/>
              </a:solidFill>
            </a:endParaRPr>
          </a:p>
        </p:txBody>
      </p:sp>
      <p:graphicFrame>
        <p:nvGraphicFramePr>
          <p:cNvPr id="191" name="Google Shape;191;g17ecb2c77f5_0_127"/>
          <p:cNvGraphicFramePr/>
          <p:nvPr/>
        </p:nvGraphicFramePr>
        <p:xfrm>
          <a:off x="752050" y="1289225"/>
          <a:ext cx="3000000" cy="3000000"/>
        </p:xfrm>
        <a:graphic>
          <a:graphicData uri="http://schemas.openxmlformats.org/drawingml/2006/table">
            <a:tbl>
              <a:tblPr>
                <a:noFill/>
                <a:tableStyleId>{196F712C-1F96-42D9-B89F-DEA819283B6F}</a:tableStyleId>
              </a:tblPr>
              <a:tblGrid>
                <a:gridCol w="3619500"/>
                <a:gridCol w="3619500"/>
              </a:tblGrid>
              <a:tr h="582850">
                <a:tc>
                  <a:txBody>
                    <a:bodyPr/>
                    <a:lstStyle/>
                    <a:p>
                      <a:pPr indent="0" lvl="0" marL="0" marR="0" rtl="0" algn="ctr">
                        <a:lnSpc>
                          <a:spcPct val="100000"/>
                        </a:lnSpc>
                        <a:spcBef>
                          <a:spcPts val="0"/>
                        </a:spcBef>
                        <a:spcAft>
                          <a:spcPts val="0"/>
                        </a:spcAft>
                        <a:buClr>
                          <a:srgbClr val="000000"/>
                        </a:buClr>
                        <a:buSzPts val="1400"/>
                        <a:buFont typeface="Arial"/>
                        <a:buNone/>
                      </a:pPr>
                      <a:r>
                        <a:rPr b="1" lang="en-IN" sz="1400" u="none" cap="none" strike="noStrike">
                          <a:solidFill>
                            <a:schemeClr val="accent2"/>
                          </a:solidFill>
                          <a:highlight>
                            <a:srgbClr val="FFFFFF"/>
                          </a:highlight>
                        </a:rPr>
                        <a:t> Variables</a:t>
                      </a:r>
                      <a:endParaRPr b="1"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IN" sz="1400" u="none" cap="none" strike="noStrike">
                          <a:solidFill>
                            <a:schemeClr val="accent2"/>
                          </a:solidFill>
                          <a:highlight>
                            <a:srgbClr val="FFFFFF"/>
                          </a:highlight>
                        </a:rPr>
                        <a:t>VIF</a:t>
                      </a:r>
                      <a:endParaRPr b="1" sz="1400" u="none" cap="none" strike="noStrike"/>
                    </a:p>
                  </a:txBody>
                  <a:tcPr marT="91425" marB="91425" marR="91425" marL="91425"/>
                </a:tc>
              </a:tr>
              <a:tr h="423275">
                <a:tc>
                  <a:txBody>
                    <a:bodyPr/>
                    <a:lstStyle/>
                    <a:p>
                      <a:pPr indent="0" lvl="0" marL="0" marR="0" rtl="0" algn="ctr">
                        <a:lnSpc>
                          <a:spcPct val="100000"/>
                        </a:lnSpc>
                        <a:spcBef>
                          <a:spcPts val="0"/>
                        </a:spcBef>
                        <a:spcAft>
                          <a:spcPts val="0"/>
                        </a:spcAft>
                        <a:buClr>
                          <a:srgbClr val="000000"/>
                        </a:buClr>
                        <a:buSzPts val="1200"/>
                        <a:buFont typeface="Arial"/>
                        <a:buNone/>
                      </a:pPr>
                      <a:r>
                        <a:rPr lang="en-IN" sz="1200">
                          <a:solidFill>
                            <a:schemeClr val="accent2"/>
                          </a:solidFill>
                          <a:highlight>
                            <a:srgbClr val="E0E0E0"/>
                          </a:highlight>
                        </a:rPr>
                        <a:t>Subject_Hotness_Score</a:t>
                      </a:r>
                      <a:endParaRPr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IN" sz="1050">
                          <a:solidFill>
                            <a:schemeClr val="accent2"/>
                          </a:solidFill>
                          <a:highlight>
                            <a:srgbClr val="E0E0E0"/>
                          </a:highlight>
                          <a:latin typeface="Roboto"/>
                          <a:ea typeface="Roboto"/>
                          <a:cs typeface="Roboto"/>
                          <a:sym typeface="Roboto"/>
                        </a:rPr>
                        <a:t>1.694566</a:t>
                      </a:r>
                      <a:endParaRPr sz="1200" u="none" cap="none" strike="noStrike"/>
                    </a:p>
                  </a:txBody>
                  <a:tcPr marT="91425" marB="91425" marR="91425" marL="91425"/>
                </a:tc>
              </a:tr>
              <a:tr h="423275">
                <a:tc>
                  <a:txBody>
                    <a:bodyPr/>
                    <a:lstStyle/>
                    <a:p>
                      <a:pPr indent="0" lvl="0" marL="0" marR="0" rtl="0" algn="ctr">
                        <a:lnSpc>
                          <a:spcPct val="100000"/>
                        </a:lnSpc>
                        <a:spcBef>
                          <a:spcPts val="0"/>
                        </a:spcBef>
                        <a:spcAft>
                          <a:spcPts val="0"/>
                        </a:spcAft>
                        <a:buClr>
                          <a:srgbClr val="000000"/>
                        </a:buClr>
                        <a:buSzPts val="1200"/>
                        <a:buFont typeface="Arial"/>
                        <a:buNone/>
                      </a:pPr>
                      <a:r>
                        <a:rPr lang="en-IN" sz="1200">
                          <a:solidFill>
                            <a:schemeClr val="accent2"/>
                          </a:solidFill>
                          <a:highlight>
                            <a:srgbClr val="E0E0E0"/>
                          </a:highlight>
                        </a:rPr>
                        <a:t>Total_Past_Communications</a:t>
                      </a:r>
                      <a:endParaRPr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IN" sz="1050">
                          <a:solidFill>
                            <a:schemeClr val="accent2"/>
                          </a:solidFill>
                          <a:highlight>
                            <a:srgbClr val="E0E0E0"/>
                          </a:highlight>
                          <a:latin typeface="Roboto"/>
                          <a:ea typeface="Roboto"/>
                          <a:cs typeface="Roboto"/>
                          <a:sym typeface="Roboto"/>
                        </a:rPr>
                        <a:t>2.958079</a:t>
                      </a:r>
                      <a:endParaRPr sz="1200" u="none" cap="none" strike="noStrike"/>
                    </a:p>
                  </a:txBody>
                  <a:tcPr marT="91425" marB="91425" marR="91425" marL="91425"/>
                </a:tc>
              </a:tr>
              <a:tr h="423275">
                <a:tc>
                  <a:txBody>
                    <a:bodyPr/>
                    <a:lstStyle/>
                    <a:p>
                      <a:pPr indent="0" lvl="0" marL="0" marR="0" rtl="0" algn="ctr">
                        <a:lnSpc>
                          <a:spcPct val="100000"/>
                        </a:lnSpc>
                        <a:spcBef>
                          <a:spcPts val="0"/>
                        </a:spcBef>
                        <a:spcAft>
                          <a:spcPts val="0"/>
                        </a:spcAft>
                        <a:buClr>
                          <a:srgbClr val="000000"/>
                        </a:buClr>
                        <a:buSzPts val="1200"/>
                        <a:buFont typeface="Arial"/>
                        <a:buNone/>
                      </a:pPr>
                      <a:r>
                        <a:rPr lang="en-IN" sz="1200">
                          <a:solidFill>
                            <a:schemeClr val="accent2"/>
                          </a:solidFill>
                          <a:highlight>
                            <a:srgbClr val="E0E0E0"/>
                          </a:highlight>
                        </a:rPr>
                        <a:t>Word_Count</a:t>
                      </a:r>
                      <a:endParaRPr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IN" sz="1050">
                          <a:solidFill>
                            <a:schemeClr val="accent2"/>
                          </a:solidFill>
                          <a:highlight>
                            <a:srgbClr val="E0E0E0"/>
                          </a:highlight>
                          <a:latin typeface="Roboto"/>
                          <a:ea typeface="Roboto"/>
                          <a:cs typeface="Roboto"/>
                          <a:sym typeface="Roboto"/>
                        </a:rPr>
                        <a:t>3.347659</a:t>
                      </a:r>
                      <a:endParaRPr sz="1200" u="none" cap="none" strike="noStrike"/>
                    </a:p>
                  </a:txBody>
                  <a:tcPr marT="91425" marB="91425" marR="91425" marL="91425"/>
                </a:tc>
              </a:tr>
              <a:tr h="423275">
                <a:tc>
                  <a:txBody>
                    <a:bodyPr/>
                    <a:lstStyle/>
                    <a:p>
                      <a:pPr indent="0" lvl="0" marL="0" marR="0" rtl="0" algn="ctr">
                        <a:lnSpc>
                          <a:spcPct val="100000"/>
                        </a:lnSpc>
                        <a:spcBef>
                          <a:spcPts val="0"/>
                        </a:spcBef>
                        <a:spcAft>
                          <a:spcPts val="0"/>
                        </a:spcAft>
                        <a:buClr>
                          <a:srgbClr val="000000"/>
                        </a:buClr>
                        <a:buSzPts val="1200"/>
                        <a:buFont typeface="Arial"/>
                        <a:buNone/>
                      </a:pPr>
                      <a:r>
                        <a:rPr lang="en-IN" sz="1200">
                          <a:solidFill>
                            <a:schemeClr val="accent2"/>
                          </a:solidFill>
                          <a:highlight>
                            <a:srgbClr val="E0E0E0"/>
                          </a:highlight>
                        </a:rPr>
                        <a:t>Total_Images</a:t>
                      </a:r>
                      <a:endParaRPr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IN" sz="1050">
                          <a:solidFill>
                            <a:schemeClr val="accent2"/>
                          </a:solidFill>
                          <a:highlight>
                            <a:srgbClr val="E0E0E0"/>
                          </a:highlight>
                          <a:latin typeface="Roboto"/>
                          <a:ea typeface="Roboto"/>
                          <a:cs typeface="Roboto"/>
                          <a:sym typeface="Roboto"/>
                        </a:rPr>
                        <a:t>1.421444</a:t>
                      </a:r>
                      <a:endParaRPr sz="1200" u="none" cap="none" strike="noStrike"/>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2"/>
          <p:cNvSpPr txBox="1"/>
          <p:nvPr>
            <p:ph type="title"/>
          </p:nvPr>
        </p:nvSpPr>
        <p:spPr>
          <a:xfrm>
            <a:off x="0" y="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a:t>Points to Discuss:</a:t>
            </a:r>
            <a:endParaRPr/>
          </a:p>
        </p:txBody>
      </p:sp>
      <p:sp>
        <p:nvSpPr>
          <p:cNvPr id="62" name="Google Shape;62;p2"/>
          <p:cNvSpPr txBox="1"/>
          <p:nvPr>
            <p:ph idx="1" type="body"/>
          </p:nvPr>
        </p:nvSpPr>
        <p:spPr>
          <a:xfrm>
            <a:off x="180950" y="841600"/>
            <a:ext cx="8520600" cy="4141500"/>
          </a:xfrm>
          <a:prstGeom prst="rect">
            <a:avLst/>
          </a:prstGeom>
          <a:noFill/>
          <a:ln>
            <a:noFill/>
          </a:ln>
        </p:spPr>
        <p:txBody>
          <a:bodyPr anchorCtr="0" anchor="t" bIns="91425" lIns="91425" spcFirstLastPara="1" rIns="91425" wrap="square" tIns="91425">
            <a:noAutofit/>
          </a:bodyPr>
          <a:lstStyle/>
          <a:p>
            <a:pPr indent="-304800" lvl="0" marL="457200" marR="0" rtl="0" algn="l">
              <a:lnSpc>
                <a:spcPct val="150000"/>
              </a:lnSpc>
              <a:spcBef>
                <a:spcPts val="1000"/>
              </a:spcBef>
              <a:spcAft>
                <a:spcPts val="0"/>
              </a:spcAft>
              <a:buClr>
                <a:srgbClr val="002732"/>
              </a:buClr>
              <a:buSzPts val="1200"/>
              <a:buChar char="•"/>
            </a:pPr>
            <a:r>
              <a:rPr b="1" i="0" lang="en-IN" sz="1200" u="none" cap="none" strike="noStrike">
                <a:solidFill>
                  <a:srgbClr val="002732"/>
                </a:solidFill>
              </a:rPr>
              <a:t>Agenda</a:t>
            </a:r>
            <a:endParaRPr b="1" sz="1200"/>
          </a:p>
          <a:p>
            <a:pPr indent="-304800" lvl="0" marL="457200" rtl="0" algn="l">
              <a:lnSpc>
                <a:spcPct val="150000"/>
              </a:lnSpc>
              <a:spcBef>
                <a:spcPts val="0"/>
              </a:spcBef>
              <a:spcAft>
                <a:spcPts val="0"/>
              </a:spcAft>
              <a:buClr>
                <a:srgbClr val="002732"/>
              </a:buClr>
              <a:buSzPts val="1200"/>
              <a:buChar char="•"/>
            </a:pPr>
            <a:r>
              <a:rPr b="1" i="0" lang="en-IN" sz="1200" u="none" cap="none" strike="noStrike">
                <a:solidFill>
                  <a:srgbClr val="002732"/>
                </a:solidFill>
              </a:rPr>
              <a:t>Data </a:t>
            </a:r>
            <a:r>
              <a:rPr b="1" lang="en-IN" sz="1200">
                <a:solidFill>
                  <a:srgbClr val="002732"/>
                </a:solidFill>
              </a:rPr>
              <a:t>summary</a:t>
            </a:r>
            <a:endParaRPr b="1" sz="1200">
              <a:solidFill>
                <a:srgbClr val="002732"/>
              </a:solidFill>
            </a:endParaRPr>
          </a:p>
          <a:p>
            <a:pPr indent="-304800" lvl="0" marL="457200" rtl="0" algn="l">
              <a:lnSpc>
                <a:spcPct val="150000"/>
              </a:lnSpc>
              <a:spcBef>
                <a:spcPts val="0"/>
              </a:spcBef>
              <a:spcAft>
                <a:spcPts val="0"/>
              </a:spcAft>
              <a:buClr>
                <a:srgbClr val="002732"/>
              </a:buClr>
              <a:buSzPts val="1200"/>
              <a:buChar char="•"/>
            </a:pPr>
            <a:r>
              <a:rPr b="1" lang="en-IN" sz="1200">
                <a:solidFill>
                  <a:srgbClr val="002732"/>
                </a:solidFill>
              </a:rPr>
              <a:t>Data Reading</a:t>
            </a:r>
            <a:endParaRPr b="1" sz="1200">
              <a:solidFill>
                <a:srgbClr val="002732"/>
              </a:solidFill>
            </a:endParaRPr>
          </a:p>
          <a:p>
            <a:pPr indent="-304800" lvl="0" marL="457200" marR="0" rtl="0" algn="l">
              <a:lnSpc>
                <a:spcPct val="150000"/>
              </a:lnSpc>
              <a:spcBef>
                <a:spcPts val="0"/>
              </a:spcBef>
              <a:spcAft>
                <a:spcPts val="0"/>
              </a:spcAft>
              <a:buClr>
                <a:srgbClr val="002732"/>
              </a:buClr>
              <a:buSzPts val="1200"/>
              <a:buChar char="•"/>
            </a:pPr>
            <a:r>
              <a:rPr b="1" lang="en-IN" sz="1200">
                <a:solidFill>
                  <a:srgbClr val="002732"/>
                </a:solidFill>
              </a:rPr>
              <a:t>Exploratory Data Analysis</a:t>
            </a:r>
            <a:endParaRPr b="1" sz="1200">
              <a:solidFill>
                <a:srgbClr val="002732"/>
              </a:solidFill>
            </a:endParaRPr>
          </a:p>
          <a:p>
            <a:pPr indent="-304800" lvl="0" marL="457200" marR="0" rtl="0" algn="l">
              <a:lnSpc>
                <a:spcPct val="150000"/>
              </a:lnSpc>
              <a:spcBef>
                <a:spcPts val="0"/>
              </a:spcBef>
              <a:spcAft>
                <a:spcPts val="0"/>
              </a:spcAft>
              <a:buClr>
                <a:srgbClr val="002732"/>
              </a:buClr>
              <a:buSzPts val="1200"/>
              <a:buChar char="•"/>
            </a:pPr>
            <a:r>
              <a:rPr b="1" lang="en-IN" sz="1200">
                <a:solidFill>
                  <a:srgbClr val="002732"/>
                </a:solidFill>
              </a:rPr>
              <a:t>Data Preparation before Modelling</a:t>
            </a:r>
            <a:endParaRPr b="1" sz="1200">
              <a:solidFill>
                <a:srgbClr val="002732"/>
              </a:solidFill>
            </a:endParaRPr>
          </a:p>
          <a:p>
            <a:pPr indent="-304800" lvl="0" marL="457200" marR="0" rtl="0" algn="l">
              <a:lnSpc>
                <a:spcPct val="150000"/>
              </a:lnSpc>
              <a:spcBef>
                <a:spcPts val="0"/>
              </a:spcBef>
              <a:spcAft>
                <a:spcPts val="0"/>
              </a:spcAft>
              <a:buClr>
                <a:srgbClr val="002732"/>
              </a:buClr>
              <a:buSzPts val="1200"/>
              <a:buChar char="•"/>
            </a:pPr>
            <a:r>
              <a:rPr b="1" lang="en-IN" sz="1200">
                <a:solidFill>
                  <a:srgbClr val="002732"/>
                </a:solidFill>
              </a:rPr>
              <a:t>Handling Class Imbalance</a:t>
            </a:r>
            <a:endParaRPr b="1" sz="1200">
              <a:solidFill>
                <a:srgbClr val="002732"/>
              </a:solidFill>
            </a:endParaRPr>
          </a:p>
          <a:p>
            <a:pPr indent="-304800" lvl="0" marL="457200" marR="0" rtl="0" algn="l">
              <a:lnSpc>
                <a:spcPct val="150000"/>
              </a:lnSpc>
              <a:spcBef>
                <a:spcPts val="0"/>
              </a:spcBef>
              <a:spcAft>
                <a:spcPts val="0"/>
              </a:spcAft>
              <a:buClr>
                <a:srgbClr val="002732"/>
              </a:buClr>
              <a:buSzPts val="1200"/>
              <a:buChar char="•"/>
            </a:pPr>
            <a:r>
              <a:rPr b="1" lang="en-IN" sz="1200">
                <a:solidFill>
                  <a:srgbClr val="002732"/>
                </a:solidFill>
              </a:rPr>
              <a:t>Metrics Selection</a:t>
            </a:r>
            <a:endParaRPr b="1" sz="1200">
              <a:solidFill>
                <a:srgbClr val="002732"/>
              </a:solidFill>
            </a:endParaRPr>
          </a:p>
          <a:p>
            <a:pPr indent="-304800" lvl="0" marL="457200" marR="0" rtl="0" algn="l">
              <a:lnSpc>
                <a:spcPct val="150000"/>
              </a:lnSpc>
              <a:spcBef>
                <a:spcPts val="0"/>
              </a:spcBef>
              <a:spcAft>
                <a:spcPts val="0"/>
              </a:spcAft>
              <a:buClr>
                <a:srgbClr val="002732"/>
              </a:buClr>
              <a:buSzPts val="1200"/>
              <a:buChar char="•"/>
            </a:pPr>
            <a:r>
              <a:rPr b="1" lang="en-IN" sz="1200">
                <a:solidFill>
                  <a:srgbClr val="002732"/>
                </a:solidFill>
              </a:rPr>
              <a:t>Model Explainability and Feature Importance</a:t>
            </a:r>
            <a:endParaRPr b="1" sz="1200">
              <a:solidFill>
                <a:srgbClr val="002732"/>
              </a:solidFill>
            </a:endParaRPr>
          </a:p>
          <a:p>
            <a:pPr indent="-304800" lvl="0" marL="457200" marR="0" rtl="0" algn="l">
              <a:lnSpc>
                <a:spcPct val="150000"/>
              </a:lnSpc>
              <a:spcBef>
                <a:spcPts val="0"/>
              </a:spcBef>
              <a:spcAft>
                <a:spcPts val="0"/>
              </a:spcAft>
              <a:buClr>
                <a:srgbClr val="002732"/>
              </a:buClr>
              <a:buSzPts val="1200"/>
              <a:buChar char="•"/>
            </a:pPr>
            <a:r>
              <a:rPr b="1" lang="en-IN" sz="1200">
                <a:solidFill>
                  <a:srgbClr val="002732"/>
                </a:solidFill>
              </a:rPr>
              <a:t>Modelling</a:t>
            </a:r>
            <a:endParaRPr b="1" sz="1200">
              <a:solidFill>
                <a:srgbClr val="002732"/>
              </a:solidFill>
            </a:endParaRPr>
          </a:p>
          <a:p>
            <a:pPr indent="-304800" lvl="0" marL="457200" marR="0" rtl="0" algn="l">
              <a:lnSpc>
                <a:spcPct val="150000"/>
              </a:lnSpc>
              <a:spcBef>
                <a:spcPts val="0"/>
              </a:spcBef>
              <a:spcAft>
                <a:spcPts val="0"/>
              </a:spcAft>
              <a:buClr>
                <a:srgbClr val="002732"/>
              </a:buClr>
              <a:buSzPts val="1200"/>
              <a:buChar char="•"/>
            </a:pPr>
            <a:r>
              <a:rPr b="1" lang="en-IN" sz="1200">
                <a:solidFill>
                  <a:srgbClr val="002732"/>
                </a:solidFill>
              </a:rPr>
              <a:t>Feature Engineering and Modelling</a:t>
            </a:r>
            <a:endParaRPr b="1" sz="1200">
              <a:solidFill>
                <a:srgbClr val="002732"/>
              </a:solidFill>
            </a:endParaRPr>
          </a:p>
          <a:p>
            <a:pPr indent="-304800" lvl="0" marL="457200" marR="0" rtl="0" algn="l">
              <a:lnSpc>
                <a:spcPct val="150000"/>
              </a:lnSpc>
              <a:spcBef>
                <a:spcPts val="0"/>
              </a:spcBef>
              <a:spcAft>
                <a:spcPts val="0"/>
              </a:spcAft>
              <a:buClr>
                <a:srgbClr val="002732"/>
              </a:buClr>
              <a:buSzPts val="1200"/>
              <a:buChar char="•"/>
            </a:pPr>
            <a:r>
              <a:rPr b="1" lang="en-IN" sz="1200">
                <a:solidFill>
                  <a:srgbClr val="002732"/>
                </a:solidFill>
              </a:rPr>
              <a:t>Final Selected Model</a:t>
            </a:r>
            <a:endParaRPr b="1" sz="1200">
              <a:solidFill>
                <a:srgbClr val="002732"/>
              </a:solidFill>
            </a:endParaRPr>
          </a:p>
          <a:p>
            <a:pPr indent="-304800" lvl="0" marL="457200" marR="0" rtl="0" algn="l">
              <a:lnSpc>
                <a:spcPct val="150000"/>
              </a:lnSpc>
              <a:spcBef>
                <a:spcPts val="0"/>
              </a:spcBef>
              <a:spcAft>
                <a:spcPts val="0"/>
              </a:spcAft>
              <a:buClr>
                <a:srgbClr val="002732"/>
              </a:buClr>
              <a:buSzPts val="1200"/>
              <a:buChar char="•"/>
            </a:pPr>
            <a:r>
              <a:rPr b="1" i="0" lang="en-IN" sz="1200" u="none" cap="none" strike="noStrike">
                <a:solidFill>
                  <a:srgbClr val="002732"/>
                </a:solidFill>
              </a:rPr>
              <a:t>Summary</a:t>
            </a:r>
            <a:endParaRPr b="1" i="0" sz="1200" u="none" cap="none" strike="noStrike">
              <a:solidFill>
                <a:srgbClr val="002732"/>
              </a:solidFill>
            </a:endParaRPr>
          </a:p>
          <a:p>
            <a:pPr indent="-304800" lvl="0" marL="457200" marR="0" rtl="0" algn="l">
              <a:lnSpc>
                <a:spcPct val="150000"/>
              </a:lnSpc>
              <a:spcBef>
                <a:spcPts val="0"/>
              </a:spcBef>
              <a:spcAft>
                <a:spcPts val="0"/>
              </a:spcAft>
              <a:buClr>
                <a:srgbClr val="002732"/>
              </a:buClr>
              <a:buSzPts val="1200"/>
              <a:buChar char="•"/>
            </a:pPr>
            <a:r>
              <a:rPr b="1" lang="en-IN" sz="1200">
                <a:solidFill>
                  <a:srgbClr val="002732"/>
                </a:solidFill>
              </a:rPr>
              <a:t>Conclusion</a:t>
            </a:r>
            <a:endParaRPr b="1" sz="1200">
              <a:solidFill>
                <a:srgbClr val="002732"/>
              </a:solidFill>
            </a:endParaRPr>
          </a:p>
          <a:p>
            <a:pPr indent="-304800" lvl="0" marL="457200" marR="0" rtl="0" algn="l">
              <a:lnSpc>
                <a:spcPct val="150000"/>
              </a:lnSpc>
              <a:spcBef>
                <a:spcPts val="0"/>
              </a:spcBef>
              <a:spcAft>
                <a:spcPts val="0"/>
              </a:spcAft>
              <a:buClr>
                <a:srgbClr val="002732"/>
              </a:buClr>
              <a:buSzPts val="1200"/>
              <a:buChar char="•"/>
            </a:pPr>
            <a:r>
              <a:rPr b="1" lang="en-IN" sz="1200">
                <a:solidFill>
                  <a:srgbClr val="002732"/>
                </a:solidFill>
              </a:rPr>
              <a:t>Challenges Faced</a:t>
            </a:r>
            <a:endParaRPr b="1" sz="1200">
              <a:solidFill>
                <a:srgbClr val="FF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17f076e8580_0_0"/>
          <p:cNvSpPr txBox="1"/>
          <p:nvPr>
            <p:ph type="title"/>
          </p:nvPr>
        </p:nvSpPr>
        <p:spPr>
          <a:xfrm>
            <a:off x="311700" y="445025"/>
            <a:ext cx="8520600" cy="11127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chemeClr val="accent2"/>
              </a:buClr>
              <a:buSzPts val="1800"/>
              <a:buChar char="●"/>
            </a:pPr>
            <a:r>
              <a:rPr b="1" lang="en-IN" sz="1800">
                <a:solidFill>
                  <a:schemeClr val="accent2"/>
                </a:solidFill>
              </a:rPr>
              <a:t>Categorical Features</a:t>
            </a:r>
            <a:endParaRPr b="1" sz="1800">
              <a:solidFill>
                <a:schemeClr val="accent2"/>
              </a:solidFill>
            </a:endParaRPr>
          </a:p>
          <a:p>
            <a:pPr indent="0" lvl="0" marL="457200" rtl="0" algn="l">
              <a:lnSpc>
                <a:spcPct val="100000"/>
              </a:lnSpc>
              <a:spcBef>
                <a:spcPts val="0"/>
              </a:spcBef>
              <a:spcAft>
                <a:spcPts val="0"/>
              </a:spcAft>
              <a:buSzPts val="2800"/>
              <a:buNone/>
            </a:pPr>
            <a:r>
              <a:t/>
            </a:r>
            <a:endParaRPr b="1" sz="1800">
              <a:solidFill>
                <a:schemeClr val="accent2"/>
              </a:solidFill>
            </a:endParaRPr>
          </a:p>
          <a:p>
            <a:pPr indent="457200" lvl="0" marL="0" rtl="0" algn="l">
              <a:lnSpc>
                <a:spcPct val="100000"/>
              </a:lnSpc>
              <a:spcBef>
                <a:spcPts val="0"/>
              </a:spcBef>
              <a:spcAft>
                <a:spcPts val="0"/>
              </a:spcAft>
              <a:buSzPts val="2800"/>
              <a:buNone/>
            </a:pPr>
            <a:r>
              <a:rPr b="1" lang="en-IN" sz="1600">
                <a:solidFill>
                  <a:schemeClr val="accent2"/>
                </a:solidFill>
              </a:rPr>
              <a:t>Visualising using bar plot</a:t>
            </a:r>
            <a:endParaRPr b="1" sz="1600">
              <a:solidFill>
                <a:schemeClr val="accent2"/>
              </a:solidFill>
            </a:endParaRPr>
          </a:p>
        </p:txBody>
      </p:sp>
      <p:pic>
        <p:nvPicPr>
          <p:cNvPr id="197" name="Google Shape;197;g17f076e8580_0_0"/>
          <p:cNvPicPr preferRelativeResize="0"/>
          <p:nvPr/>
        </p:nvPicPr>
        <p:blipFill>
          <a:blip r:embed="rId3">
            <a:alphaModFix/>
          </a:blip>
          <a:stretch>
            <a:fillRect/>
          </a:stretch>
        </p:blipFill>
        <p:spPr>
          <a:xfrm>
            <a:off x="926625" y="1557725"/>
            <a:ext cx="6526751" cy="328097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19d865930ab_0_81"/>
          <p:cNvSpPr txBox="1"/>
          <p:nvPr>
            <p:ph idx="1" type="body"/>
          </p:nvPr>
        </p:nvSpPr>
        <p:spPr>
          <a:xfrm>
            <a:off x="311700" y="832625"/>
            <a:ext cx="8520600" cy="2874000"/>
          </a:xfrm>
          <a:prstGeom prst="rect">
            <a:avLst/>
          </a:prstGeom>
        </p:spPr>
        <p:txBody>
          <a:bodyPr anchorCtr="0" anchor="t" bIns="91425" lIns="91425" spcFirstLastPara="1" rIns="91425" wrap="square" tIns="91425">
            <a:noAutofit/>
          </a:bodyPr>
          <a:lstStyle/>
          <a:p>
            <a:pPr indent="-330200" lvl="0" marL="457200" rtl="0" algn="l">
              <a:spcBef>
                <a:spcPts val="600"/>
              </a:spcBef>
              <a:spcAft>
                <a:spcPts val="0"/>
              </a:spcAft>
              <a:buClr>
                <a:schemeClr val="accent2"/>
              </a:buClr>
              <a:buSzPts val="1600"/>
              <a:buFont typeface="Arial"/>
              <a:buChar char="●"/>
            </a:pPr>
            <a:r>
              <a:rPr lang="en-IN" sz="1600">
                <a:solidFill>
                  <a:schemeClr val="accent2"/>
                </a:solidFill>
                <a:highlight>
                  <a:srgbClr val="FFFFFF"/>
                </a:highlight>
              </a:rPr>
              <a:t>For the feature "Email_Type" ,there are more number of points of Type 1 rather than Type 2.</a:t>
            </a:r>
            <a:endParaRPr sz="1600">
              <a:solidFill>
                <a:schemeClr val="accent2"/>
              </a:solidFill>
              <a:highlight>
                <a:srgbClr val="FFFFFF"/>
              </a:highlight>
            </a:endParaRPr>
          </a:p>
          <a:p>
            <a:pPr indent="-330200" lvl="0" marL="457200" rtl="0" algn="l">
              <a:spcBef>
                <a:spcPts val="0"/>
              </a:spcBef>
              <a:spcAft>
                <a:spcPts val="0"/>
              </a:spcAft>
              <a:buClr>
                <a:schemeClr val="accent2"/>
              </a:buClr>
              <a:buSzPts val="1600"/>
              <a:buFont typeface="Arial"/>
              <a:buChar char="●"/>
            </a:pPr>
            <a:r>
              <a:rPr lang="en-IN" sz="1600">
                <a:solidFill>
                  <a:schemeClr val="accent2"/>
                </a:solidFill>
                <a:highlight>
                  <a:srgbClr val="FFFFFF"/>
                </a:highlight>
              </a:rPr>
              <a:t>For the feature "Email_Source_Type",there is slight difference in distribution of points of Type 1 and Type 2.</a:t>
            </a:r>
            <a:endParaRPr sz="1600">
              <a:solidFill>
                <a:schemeClr val="accent2"/>
              </a:solidFill>
              <a:highlight>
                <a:srgbClr val="FFFFFF"/>
              </a:highlight>
            </a:endParaRPr>
          </a:p>
          <a:p>
            <a:pPr indent="-330200" lvl="0" marL="457200" rtl="0" algn="l">
              <a:spcBef>
                <a:spcPts val="0"/>
              </a:spcBef>
              <a:spcAft>
                <a:spcPts val="0"/>
              </a:spcAft>
              <a:buClr>
                <a:schemeClr val="accent2"/>
              </a:buClr>
              <a:buSzPts val="1600"/>
              <a:buFont typeface="Arial"/>
              <a:buChar char="●"/>
            </a:pPr>
            <a:r>
              <a:rPr lang="en-IN" sz="1600">
                <a:solidFill>
                  <a:schemeClr val="accent2"/>
                </a:solidFill>
                <a:highlight>
                  <a:srgbClr val="FFFFFF"/>
                </a:highlight>
              </a:rPr>
              <a:t>For the feature "Customer_Location", majority of the points belongs to category G.</a:t>
            </a:r>
            <a:endParaRPr sz="1600">
              <a:solidFill>
                <a:schemeClr val="accent2"/>
              </a:solidFill>
              <a:highlight>
                <a:srgbClr val="FFFFFF"/>
              </a:highlight>
            </a:endParaRPr>
          </a:p>
          <a:p>
            <a:pPr indent="-330200" lvl="0" marL="457200" rtl="0" algn="l">
              <a:spcBef>
                <a:spcPts val="0"/>
              </a:spcBef>
              <a:spcAft>
                <a:spcPts val="0"/>
              </a:spcAft>
              <a:buClr>
                <a:schemeClr val="accent2"/>
              </a:buClr>
              <a:buSzPts val="1600"/>
              <a:buFont typeface="Arial"/>
              <a:buChar char="●"/>
            </a:pPr>
            <a:r>
              <a:rPr lang="en-IN" sz="1600">
                <a:solidFill>
                  <a:schemeClr val="accent2"/>
                </a:solidFill>
                <a:highlight>
                  <a:srgbClr val="FFFFFF"/>
                </a:highlight>
              </a:rPr>
              <a:t>For the feature "Email_Campaign_Type" , majority of the points belongs to Type 2.</a:t>
            </a:r>
            <a:endParaRPr sz="1600">
              <a:solidFill>
                <a:schemeClr val="accent2"/>
              </a:solidFill>
              <a:highlight>
                <a:srgbClr val="FFFFFF"/>
              </a:highlight>
            </a:endParaRPr>
          </a:p>
          <a:p>
            <a:pPr indent="-330200" lvl="0" marL="457200" rtl="0" algn="l">
              <a:spcBef>
                <a:spcPts val="0"/>
              </a:spcBef>
              <a:spcAft>
                <a:spcPts val="0"/>
              </a:spcAft>
              <a:buClr>
                <a:schemeClr val="accent2"/>
              </a:buClr>
              <a:buSzPts val="1600"/>
              <a:buFont typeface="Arial"/>
              <a:buChar char="●"/>
            </a:pPr>
            <a:r>
              <a:rPr lang="en-IN" sz="1600">
                <a:solidFill>
                  <a:schemeClr val="accent2"/>
                </a:solidFill>
                <a:highlight>
                  <a:srgbClr val="FFFFFF"/>
                </a:highlight>
              </a:rPr>
              <a:t>For the feature "Time_Email_Sent_Category" also, majority of the points belongs to Type 2.</a:t>
            </a:r>
            <a:endParaRPr sz="1600">
              <a:solidFill>
                <a:schemeClr val="accent2"/>
              </a:solidFill>
              <a:highlight>
                <a:srgbClr val="FFFFFF"/>
              </a:highlight>
            </a:endParaRPr>
          </a:p>
          <a:p>
            <a:pPr indent="0" lvl="0" marL="0" rtl="0" algn="l">
              <a:spcBef>
                <a:spcPts val="500"/>
              </a:spcBef>
              <a:spcAft>
                <a:spcPts val="0"/>
              </a:spcAft>
              <a:buNone/>
            </a:pPr>
            <a:r>
              <a:t/>
            </a:r>
            <a:endParaRPr sz="16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17f076e8580_0_7"/>
          <p:cNvSpPr txBox="1"/>
          <p:nvPr/>
        </p:nvSpPr>
        <p:spPr>
          <a:xfrm>
            <a:off x="0" y="470025"/>
            <a:ext cx="8272500" cy="431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Char char="●"/>
            </a:pPr>
            <a:r>
              <a:rPr b="1" lang="en-IN" sz="1600"/>
              <a:t>Checking categorical variables distribution with respect to response variable</a:t>
            </a:r>
            <a:endParaRPr b="1" sz="1600"/>
          </a:p>
        </p:txBody>
      </p:sp>
      <p:pic>
        <p:nvPicPr>
          <p:cNvPr id="208" name="Google Shape;208;g17f076e8580_0_7"/>
          <p:cNvPicPr preferRelativeResize="0"/>
          <p:nvPr/>
        </p:nvPicPr>
        <p:blipFill>
          <a:blip r:embed="rId3">
            <a:alphaModFix/>
          </a:blip>
          <a:stretch>
            <a:fillRect/>
          </a:stretch>
        </p:blipFill>
        <p:spPr>
          <a:xfrm>
            <a:off x="152400" y="1007225"/>
            <a:ext cx="3829050" cy="1974125"/>
          </a:xfrm>
          <a:prstGeom prst="rect">
            <a:avLst/>
          </a:prstGeom>
          <a:noFill/>
          <a:ln>
            <a:noFill/>
          </a:ln>
        </p:spPr>
      </p:pic>
      <p:pic>
        <p:nvPicPr>
          <p:cNvPr id="209" name="Google Shape;209;g17f076e8580_0_7"/>
          <p:cNvPicPr preferRelativeResize="0"/>
          <p:nvPr/>
        </p:nvPicPr>
        <p:blipFill>
          <a:blip r:embed="rId4">
            <a:alphaModFix/>
          </a:blip>
          <a:stretch>
            <a:fillRect/>
          </a:stretch>
        </p:blipFill>
        <p:spPr>
          <a:xfrm>
            <a:off x="4133850" y="1053525"/>
            <a:ext cx="3829050" cy="1874100"/>
          </a:xfrm>
          <a:prstGeom prst="rect">
            <a:avLst/>
          </a:prstGeom>
          <a:noFill/>
          <a:ln>
            <a:noFill/>
          </a:ln>
        </p:spPr>
      </p:pic>
      <p:pic>
        <p:nvPicPr>
          <p:cNvPr id="210" name="Google Shape;210;g17f076e8580_0_7"/>
          <p:cNvPicPr preferRelativeResize="0"/>
          <p:nvPr/>
        </p:nvPicPr>
        <p:blipFill>
          <a:blip r:embed="rId5">
            <a:alphaModFix/>
          </a:blip>
          <a:stretch>
            <a:fillRect/>
          </a:stretch>
        </p:blipFill>
        <p:spPr>
          <a:xfrm>
            <a:off x="152400" y="3147150"/>
            <a:ext cx="3715300" cy="1911075"/>
          </a:xfrm>
          <a:prstGeom prst="rect">
            <a:avLst/>
          </a:prstGeom>
          <a:noFill/>
          <a:ln>
            <a:noFill/>
          </a:ln>
        </p:spPr>
      </p:pic>
      <p:pic>
        <p:nvPicPr>
          <p:cNvPr id="211" name="Google Shape;211;g17f076e8580_0_7"/>
          <p:cNvPicPr preferRelativeResize="0"/>
          <p:nvPr/>
        </p:nvPicPr>
        <p:blipFill>
          <a:blip r:embed="rId6">
            <a:alphaModFix/>
          </a:blip>
          <a:stretch>
            <a:fillRect/>
          </a:stretch>
        </p:blipFill>
        <p:spPr>
          <a:xfrm>
            <a:off x="4133850" y="3180050"/>
            <a:ext cx="3749275" cy="18741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g17f076e8580_0_16"/>
          <p:cNvSpPr txBox="1"/>
          <p:nvPr/>
        </p:nvSpPr>
        <p:spPr>
          <a:xfrm>
            <a:off x="308825" y="725200"/>
            <a:ext cx="4122900" cy="34392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35714"/>
              </a:lnSpc>
              <a:spcBef>
                <a:spcPts val="0"/>
              </a:spcBef>
              <a:spcAft>
                <a:spcPts val="0"/>
              </a:spcAft>
              <a:buClr>
                <a:srgbClr val="000000"/>
              </a:buClr>
              <a:buSzPts val="1600"/>
              <a:buChar char="●"/>
            </a:pPr>
            <a:r>
              <a:rPr lang="en-IN" sz="1600">
                <a:solidFill>
                  <a:schemeClr val="accent2"/>
                </a:solidFill>
                <a:highlight>
                  <a:srgbClr val="FFFFFF"/>
                </a:highlight>
              </a:rPr>
              <a:t>The distribution of Email_Status is similar in all categorical features except "Email_campaign_Type".There are more number of points related to majority class in each feature.For "Email_campaign_Type" as Type 1 ,the distribution of points w.r.t to classes can be seen similar, as there are very less number of points for the same.</a:t>
            </a:r>
            <a:endParaRPr i="0" sz="1600" u="none" cap="none" strike="noStrike">
              <a:solidFill>
                <a:srgbClr val="000000"/>
              </a:solidFill>
              <a:highlight>
                <a:srgbClr val="FFFFFE"/>
              </a:highlight>
            </a:endParaRPr>
          </a:p>
        </p:txBody>
      </p:sp>
      <p:pic>
        <p:nvPicPr>
          <p:cNvPr id="217" name="Google Shape;217;g17f076e8580_0_16"/>
          <p:cNvPicPr preferRelativeResize="0"/>
          <p:nvPr/>
        </p:nvPicPr>
        <p:blipFill>
          <a:blip r:embed="rId3">
            <a:alphaModFix/>
          </a:blip>
          <a:stretch>
            <a:fillRect/>
          </a:stretch>
        </p:blipFill>
        <p:spPr>
          <a:xfrm>
            <a:off x="4431725" y="783575"/>
            <a:ext cx="4216875" cy="31646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17f076e8580_0_24"/>
          <p:cNvSpPr txBox="1"/>
          <p:nvPr>
            <p:ph type="title"/>
          </p:nvPr>
        </p:nvSpPr>
        <p:spPr>
          <a:xfrm>
            <a:off x="257975" y="283875"/>
            <a:ext cx="8726400" cy="3624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a:t>Data Preparation before Modelling</a:t>
            </a:r>
            <a:endParaRPr b="1"/>
          </a:p>
          <a:p>
            <a:pPr indent="0" lvl="0" marL="179999" rtl="0" algn="l">
              <a:lnSpc>
                <a:spcPct val="100000"/>
              </a:lnSpc>
              <a:spcBef>
                <a:spcPts val="0"/>
              </a:spcBef>
              <a:spcAft>
                <a:spcPts val="0"/>
              </a:spcAft>
              <a:buSzPts val="2800"/>
              <a:buNone/>
            </a:pPr>
            <a:r>
              <a:t/>
            </a:r>
            <a:endParaRPr sz="2000">
              <a:solidFill>
                <a:schemeClr val="accent2"/>
              </a:solidFill>
            </a:endParaRPr>
          </a:p>
          <a:p>
            <a:pPr indent="-88900" lvl="0" marL="179999" rtl="0" algn="l">
              <a:lnSpc>
                <a:spcPct val="135714"/>
              </a:lnSpc>
              <a:spcBef>
                <a:spcPts val="0"/>
              </a:spcBef>
              <a:spcAft>
                <a:spcPts val="0"/>
              </a:spcAft>
              <a:buClr>
                <a:schemeClr val="accent2"/>
              </a:buClr>
              <a:buSzPts val="1400"/>
              <a:buChar char="●"/>
            </a:pPr>
            <a:r>
              <a:rPr lang="en-IN" sz="1050">
                <a:solidFill>
                  <a:srgbClr val="008000"/>
                </a:solidFill>
                <a:highlight>
                  <a:srgbClr val="FFFFFE"/>
                </a:highlight>
                <a:latin typeface="Courier New"/>
                <a:ea typeface="Courier New"/>
                <a:cs typeface="Courier New"/>
                <a:sym typeface="Courier New"/>
              </a:rPr>
              <a:t> </a:t>
            </a:r>
            <a:r>
              <a:rPr lang="en-IN" sz="1400">
                <a:solidFill>
                  <a:schemeClr val="accent2"/>
                </a:solidFill>
                <a:highlight>
                  <a:srgbClr val="FFFFFE"/>
                </a:highlight>
              </a:rPr>
              <a:t>The "Email_Id" feature contains identity information. So we have dropped this feature.</a:t>
            </a:r>
            <a:endParaRPr sz="1400">
              <a:solidFill>
                <a:schemeClr val="accent2"/>
              </a:solidFill>
              <a:highlight>
                <a:srgbClr val="FFFFFE"/>
              </a:highlight>
            </a:endParaRPr>
          </a:p>
          <a:p>
            <a:pPr indent="-88900" lvl="0" marL="179999" rtl="0" algn="l">
              <a:lnSpc>
                <a:spcPct val="100000"/>
              </a:lnSpc>
              <a:spcBef>
                <a:spcPts val="0"/>
              </a:spcBef>
              <a:spcAft>
                <a:spcPts val="0"/>
              </a:spcAft>
              <a:buClr>
                <a:schemeClr val="accent2"/>
              </a:buClr>
              <a:buSzPts val="1400"/>
              <a:buChar char="●"/>
            </a:pPr>
            <a:r>
              <a:rPr lang="en-IN" sz="1400">
                <a:solidFill>
                  <a:schemeClr val="accent2"/>
                </a:solidFill>
                <a:highlight>
                  <a:srgbClr val="FFFFFF"/>
                </a:highlight>
              </a:rPr>
              <a:t>  As there is high class imbalance and we have very few points of class "2" and class "1" , so we will remove only those outliers which belongs to class "0".</a:t>
            </a:r>
            <a:endParaRPr sz="1400">
              <a:solidFill>
                <a:schemeClr val="accent2"/>
              </a:solidFill>
            </a:endParaRPr>
          </a:p>
          <a:p>
            <a:pPr indent="-88900" lvl="0" marL="179999" rtl="0" algn="l">
              <a:lnSpc>
                <a:spcPct val="135714"/>
              </a:lnSpc>
              <a:spcBef>
                <a:spcPts val="0"/>
              </a:spcBef>
              <a:spcAft>
                <a:spcPts val="0"/>
              </a:spcAft>
              <a:buClr>
                <a:schemeClr val="accent2"/>
              </a:buClr>
              <a:buSzPts val="1400"/>
              <a:buChar char="●"/>
            </a:pPr>
            <a:r>
              <a:rPr lang="en-IN" sz="1400">
                <a:solidFill>
                  <a:schemeClr val="accent2"/>
                </a:solidFill>
                <a:highlight>
                  <a:srgbClr val="FFFFFE"/>
                </a:highlight>
              </a:rPr>
              <a:t>  We have used Iterative Imputer to fill missing values of numerical features and treating missing values of categorical feature as separate category using Simple Imputer.</a:t>
            </a:r>
            <a:endParaRPr sz="1400">
              <a:solidFill>
                <a:schemeClr val="accent2"/>
              </a:solidFill>
              <a:highlight>
                <a:srgbClr val="FFFFFE"/>
              </a:highlight>
            </a:endParaRPr>
          </a:p>
          <a:p>
            <a:pPr indent="-88900" lvl="0" marL="179999" rtl="0" algn="l">
              <a:lnSpc>
                <a:spcPct val="100000"/>
              </a:lnSpc>
              <a:spcBef>
                <a:spcPts val="0"/>
              </a:spcBef>
              <a:spcAft>
                <a:spcPts val="0"/>
              </a:spcAft>
              <a:buClr>
                <a:schemeClr val="accent2"/>
              </a:buClr>
              <a:buSzPts val="1400"/>
              <a:buChar char="●"/>
            </a:pPr>
            <a:r>
              <a:rPr lang="en-IN" sz="1400">
                <a:solidFill>
                  <a:schemeClr val="accent2"/>
                </a:solidFill>
                <a:highlight>
                  <a:srgbClr val="FFFFFE"/>
                </a:highlight>
              </a:rPr>
              <a:t>  </a:t>
            </a:r>
            <a:r>
              <a:rPr lang="en-IN" sz="1400">
                <a:solidFill>
                  <a:schemeClr val="accent2"/>
                </a:solidFill>
                <a:highlight>
                  <a:srgbClr val="FFFFFF"/>
                </a:highlight>
              </a:rPr>
              <a:t>To remove collinearity combination of collinear features as a single feature have been taken.</a:t>
            </a:r>
            <a:endParaRPr sz="1400">
              <a:solidFill>
                <a:schemeClr val="accent2"/>
              </a:solidFill>
              <a:highlight>
                <a:srgbClr val="FFFFFE"/>
              </a:highlight>
            </a:endParaRPr>
          </a:p>
          <a:p>
            <a:pPr indent="-88900" lvl="0" marL="179999" rtl="0" algn="l">
              <a:lnSpc>
                <a:spcPct val="100000"/>
              </a:lnSpc>
              <a:spcBef>
                <a:spcPts val="0"/>
              </a:spcBef>
              <a:spcAft>
                <a:spcPts val="0"/>
              </a:spcAft>
              <a:buClr>
                <a:schemeClr val="accent2"/>
              </a:buClr>
              <a:buSzPts val="1400"/>
              <a:buChar char="●"/>
            </a:pPr>
            <a:r>
              <a:rPr lang="en-IN" sz="1400">
                <a:solidFill>
                  <a:schemeClr val="accent2"/>
                </a:solidFill>
                <a:highlight>
                  <a:srgbClr val="FFFFFE"/>
                </a:highlight>
              </a:rPr>
              <a:t>  The dataset is split into 80% train and 20% test.</a:t>
            </a:r>
            <a:endParaRPr sz="1400">
              <a:solidFill>
                <a:schemeClr val="accent2"/>
              </a:solidFill>
              <a:highlight>
                <a:srgbClr val="FFFFFE"/>
              </a:highlight>
            </a:endParaRPr>
          </a:p>
          <a:p>
            <a:pPr indent="-88900" lvl="0" marL="179999" rtl="0" algn="l">
              <a:lnSpc>
                <a:spcPct val="100000"/>
              </a:lnSpc>
              <a:spcBef>
                <a:spcPts val="0"/>
              </a:spcBef>
              <a:spcAft>
                <a:spcPts val="0"/>
              </a:spcAft>
              <a:buClr>
                <a:schemeClr val="accent2"/>
              </a:buClr>
              <a:buSzPts val="1400"/>
              <a:buChar char="●"/>
            </a:pPr>
            <a:r>
              <a:rPr lang="en-IN" sz="1400">
                <a:solidFill>
                  <a:schemeClr val="accent2"/>
                </a:solidFill>
                <a:highlight>
                  <a:srgbClr val="FFFFFE"/>
                </a:highlight>
              </a:rPr>
              <a:t>  The Power Transformer is used to transform and standardize the numerical features.</a:t>
            </a:r>
            <a:endParaRPr sz="1400">
              <a:solidFill>
                <a:schemeClr val="accent2"/>
              </a:solidFill>
              <a:highlight>
                <a:srgbClr val="FFFFFE"/>
              </a:highlight>
            </a:endParaRPr>
          </a:p>
          <a:p>
            <a:pPr indent="-88900" lvl="0" marL="179999" rtl="0" algn="l">
              <a:lnSpc>
                <a:spcPct val="100000"/>
              </a:lnSpc>
              <a:spcBef>
                <a:spcPts val="0"/>
              </a:spcBef>
              <a:spcAft>
                <a:spcPts val="0"/>
              </a:spcAft>
              <a:buClr>
                <a:schemeClr val="accent2"/>
              </a:buClr>
              <a:buSzPts val="1400"/>
              <a:buChar char="●"/>
            </a:pPr>
            <a:r>
              <a:rPr lang="en-IN" sz="1400">
                <a:solidFill>
                  <a:schemeClr val="accent2"/>
                </a:solidFill>
                <a:highlight>
                  <a:srgbClr val="FFFFFE"/>
                </a:highlight>
              </a:rPr>
              <a:t>  One Hot Encoder is used to encode the categorical features as these features are nominal in nature.</a:t>
            </a:r>
            <a:endParaRPr sz="1400">
              <a:solidFill>
                <a:schemeClr val="accent2"/>
              </a:solidFill>
              <a:highlight>
                <a:srgbClr val="FFFFFE"/>
              </a:highlight>
            </a:endParaRPr>
          </a:p>
          <a:p>
            <a:pPr indent="-88900" lvl="0" marL="179999" rtl="0" algn="l">
              <a:lnSpc>
                <a:spcPct val="100000"/>
              </a:lnSpc>
              <a:spcBef>
                <a:spcPts val="0"/>
              </a:spcBef>
              <a:spcAft>
                <a:spcPts val="0"/>
              </a:spcAft>
              <a:buClr>
                <a:schemeClr val="accent2"/>
              </a:buClr>
              <a:buSzPts val="1400"/>
              <a:buChar char="●"/>
            </a:pPr>
            <a:r>
              <a:rPr lang="en-IN" sz="1400">
                <a:solidFill>
                  <a:schemeClr val="accent2"/>
                </a:solidFill>
                <a:highlight>
                  <a:srgbClr val="FFFFFE"/>
                </a:highlight>
              </a:rPr>
              <a:t>  The final train set has </a:t>
            </a:r>
            <a:r>
              <a:rPr lang="en-IN" sz="1400">
                <a:solidFill>
                  <a:schemeClr val="accent2"/>
                </a:solidFill>
                <a:highlight>
                  <a:srgbClr val="FFFFFF"/>
                </a:highlight>
              </a:rPr>
              <a:t>50075 </a:t>
            </a:r>
            <a:r>
              <a:rPr lang="en-IN" sz="1400">
                <a:solidFill>
                  <a:schemeClr val="accent2"/>
                </a:solidFill>
                <a:highlight>
                  <a:srgbClr val="FFFFFF"/>
                </a:highlight>
              </a:rPr>
              <a:t>rows and 18 columns ,and final test set has </a:t>
            </a:r>
            <a:r>
              <a:rPr lang="en-IN" sz="1400">
                <a:solidFill>
                  <a:schemeClr val="accent2"/>
                </a:solidFill>
                <a:highlight>
                  <a:srgbClr val="FFFFFF"/>
                </a:highlight>
              </a:rPr>
              <a:t>12519 </a:t>
            </a:r>
            <a:r>
              <a:rPr lang="en-IN" sz="1400">
                <a:solidFill>
                  <a:schemeClr val="accent2"/>
                </a:solidFill>
                <a:highlight>
                  <a:srgbClr val="FFFFFF"/>
                </a:highlight>
              </a:rPr>
              <a:t> rows and 18 columns.</a:t>
            </a:r>
            <a:endParaRPr sz="1400">
              <a:solidFill>
                <a:schemeClr val="accent2"/>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g17f076e8580_0_33"/>
          <p:cNvSpPr txBox="1"/>
          <p:nvPr>
            <p:ph type="title"/>
          </p:nvPr>
        </p:nvSpPr>
        <p:spPr>
          <a:xfrm>
            <a:off x="311700" y="2437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a:t>Handling Class Imbalance</a:t>
            </a:r>
            <a:endParaRPr b="1"/>
          </a:p>
        </p:txBody>
      </p:sp>
      <p:sp>
        <p:nvSpPr>
          <p:cNvPr id="228" name="Google Shape;228;g17f076e8580_0_33"/>
          <p:cNvSpPr txBox="1"/>
          <p:nvPr/>
        </p:nvSpPr>
        <p:spPr>
          <a:xfrm>
            <a:off x="376000" y="1017725"/>
            <a:ext cx="7735500" cy="2760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600"/>
              </a:spcBef>
              <a:spcAft>
                <a:spcPts val="0"/>
              </a:spcAft>
              <a:buClr>
                <a:schemeClr val="accent2"/>
              </a:buClr>
              <a:buSzPts val="1600"/>
              <a:buFont typeface="Arial"/>
              <a:buChar char="●"/>
            </a:pPr>
            <a:r>
              <a:rPr lang="en-IN" sz="1600">
                <a:solidFill>
                  <a:schemeClr val="accent2"/>
                </a:solidFill>
                <a:highlight>
                  <a:srgbClr val="FFFFFF"/>
                </a:highlight>
              </a:rPr>
              <a:t>There is high class imbalance in the dataset. To solve this we will provide different weights to both the majority and minority classes. The difference in weights will influence the classification of the classes during the training phase. The whole purpose is to penalize the misclassification made by the minority class by setting a higher class weight and at the same time reducing weight for the majority class.</a:t>
            </a:r>
            <a:endParaRPr sz="1600">
              <a:solidFill>
                <a:schemeClr val="accent2"/>
              </a:solidFill>
              <a:highlight>
                <a:srgbClr val="FFFFFF"/>
              </a:highlight>
            </a:endParaRPr>
          </a:p>
          <a:p>
            <a:pPr indent="-330200" lvl="0" marL="457200" rtl="0" algn="l">
              <a:lnSpc>
                <a:spcPct val="115000"/>
              </a:lnSpc>
              <a:spcBef>
                <a:spcPts val="0"/>
              </a:spcBef>
              <a:spcAft>
                <a:spcPts val="0"/>
              </a:spcAft>
              <a:buClr>
                <a:schemeClr val="accent2"/>
              </a:buClr>
              <a:buSzPts val="1600"/>
              <a:buFont typeface="Arial"/>
              <a:buChar char="●"/>
            </a:pPr>
            <a:r>
              <a:rPr lang="en-IN" sz="1600">
                <a:solidFill>
                  <a:schemeClr val="accent2"/>
                </a:solidFill>
                <a:highlight>
                  <a:srgbClr val="FFFFFF"/>
                </a:highlight>
              </a:rPr>
              <a:t>The weights can be assigned according to classes simply by using parameter "class_weight" as "balanced" while defining the machine learning models.</a:t>
            </a:r>
            <a:endParaRPr sz="1600">
              <a:solidFill>
                <a:schemeClr val="accent2"/>
              </a:solidFill>
              <a:highlight>
                <a:srgbClr val="FFFFFF"/>
              </a:highlight>
            </a:endParaRPr>
          </a:p>
          <a:p>
            <a:pPr indent="0" lvl="0" marL="0" marR="0" rtl="0" algn="l">
              <a:lnSpc>
                <a:spcPct val="100000"/>
              </a:lnSpc>
              <a:spcBef>
                <a:spcPts val="500"/>
              </a:spcBef>
              <a:spcAft>
                <a:spcPts val="0"/>
              </a:spcAft>
              <a:buClr>
                <a:srgbClr val="000000"/>
              </a:buClr>
              <a:buSzPts val="1400"/>
              <a:buFont typeface="Arial"/>
              <a:buNone/>
            </a:pPr>
            <a:r>
              <a:t/>
            </a:r>
            <a:endParaRPr sz="1600">
              <a:solidFill>
                <a:schemeClr val="accent2"/>
              </a:solidFill>
              <a:highlight>
                <a:srgbClr val="FFFFFF"/>
              </a:high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19d865930ab_0_105"/>
          <p:cNvSpPr txBox="1"/>
          <p:nvPr>
            <p:ph type="title"/>
          </p:nvPr>
        </p:nvSpPr>
        <p:spPr>
          <a:xfrm>
            <a:off x="311700" y="2437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a:t>Metrics Selection</a:t>
            </a:r>
            <a:endParaRPr b="1"/>
          </a:p>
        </p:txBody>
      </p:sp>
      <p:sp>
        <p:nvSpPr>
          <p:cNvPr id="234" name="Google Shape;234;g19d865930ab_0_105"/>
          <p:cNvSpPr txBox="1"/>
          <p:nvPr/>
        </p:nvSpPr>
        <p:spPr>
          <a:xfrm>
            <a:off x="376000" y="891925"/>
            <a:ext cx="7735500" cy="235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lang="en-IN" sz="1200">
                <a:solidFill>
                  <a:schemeClr val="accent2"/>
                </a:solidFill>
                <a:highlight>
                  <a:srgbClr val="FFFFFF"/>
                </a:highlight>
              </a:rPr>
              <a:t>There is high imbalance of classes in the dataset, and also our objective is to classify the mails as ignored ; read and acknowledged as correctly as possible to corresponding classes.So fo this task we will look upon weighted Precision,Recall and F1 score, as Precision and Recall account for true positives which is nothing but correctly classified points belonging to respective classes and F1 score is just harmonic mean of these two which is a combined single metric to look for. We will also look for ROC_AUC score. In final we look upon below metics.</a:t>
            </a:r>
            <a:endParaRPr sz="1200">
              <a:solidFill>
                <a:schemeClr val="accent2"/>
              </a:solidFill>
              <a:highlight>
                <a:srgbClr val="FFFFFF"/>
              </a:highlight>
            </a:endParaRPr>
          </a:p>
          <a:p>
            <a:pPr indent="-304800" lvl="0" marL="457200" rtl="0" algn="l">
              <a:lnSpc>
                <a:spcPct val="115000"/>
              </a:lnSpc>
              <a:spcBef>
                <a:spcPts val="600"/>
              </a:spcBef>
              <a:spcAft>
                <a:spcPts val="0"/>
              </a:spcAft>
              <a:buClr>
                <a:schemeClr val="accent2"/>
              </a:buClr>
              <a:buSzPts val="1200"/>
              <a:buFont typeface="Arial"/>
              <a:buChar char="●"/>
            </a:pPr>
            <a:r>
              <a:rPr lang="en-IN" sz="1200">
                <a:solidFill>
                  <a:schemeClr val="accent2"/>
                </a:solidFill>
                <a:highlight>
                  <a:srgbClr val="FFFFFF"/>
                </a:highlight>
              </a:rPr>
              <a:t>Precision Score</a:t>
            </a:r>
            <a:endParaRPr sz="1200">
              <a:solidFill>
                <a:schemeClr val="accent2"/>
              </a:solidFill>
              <a:highlight>
                <a:srgbClr val="FFFFFF"/>
              </a:highlight>
            </a:endParaRPr>
          </a:p>
          <a:p>
            <a:pPr indent="-304800" lvl="0" marL="457200" rtl="0" algn="l">
              <a:lnSpc>
                <a:spcPct val="115000"/>
              </a:lnSpc>
              <a:spcBef>
                <a:spcPts val="0"/>
              </a:spcBef>
              <a:spcAft>
                <a:spcPts val="0"/>
              </a:spcAft>
              <a:buClr>
                <a:schemeClr val="accent2"/>
              </a:buClr>
              <a:buSzPts val="1200"/>
              <a:buFont typeface="Arial"/>
              <a:buChar char="●"/>
            </a:pPr>
            <a:r>
              <a:rPr lang="en-IN" sz="1200">
                <a:solidFill>
                  <a:schemeClr val="accent2"/>
                </a:solidFill>
                <a:highlight>
                  <a:srgbClr val="FFFFFF"/>
                </a:highlight>
              </a:rPr>
              <a:t>Recall Score</a:t>
            </a:r>
            <a:endParaRPr sz="1200">
              <a:solidFill>
                <a:schemeClr val="accent2"/>
              </a:solidFill>
              <a:highlight>
                <a:srgbClr val="FFFFFF"/>
              </a:highlight>
            </a:endParaRPr>
          </a:p>
          <a:p>
            <a:pPr indent="-304800" lvl="0" marL="457200" rtl="0" algn="l">
              <a:lnSpc>
                <a:spcPct val="115000"/>
              </a:lnSpc>
              <a:spcBef>
                <a:spcPts val="0"/>
              </a:spcBef>
              <a:spcAft>
                <a:spcPts val="0"/>
              </a:spcAft>
              <a:buClr>
                <a:schemeClr val="accent2"/>
              </a:buClr>
              <a:buSzPts val="1200"/>
              <a:buFont typeface="Arial"/>
              <a:buChar char="●"/>
            </a:pPr>
            <a:r>
              <a:rPr lang="en-IN" sz="1200">
                <a:solidFill>
                  <a:schemeClr val="accent2"/>
                </a:solidFill>
                <a:highlight>
                  <a:srgbClr val="FFFFFF"/>
                </a:highlight>
              </a:rPr>
              <a:t>F1 Score</a:t>
            </a:r>
            <a:endParaRPr sz="1200">
              <a:solidFill>
                <a:schemeClr val="accent2"/>
              </a:solidFill>
              <a:highlight>
                <a:srgbClr val="FFFFFF"/>
              </a:highlight>
            </a:endParaRPr>
          </a:p>
          <a:p>
            <a:pPr indent="-304800" lvl="0" marL="457200" rtl="0" algn="l">
              <a:lnSpc>
                <a:spcPct val="115000"/>
              </a:lnSpc>
              <a:spcBef>
                <a:spcPts val="0"/>
              </a:spcBef>
              <a:spcAft>
                <a:spcPts val="0"/>
              </a:spcAft>
              <a:buClr>
                <a:schemeClr val="accent2"/>
              </a:buClr>
              <a:buSzPts val="1200"/>
              <a:buFont typeface="Arial"/>
              <a:buChar char="●"/>
            </a:pPr>
            <a:r>
              <a:rPr lang="en-IN" sz="1200">
                <a:solidFill>
                  <a:schemeClr val="accent2"/>
                </a:solidFill>
                <a:highlight>
                  <a:srgbClr val="FFFFFF"/>
                </a:highlight>
              </a:rPr>
              <a:t>ROC AUC Score</a:t>
            </a:r>
            <a:endParaRPr sz="1200">
              <a:solidFill>
                <a:schemeClr val="accent2"/>
              </a:solidFill>
              <a:highlight>
                <a:srgbClr val="FFFFFF"/>
              </a:highlight>
            </a:endParaRPr>
          </a:p>
        </p:txBody>
      </p:sp>
      <p:sp>
        <p:nvSpPr>
          <p:cNvPr id="235" name="Google Shape;235;g19d865930ab_0_105"/>
          <p:cNvSpPr txBox="1"/>
          <p:nvPr/>
        </p:nvSpPr>
        <p:spPr>
          <a:xfrm>
            <a:off x="311700" y="3249925"/>
            <a:ext cx="7735500" cy="16623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00000"/>
              </a:lnSpc>
              <a:spcBef>
                <a:spcPts val="0"/>
              </a:spcBef>
              <a:spcAft>
                <a:spcPts val="0"/>
              </a:spcAft>
              <a:buClr>
                <a:srgbClr val="000000"/>
              </a:buClr>
              <a:buSzPts val="1200"/>
              <a:buFont typeface="Arial"/>
              <a:buChar char="●"/>
            </a:pPr>
            <a:r>
              <a:rPr b="1" lang="en-IN" sz="1200"/>
              <a:t>Precision</a:t>
            </a:r>
            <a:r>
              <a:rPr b="1" i="0" lang="en-IN" sz="1200" u="none" cap="none" strike="noStrike">
                <a:solidFill>
                  <a:srgbClr val="000000"/>
                </a:solidFill>
              </a:rPr>
              <a:t> Score</a:t>
            </a:r>
            <a:r>
              <a:rPr i="0" lang="en-IN" sz="1200" u="none" cap="none" strike="noStrike">
                <a:solidFill>
                  <a:srgbClr val="000000"/>
                </a:solidFill>
              </a:rPr>
              <a:t> : </a:t>
            </a:r>
            <a:r>
              <a:rPr lang="en-IN" sz="1200">
                <a:solidFill>
                  <a:srgbClr val="333333"/>
                </a:solidFill>
                <a:highlight>
                  <a:srgbClr val="FFFFFF"/>
                </a:highlight>
              </a:rPr>
              <a:t>Precision is defined as the ratio of correctly classified positive samples (True Positive) to a total number of classified positive samples</a:t>
            </a:r>
            <a:endParaRPr sz="1200" u="none" cap="none" strike="noStrike">
              <a:solidFill>
                <a:srgbClr val="202124"/>
              </a:solidFill>
              <a:highlight>
                <a:srgbClr val="FFFFFF"/>
              </a:highlight>
            </a:endParaRPr>
          </a:p>
          <a:p>
            <a:pPr indent="-304800" lvl="0" marL="457200" marR="0" rtl="0" algn="l">
              <a:lnSpc>
                <a:spcPct val="100000"/>
              </a:lnSpc>
              <a:spcBef>
                <a:spcPts val="0"/>
              </a:spcBef>
              <a:spcAft>
                <a:spcPts val="0"/>
              </a:spcAft>
              <a:buClr>
                <a:srgbClr val="202124"/>
              </a:buClr>
              <a:buSzPts val="1200"/>
              <a:buFont typeface="Arial"/>
              <a:buChar char="●"/>
            </a:pPr>
            <a:r>
              <a:rPr b="1" lang="en-IN" sz="1200">
                <a:solidFill>
                  <a:srgbClr val="202124"/>
                </a:solidFill>
                <a:highlight>
                  <a:srgbClr val="FFFFFF"/>
                </a:highlight>
              </a:rPr>
              <a:t>Recall </a:t>
            </a:r>
            <a:r>
              <a:rPr b="1" i="0" lang="en-IN" sz="1200" u="none" cap="none" strike="noStrike">
                <a:solidFill>
                  <a:srgbClr val="202124"/>
                </a:solidFill>
                <a:highlight>
                  <a:srgbClr val="FFFFFF"/>
                </a:highlight>
              </a:rPr>
              <a:t>Score</a:t>
            </a:r>
            <a:r>
              <a:rPr i="0" lang="en-IN" sz="1200" u="none" cap="none" strike="noStrike">
                <a:solidFill>
                  <a:srgbClr val="202124"/>
                </a:solidFill>
                <a:highlight>
                  <a:srgbClr val="FFFFFF"/>
                </a:highlight>
              </a:rPr>
              <a:t> : </a:t>
            </a:r>
            <a:r>
              <a:rPr lang="en-IN" sz="1200">
                <a:solidFill>
                  <a:srgbClr val="333333"/>
                </a:solidFill>
                <a:highlight>
                  <a:srgbClr val="FFFFFF"/>
                </a:highlight>
              </a:rPr>
              <a:t>The recall is calculated as the ratio between the numbers of Positive samples correctly classified as Positive to the total number of Positive samples.</a:t>
            </a:r>
            <a:endParaRPr i="0" sz="1200" u="none" cap="none" strike="noStrike">
              <a:solidFill>
                <a:srgbClr val="202124"/>
              </a:solidFill>
              <a:highlight>
                <a:srgbClr val="FFFFFF"/>
              </a:highlight>
            </a:endParaRPr>
          </a:p>
          <a:p>
            <a:pPr indent="-304800" lvl="0" marL="457200" marR="0" rtl="0" algn="l">
              <a:lnSpc>
                <a:spcPct val="100000"/>
              </a:lnSpc>
              <a:spcBef>
                <a:spcPts val="0"/>
              </a:spcBef>
              <a:spcAft>
                <a:spcPts val="0"/>
              </a:spcAft>
              <a:buClr>
                <a:srgbClr val="202124"/>
              </a:buClr>
              <a:buSzPts val="1200"/>
              <a:buChar char="●"/>
            </a:pPr>
            <a:r>
              <a:rPr b="1" lang="en-IN" sz="1200">
                <a:solidFill>
                  <a:srgbClr val="202124"/>
                </a:solidFill>
                <a:highlight>
                  <a:srgbClr val="FFFFFF"/>
                </a:highlight>
              </a:rPr>
              <a:t>F1 Score</a:t>
            </a:r>
            <a:r>
              <a:rPr lang="en-IN" sz="1200">
                <a:solidFill>
                  <a:srgbClr val="202124"/>
                </a:solidFill>
                <a:highlight>
                  <a:srgbClr val="FFFFFF"/>
                </a:highlight>
              </a:rPr>
              <a:t> :  The F1-score combines the precision and recall of a classifier into a single metric by taking their harmonic mean.</a:t>
            </a:r>
            <a:endParaRPr sz="1200">
              <a:solidFill>
                <a:srgbClr val="202124"/>
              </a:solidFill>
              <a:highlight>
                <a:srgbClr val="FFFFFF"/>
              </a:highlight>
            </a:endParaRPr>
          </a:p>
          <a:p>
            <a:pPr indent="-304800" lvl="0" marL="457200" marR="0" rtl="0" algn="l">
              <a:lnSpc>
                <a:spcPct val="100000"/>
              </a:lnSpc>
              <a:spcBef>
                <a:spcPts val="0"/>
              </a:spcBef>
              <a:spcAft>
                <a:spcPts val="0"/>
              </a:spcAft>
              <a:buClr>
                <a:srgbClr val="202124"/>
              </a:buClr>
              <a:buSzPts val="1200"/>
              <a:buChar char="●"/>
            </a:pPr>
            <a:r>
              <a:rPr b="1" lang="en-IN" sz="1200">
                <a:solidFill>
                  <a:srgbClr val="202124"/>
                </a:solidFill>
                <a:highlight>
                  <a:srgbClr val="FFFFFF"/>
                </a:highlight>
              </a:rPr>
              <a:t>ROC_AUC_Score : </a:t>
            </a:r>
            <a:r>
              <a:rPr lang="en-IN" sz="1200">
                <a:solidFill>
                  <a:srgbClr val="292929"/>
                </a:solidFill>
                <a:highlight>
                  <a:srgbClr val="FFFFFF"/>
                </a:highlight>
              </a:rPr>
              <a:t>ROC is a probability curve and AUC represents the degree or measure of separability. It tells how much the model is capable of distinguishing between classes.</a:t>
            </a:r>
            <a:endParaRPr b="1" sz="1200">
              <a:solidFill>
                <a:srgbClr val="202124"/>
              </a:solidFill>
              <a:highlight>
                <a:srgbClr val="FFFFFF"/>
              </a:high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g19d865930ab_0_117"/>
          <p:cNvSpPr txBox="1"/>
          <p:nvPr>
            <p:ph type="title"/>
          </p:nvPr>
        </p:nvSpPr>
        <p:spPr>
          <a:xfrm>
            <a:off x="311700" y="2437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b="1" lang="en-IN">
                <a:highlight>
                  <a:srgbClr val="FFFFFF"/>
                </a:highlight>
              </a:rPr>
              <a:t>Model Explainability and Feature Importance</a:t>
            </a:r>
            <a:endParaRPr b="1">
              <a:highlight>
                <a:srgbClr val="FFFFFF"/>
              </a:highlight>
            </a:endParaRPr>
          </a:p>
          <a:p>
            <a:pPr indent="0" lvl="0" marL="0" rtl="0" algn="l">
              <a:lnSpc>
                <a:spcPct val="100000"/>
              </a:lnSpc>
              <a:spcBef>
                <a:spcPts val="900"/>
              </a:spcBef>
              <a:spcAft>
                <a:spcPts val="0"/>
              </a:spcAft>
              <a:buSzPts val="2800"/>
              <a:buNone/>
            </a:pPr>
            <a:r>
              <a:t/>
            </a:r>
            <a:endParaRPr b="1"/>
          </a:p>
        </p:txBody>
      </p:sp>
      <p:sp>
        <p:nvSpPr>
          <p:cNvPr id="241" name="Google Shape;241;g19d865930ab_0_117"/>
          <p:cNvSpPr txBox="1"/>
          <p:nvPr/>
        </p:nvSpPr>
        <p:spPr>
          <a:xfrm>
            <a:off x="432575" y="1241100"/>
            <a:ext cx="7735500" cy="27075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600"/>
              </a:spcBef>
              <a:spcAft>
                <a:spcPts val="0"/>
              </a:spcAft>
              <a:buClr>
                <a:schemeClr val="accent2"/>
              </a:buClr>
              <a:buSzPts val="1400"/>
              <a:buFont typeface="Arial"/>
              <a:buChar char="●"/>
            </a:pPr>
            <a:r>
              <a:rPr lang="en-IN">
                <a:solidFill>
                  <a:schemeClr val="accent2"/>
                </a:solidFill>
                <a:highlight>
                  <a:srgbClr val="FFFFFF"/>
                </a:highlight>
              </a:rPr>
              <a:t>The objective is to classify the mails as ignored ; read and acknowledged. For this , we need to find the reasons why the mails being ignored , how many being read and finally how many being acknowledged.So we need a model which can explain the reasons for classifications , so that we can improve the content for the mails such that mails could get read and acknowledged in the future which helps the owners stay connected with their prospective customers.</a:t>
            </a:r>
            <a:endParaRPr>
              <a:solidFill>
                <a:schemeClr val="accent2"/>
              </a:solidFill>
              <a:highlight>
                <a:srgbClr val="FFFFFF"/>
              </a:highlight>
            </a:endParaRPr>
          </a:p>
          <a:p>
            <a:pPr indent="-317500" lvl="0" marL="457200" rtl="0" algn="l">
              <a:lnSpc>
                <a:spcPct val="115000"/>
              </a:lnSpc>
              <a:spcBef>
                <a:spcPts val="0"/>
              </a:spcBef>
              <a:spcAft>
                <a:spcPts val="0"/>
              </a:spcAft>
              <a:buClr>
                <a:schemeClr val="accent2"/>
              </a:buClr>
              <a:buSzPts val="1400"/>
              <a:buFont typeface="Arial"/>
              <a:buChar char="●"/>
            </a:pPr>
            <a:r>
              <a:rPr lang="en-IN">
                <a:solidFill>
                  <a:schemeClr val="accent2"/>
                </a:solidFill>
                <a:highlight>
                  <a:srgbClr val="FFFFFF"/>
                </a:highlight>
              </a:rPr>
              <a:t>The feature importance is also very important in this case as we need to know which are the most important features for classification, so we can focus on those to improve the content for mails.</a:t>
            </a:r>
            <a:endParaRPr>
              <a:solidFill>
                <a:schemeClr val="accent2"/>
              </a:solidFill>
              <a:highlight>
                <a:srgbClr val="FFFFFF"/>
              </a:highlight>
            </a:endParaRPr>
          </a:p>
          <a:p>
            <a:pPr indent="0" lvl="0" marL="0" rtl="0" algn="l">
              <a:lnSpc>
                <a:spcPct val="115000"/>
              </a:lnSpc>
              <a:spcBef>
                <a:spcPts val="600"/>
              </a:spcBef>
              <a:spcAft>
                <a:spcPts val="500"/>
              </a:spcAft>
              <a:buNone/>
            </a:pPr>
            <a:r>
              <a:t/>
            </a:r>
            <a:endParaRPr>
              <a:solidFill>
                <a:schemeClr val="accent2"/>
              </a:solidFill>
              <a:highlight>
                <a:srgbClr val="FFFFFF"/>
              </a:high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g17f076e8580_0_4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a:t>Modelling</a:t>
            </a:r>
            <a:endParaRPr b="1"/>
          </a:p>
        </p:txBody>
      </p:sp>
      <p:sp>
        <p:nvSpPr>
          <p:cNvPr id="247" name="Google Shape;247;g17f076e8580_0_44"/>
          <p:cNvSpPr txBox="1"/>
          <p:nvPr/>
        </p:nvSpPr>
        <p:spPr>
          <a:xfrm>
            <a:off x="389450" y="1289225"/>
            <a:ext cx="7735500" cy="6465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rgbClr val="000000"/>
              </a:buClr>
              <a:buSzPts val="1800"/>
              <a:buChar char="●"/>
            </a:pPr>
            <a:r>
              <a:rPr b="1" i="0" lang="en-IN" sz="1800" u="none" cap="none" strike="noStrike">
                <a:solidFill>
                  <a:srgbClr val="000000"/>
                </a:solidFill>
              </a:rPr>
              <a:t>L</a:t>
            </a:r>
            <a:r>
              <a:rPr b="1" lang="en-IN" sz="1800"/>
              <a:t>ogistic Regression</a:t>
            </a:r>
            <a:r>
              <a:rPr b="1" i="0" lang="en-IN" sz="1800" u="none" cap="none" strike="noStrike">
                <a:solidFill>
                  <a:srgbClr val="000000"/>
                </a:solidFill>
              </a:rPr>
              <a:t> </a:t>
            </a:r>
            <a:endParaRPr b="1" sz="1300">
              <a:solidFill>
                <a:schemeClr val="accent2"/>
              </a:solidFill>
              <a:highlight>
                <a:srgbClr val="FFFFFF"/>
              </a:highlight>
            </a:endParaRPr>
          </a:p>
          <a:p>
            <a:pPr indent="0" lvl="0" marL="0" marR="0" rtl="0" algn="l">
              <a:lnSpc>
                <a:spcPct val="100000"/>
              </a:lnSpc>
              <a:spcBef>
                <a:spcPts val="0"/>
              </a:spcBef>
              <a:spcAft>
                <a:spcPts val="0"/>
              </a:spcAft>
              <a:buNone/>
            </a:pPr>
            <a:r>
              <a:t/>
            </a:r>
            <a:endParaRPr sz="1200"/>
          </a:p>
        </p:txBody>
      </p:sp>
      <p:sp>
        <p:nvSpPr>
          <p:cNvPr id="248" name="Google Shape;248;g17f076e8580_0_44"/>
          <p:cNvSpPr txBox="1"/>
          <p:nvPr/>
        </p:nvSpPr>
        <p:spPr>
          <a:xfrm>
            <a:off x="389450" y="1935725"/>
            <a:ext cx="4660200" cy="25959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accent2"/>
              </a:buClr>
              <a:buSzPts val="1300"/>
              <a:buFont typeface="Arial"/>
              <a:buChar char="●"/>
            </a:pPr>
            <a:r>
              <a:rPr lang="en-IN" sz="1300">
                <a:solidFill>
                  <a:schemeClr val="accent2"/>
                </a:solidFill>
                <a:highlight>
                  <a:srgbClr val="FFFFFF"/>
                </a:highlight>
              </a:rPr>
              <a:t>T</a:t>
            </a:r>
            <a:r>
              <a:rPr lang="en-IN" sz="1300">
                <a:solidFill>
                  <a:schemeClr val="accent2"/>
                </a:solidFill>
                <a:highlight>
                  <a:srgbClr val="FFFFFF"/>
                </a:highlight>
              </a:rPr>
              <a:t>he training and test scores of tuned Logistic Regression don't differ much which is a good sign ,shows that model is not overfitting or underfitting..</a:t>
            </a:r>
            <a:endParaRPr sz="1300">
              <a:solidFill>
                <a:schemeClr val="accent2"/>
              </a:solidFill>
              <a:highlight>
                <a:srgbClr val="FFFFFF"/>
              </a:highlight>
            </a:endParaRPr>
          </a:p>
          <a:p>
            <a:pPr indent="-311150" lvl="0" marL="457200" rtl="0" algn="l">
              <a:lnSpc>
                <a:spcPct val="115000"/>
              </a:lnSpc>
              <a:spcBef>
                <a:spcPts val="0"/>
              </a:spcBef>
              <a:spcAft>
                <a:spcPts val="0"/>
              </a:spcAft>
              <a:buClr>
                <a:schemeClr val="accent2"/>
              </a:buClr>
              <a:buSzPts val="1300"/>
              <a:buFont typeface="Arial"/>
              <a:buChar char="●"/>
            </a:pPr>
            <a:r>
              <a:rPr lang="en-IN" sz="1300">
                <a:solidFill>
                  <a:schemeClr val="accent2"/>
                </a:solidFill>
                <a:highlight>
                  <a:srgbClr val="FFFFFF"/>
                </a:highlight>
              </a:rPr>
              <a:t>It gives score of precision as 0.762 and roc_auc as 0.779 but recall score is low which is 0.629 and thus f1 score is also low which is 0.68.</a:t>
            </a:r>
            <a:endParaRPr sz="1300">
              <a:solidFill>
                <a:schemeClr val="accent2"/>
              </a:solidFill>
              <a:highlight>
                <a:srgbClr val="FFFFFF"/>
              </a:highlight>
            </a:endParaRPr>
          </a:p>
          <a:p>
            <a:pPr indent="-311150" lvl="0" marL="457200" rtl="0" algn="l">
              <a:lnSpc>
                <a:spcPct val="115000"/>
              </a:lnSpc>
              <a:spcBef>
                <a:spcPts val="0"/>
              </a:spcBef>
              <a:spcAft>
                <a:spcPts val="0"/>
              </a:spcAft>
              <a:buClr>
                <a:schemeClr val="accent2"/>
              </a:buClr>
              <a:buSzPts val="1300"/>
              <a:buFont typeface="Arial"/>
              <a:buChar char="●"/>
            </a:pPr>
            <a:r>
              <a:rPr lang="en-IN" sz="1300">
                <a:solidFill>
                  <a:schemeClr val="accent2"/>
                </a:solidFill>
                <a:highlight>
                  <a:srgbClr val="FFFFFF"/>
                </a:highlight>
              </a:rPr>
              <a:t>It is able to correctly classify 7010 points out of 9836 of class 1.</a:t>
            </a:r>
            <a:endParaRPr sz="1300">
              <a:solidFill>
                <a:schemeClr val="accent2"/>
              </a:solidFill>
              <a:highlight>
                <a:srgbClr val="FFFFFF"/>
              </a:highlight>
            </a:endParaRPr>
          </a:p>
          <a:p>
            <a:pPr indent="-311150" lvl="0" marL="457200" rtl="0" algn="l">
              <a:lnSpc>
                <a:spcPct val="115000"/>
              </a:lnSpc>
              <a:spcBef>
                <a:spcPts val="0"/>
              </a:spcBef>
              <a:spcAft>
                <a:spcPts val="0"/>
              </a:spcAft>
              <a:buClr>
                <a:schemeClr val="accent2"/>
              </a:buClr>
              <a:buSzPts val="1300"/>
              <a:buFont typeface="Arial"/>
              <a:buChar char="●"/>
            </a:pPr>
            <a:r>
              <a:rPr lang="en-IN" sz="1300">
                <a:solidFill>
                  <a:schemeClr val="accent2"/>
                </a:solidFill>
                <a:highlight>
                  <a:srgbClr val="FFFFFF"/>
                </a:highlight>
              </a:rPr>
              <a:t>It is able to correctly classify 298 points out of 475 of class 2, but it still classified only 569 points out of 2208.</a:t>
            </a:r>
            <a:endParaRPr/>
          </a:p>
        </p:txBody>
      </p:sp>
      <p:pic>
        <p:nvPicPr>
          <p:cNvPr id="249" name="Google Shape;249;g17f076e8580_0_44"/>
          <p:cNvPicPr preferRelativeResize="0"/>
          <p:nvPr/>
        </p:nvPicPr>
        <p:blipFill>
          <a:blip r:embed="rId3">
            <a:alphaModFix/>
          </a:blip>
          <a:stretch>
            <a:fillRect/>
          </a:stretch>
        </p:blipFill>
        <p:spPr>
          <a:xfrm>
            <a:off x="5202050" y="1839850"/>
            <a:ext cx="3433125" cy="2781925"/>
          </a:xfrm>
          <a:prstGeom prst="rect">
            <a:avLst/>
          </a:prstGeom>
          <a:noFill/>
          <a:ln>
            <a:noFill/>
          </a:ln>
        </p:spPr>
      </p:pic>
      <p:sp>
        <p:nvSpPr>
          <p:cNvPr id="250" name="Google Shape;250;g17f076e8580_0_44"/>
          <p:cNvSpPr txBox="1"/>
          <p:nvPr/>
        </p:nvSpPr>
        <p:spPr>
          <a:xfrm>
            <a:off x="1154925" y="1557825"/>
            <a:ext cx="773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g19d865930ab_0_125"/>
          <p:cNvSpPr txBox="1"/>
          <p:nvPr/>
        </p:nvSpPr>
        <p:spPr>
          <a:xfrm>
            <a:off x="322300" y="684900"/>
            <a:ext cx="7735500" cy="4617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rgbClr val="000000"/>
              </a:buClr>
              <a:buSzPts val="1800"/>
              <a:buChar char="●"/>
            </a:pPr>
            <a:r>
              <a:rPr b="1" lang="en-IN" sz="1800"/>
              <a:t>Naive Bayes Classifier</a:t>
            </a:r>
            <a:endParaRPr b="1" i="0" sz="1800" u="none" cap="none" strike="noStrike">
              <a:solidFill>
                <a:srgbClr val="000000"/>
              </a:solidFill>
            </a:endParaRPr>
          </a:p>
        </p:txBody>
      </p:sp>
      <p:sp>
        <p:nvSpPr>
          <p:cNvPr id="256" name="Google Shape;256;g19d865930ab_0_125"/>
          <p:cNvSpPr txBox="1"/>
          <p:nvPr/>
        </p:nvSpPr>
        <p:spPr>
          <a:xfrm>
            <a:off x="5425525" y="864575"/>
            <a:ext cx="3518700" cy="29826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600"/>
              </a:spcBef>
              <a:spcAft>
                <a:spcPts val="0"/>
              </a:spcAft>
              <a:buClr>
                <a:schemeClr val="accent2"/>
              </a:buClr>
              <a:buSzPts val="1200"/>
              <a:buFont typeface="Arial"/>
              <a:buChar char="●"/>
            </a:pPr>
            <a:r>
              <a:rPr lang="en-IN" sz="1200">
                <a:solidFill>
                  <a:schemeClr val="accent2"/>
                </a:solidFill>
                <a:highlight>
                  <a:srgbClr val="FFFFFF"/>
                </a:highlight>
              </a:rPr>
              <a:t>The training and test scores for tuned Naive Bayes don't differ much so the model is not overfitting or underfitting.</a:t>
            </a:r>
            <a:endParaRPr sz="1200">
              <a:solidFill>
                <a:schemeClr val="accent2"/>
              </a:solidFill>
              <a:highlight>
                <a:srgbClr val="FFFFFF"/>
              </a:highlight>
            </a:endParaRPr>
          </a:p>
          <a:p>
            <a:pPr indent="-304800" lvl="0" marL="457200" rtl="0" algn="l">
              <a:lnSpc>
                <a:spcPct val="115000"/>
              </a:lnSpc>
              <a:spcBef>
                <a:spcPts val="0"/>
              </a:spcBef>
              <a:spcAft>
                <a:spcPts val="0"/>
              </a:spcAft>
              <a:buClr>
                <a:schemeClr val="accent2"/>
              </a:buClr>
              <a:buSzPts val="1200"/>
              <a:buFont typeface="Arial"/>
              <a:buChar char="●"/>
            </a:pPr>
            <a:r>
              <a:rPr lang="en-IN" sz="1200">
                <a:solidFill>
                  <a:schemeClr val="accent2"/>
                </a:solidFill>
                <a:highlight>
                  <a:srgbClr val="FFFFFF"/>
                </a:highlight>
              </a:rPr>
              <a:t>The Naive Bayes gives test score of precision as 0.727 and roc_auc as 0.714 ,recall score as 0.69, and f1 score as 0.71.</a:t>
            </a:r>
            <a:endParaRPr sz="1200">
              <a:solidFill>
                <a:schemeClr val="accent2"/>
              </a:solidFill>
              <a:highlight>
                <a:srgbClr val="FFFFFF"/>
              </a:highlight>
            </a:endParaRPr>
          </a:p>
          <a:p>
            <a:pPr indent="-304800" lvl="0" marL="457200" rtl="0" algn="l">
              <a:lnSpc>
                <a:spcPct val="115000"/>
              </a:lnSpc>
              <a:spcBef>
                <a:spcPts val="0"/>
              </a:spcBef>
              <a:spcAft>
                <a:spcPts val="0"/>
              </a:spcAft>
              <a:buClr>
                <a:schemeClr val="accent2"/>
              </a:buClr>
              <a:buSzPts val="1200"/>
              <a:buFont typeface="Arial"/>
              <a:buChar char="●"/>
            </a:pPr>
            <a:r>
              <a:rPr lang="en-IN" sz="1200">
                <a:solidFill>
                  <a:schemeClr val="accent2"/>
                </a:solidFill>
                <a:highlight>
                  <a:srgbClr val="FFFFFF"/>
                </a:highlight>
              </a:rPr>
              <a:t>It is able to correctly classify 7521 points out of 9836 of class 0.</a:t>
            </a:r>
            <a:endParaRPr sz="1200">
              <a:solidFill>
                <a:schemeClr val="accent2"/>
              </a:solidFill>
              <a:highlight>
                <a:srgbClr val="FFFFFF"/>
              </a:highlight>
            </a:endParaRPr>
          </a:p>
          <a:p>
            <a:pPr indent="-304800" lvl="0" marL="457200" rtl="0" algn="l">
              <a:lnSpc>
                <a:spcPct val="115000"/>
              </a:lnSpc>
              <a:spcBef>
                <a:spcPts val="0"/>
              </a:spcBef>
              <a:spcAft>
                <a:spcPts val="0"/>
              </a:spcAft>
              <a:buClr>
                <a:schemeClr val="accent2"/>
              </a:buClr>
              <a:buSzPts val="1200"/>
              <a:buFont typeface="Arial"/>
              <a:buChar char="●"/>
            </a:pPr>
            <a:r>
              <a:rPr lang="en-IN" sz="1200">
                <a:solidFill>
                  <a:schemeClr val="accent2"/>
                </a:solidFill>
                <a:highlight>
                  <a:srgbClr val="FFFFFF"/>
                </a:highlight>
              </a:rPr>
              <a:t>It is able to correctly classify 1128 points out of 2208 of class 1 which is a great job done , but no points of class 2 have been classified which is not a good sign.</a:t>
            </a:r>
            <a:endParaRPr sz="1200">
              <a:solidFill>
                <a:schemeClr val="accent2"/>
              </a:solidFill>
              <a:highlight>
                <a:srgbClr val="FFFFFF"/>
              </a:highlight>
            </a:endParaRPr>
          </a:p>
          <a:p>
            <a:pPr indent="0" lvl="0" marL="0" rtl="0" algn="l">
              <a:spcBef>
                <a:spcPts val="500"/>
              </a:spcBef>
              <a:spcAft>
                <a:spcPts val="0"/>
              </a:spcAft>
              <a:buNone/>
            </a:pPr>
            <a:r>
              <a:t/>
            </a:r>
            <a:endParaRPr sz="1200"/>
          </a:p>
        </p:txBody>
      </p:sp>
      <p:sp>
        <p:nvSpPr>
          <p:cNvPr id="257" name="Google Shape;257;g19d865930ab_0_125"/>
          <p:cNvSpPr txBox="1"/>
          <p:nvPr/>
        </p:nvSpPr>
        <p:spPr>
          <a:xfrm>
            <a:off x="429725" y="1235525"/>
            <a:ext cx="4485600" cy="33774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IN" sz="1200">
                <a:solidFill>
                  <a:srgbClr val="0000FF"/>
                </a:solidFill>
                <a:highlight>
                  <a:srgbClr val="FFFFFE"/>
                </a:highlight>
              </a:rPr>
              <a:t>* </a:t>
            </a:r>
            <a:r>
              <a:rPr lang="en-IN" sz="1200">
                <a:highlight>
                  <a:srgbClr val="FFFFFE"/>
                </a:highlight>
              </a:rPr>
              <a:t>  To handle class imbalance in NB we will simply ignore the class prior probabilities , and to that we will use ComplementNB instead of Gaussian NB.  </a:t>
            </a:r>
            <a:endParaRPr sz="1200">
              <a:highlight>
                <a:srgbClr val="FFFFFE"/>
              </a:highlight>
            </a:endParaRPr>
          </a:p>
          <a:p>
            <a:pPr indent="0" lvl="0" marL="0" rtl="0" algn="l">
              <a:lnSpc>
                <a:spcPct val="135714"/>
              </a:lnSpc>
              <a:spcBef>
                <a:spcPts val="0"/>
              </a:spcBef>
              <a:spcAft>
                <a:spcPts val="0"/>
              </a:spcAft>
              <a:buNone/>
            </a:pPr>
            <a:r>
              <a:rPr lang="en-IN" sz="1200">
                <a:solidFill>
                  <a:srgbClr val="0000FF"/>
                </a:solidFill>
                <a:highlight>
                  <a:srgbClr val="FFFFFE"/>
                </a:highlight>
              </a:rPr>
              <a:t>* </a:t>
            </a:r>
            <a:r>
              <a:rPr lang="en-IN" sz="1200">
                <a:highlight>
                  <a:srgbClr val="FFFFFE"/>
                </a:highlight>
              </a:rPr>
              <a:t>  The Complement NB assumes that numerical features comes from Multinomial Distribution that means these features can't contain negative values, so to keep this in mind we will normalize the data using MinMaxScaler instead of using standardization (using Power Transformer).</a:t>
            </a:r>
            <a:endParaRPr sz="1200">
              <a:highlight>
                <a:srgbClr val="FFFFFE"/>
              </a:highlight>
            </a:endParaRPr>
          </a:p>
          <a:p>
            <a:pPr indent="0" lvl="0" marL="0" rtl="0" algn="l">
              <a:lnSpc>
                <a:spcPct val="135714"/>
              </a:lnSpc>
              <a:spcBef>
                <a:spcPts val="0"/>
              </a:spcBef>
              <a:spcAft>
                <a:spcPts val="0"/>
              </a:spcAft>
              <a:buNone/>
            </a:pPr>
            <a:r>
              <a:rPr lang="en-IN" sz="1200">
                <a:solidFill>
                  <a:srgbClr val="0000FF"/>
                </a:solidFill>
                <a:highlight>
                  <a:srgbClr val="FFFFFE"/>
                </a:highlight>
              </a:rPr>
              <a:t>* </a:t>
            </a:r>
            <a:r>
              <a:rPr lang="en-IN" sz="1200">
                <a:highlight>
                  <a:srgbClr val="FFFFFE"/>
                </a:highlight>
              </a:rPr>
              <a:t>  To remove skewness from numerical features we will use cube root transformation before normalization , as we have seen in EDA above that cube root transformation remove skewness well.</a:t>
            </a:r>
            <a:endParaRPr sz="1200">
              <a:highlight>
                <a:srgbClr val="FFFFFE"/>
              </a:highlight>
            </a:endParaRPr>
          </a:p>
          <a:p>
            <a:pPr indent="0" lvl="0" marL="0" rtl="0" algn="l">
              <a:spcBef>
                <a:spcPts val="0"/>
              </a:spcBef>
              <a:spcAft>
                <a:spcPts val="0"/>
              </a:spcAft>
              <a:buNone/>
            </a:pPr>
            <a:r>
              <a:t/>
            </a:r>
            <a:endParaRPr sz="1200"/>
          </a:p>
        </p:txBody>
      </p:sp>
      <p:pic>
        <p:nvPicPr>
          <p:cNvPr id="258" name="Google Shape;258;g19d865930ab_0_125"/>
          <p:cNvPicPr preferRelativeResize="0"/>
          <p:nvPr/>
        </p:nvPicPr>
        <p:blipFill>
          <a:blip r:embed="rId3">
            <a:alphaModFix/>
          </a:blip>
          <a:stretch>
            <a:fillRect/>
          </a:stretch>
        </p:blipFill>
        <p:spPr>
          <a:xfrm>
            <a:off x="5667275" y="3746850"/>
            <a:ext cx="2635100" cy="1289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3"/>
          <p:cNvSpPr txBox="1"/>
          <p:nvPr>
            <p:ph type="title"/>
          </p:nvPr>
        </p:nvSpPr>
        <p:spPr>
          <a:xfrm>
            <a:off x="164555" y="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a:t>Agenda</a:t>
            </a:r>
            <a:endParaRPr b="1"/>
          </a:p>
        </p:txBody>
      </p:sp>
      <p:pic>
        <p:nvPicPr>
          <p:cNvPr descr="University of Baltimore | MBA Data Analytics Specialization" id="68" name="Google Shape;68;p3"/>
          <p:cNvPicPr preferRelativeResize="0"/>
          <p:nvPr/>
        </p:nvPicPr>
        <p:blipFill rotWithShape="1">
          <a:blip r:embed="rId3">
            <a:alphaModFix/>
          </a:blip>
          <a:srcRect b="10039" l="0" r="0" t="-10040"/>
          <a:stretch/>
        </p:blipFill>
        <p:spPr>
          <a:xfrm>
            <a:off x="1983250" y="2042125"/>
            <a:ext cx="4812075" cy="2942900"/>
          </a:xfrm>
          <a:prstGeom prst="rect">
            <a:avLst/>
          </a:prstGeom>
          <a:noFill/>
          <a:ln>
            <a:noFill/>
          </a:ln>
        </p:spPr>
      </p:pic>
      <p:sp>
        <p:nvSpPr>
          <p:cNvPr id="69" name="Google Shape;69;p3"/>
          <p:cNvSpPr/>
          <p:nvPr/>
        </p:nvSpPr>
        <p:spPr>
          <a:xfrm>
            <a:off x="375438" y="700700"/>
            <a:ext cx="8027700" cy="1421100"/>
          </a:xfrm>
          <a:prstGeom prst="rect">
            <a:avLst/>
          </a:prstGeom>
          <a:noFill/>
          <a:ln>
            <a:noFill/>
          </a:ln>
        </p:spPr>
        <p:txBody>
          <a:bodyPr anchorCtr="0" anchor="t" bIns="45700" lIns="91425" spcFirstLastPara="1" rIns="91425" wrap="square" tIns="45700">
            <a:spAutoFit/>
          </a:bodyPr>
          <a:lstStyle/>
          <a:p>
            <a:pPr indent="0" lvl="0" marL="0" rtl="0" algn="l">
              <a:lnSpc>
                <a:spcPct val="135714"/>
              </a:lnSpc>
              <a:spcBef>
                <a:spcPts val="0"/>
              </a:spcBef>
              <a:spcAft>
                <a:spcPts val="0"/>
              </a:spcAft>
              <a:buNone/>
            </a:pPr>
            <a:r>
              <a:rPr b="1" lang="en-IN" sz="1600">
                <a:solidFill>
                  <a:schemeClr val="accent2"/>
                </a:solidFill>
                <a:highlight>
                  <a:srgbClr val="FFFFFE"/>
                </a:highlight>
              </a:rPr>
              <a:t>Most of the small to medium business owners are making effective use of Gmail-based Email Marketing Strategies for offline targeting of converting their prospective customers into leads so that they stay with them in Business. The main objective is to create a machine learning model to characterize the mail that is ignored ; read ; acknowledged by the reader.</a:t>
            </a:r>
            <a:endParaRPr b="1" sz="1600">
              <a:solidFill>
                <a:schemeClr val="accent2"/>
              </a:solidFill>
              <a:highlight>
                <a:srgbClr val="FFFFFE"/>
              </a:highlight>
            </a:endParaRPr>
          </a:p>
          <a:p>
            <a:pPr indent="0" lvl="0" marL="0" marR="0" rtl="0" algn="l">
              <a:lnSpc>
                <a:spcPct val="115000"/>
              </a:lnSpc>
              <a:spcBef>
                <a:spcPts val="700"/>
              </a:spcBef>
              <a:spcAft>
                <a:spcPts val="0"/>
              </a:spcAft>
              <a:buClr>
                <a:srgbClr val="000000"/>
              </a:buClr>
              <a:buSzPts val="1500"/>
              <a:buFont typeface="Arial"/>
              <a:buNone/>
            </a:pPr>
            <a:r>
              <a:t/>
            </a:r>
            <a:endParaRPr b="1" sz="1600">
              <a:solidFill>
                <a:schemeClr val="accent2"/>
              </a:solidFill>
              <a:highlight>
                <a:srgbClr val="FFFFFF"/>
              </a:highlight>
            </a:endParaRPr>
          </a:p>
        </p:txBody>
      </p:sp>
      <p:sp>
        <p:nvSpPr>
          <p:cNvPr id="70" name="Google Shape;70;p3"/>
          <p:cNvSpPr/>
          <p:nvPr/>
        </p:nvSpPr>
        <p:spPr>
          <a:xfrm>
            <a:off x="574157" y="4138940"/>
            <a:ext cx="7145079" cy="338554"/>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6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g19d865930ab_0_139"/>
          <p:cNvSpPr txBox="1"/>
          <p:nvPr/>
        </p:nvSpPr>
        <p:spPr>
          <a:xfrm>
            <a:off x="443175" y="604325"/>
            <a:ext cx="7735500" cy="6465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rgbClr val="000000"/>
              </a:buClr>
              <a:buSzPts val="1800"/>
              <a:buChar char="●"/>
            </a:pPr>
            <a:r>
              <a:rPr b="1" lang="en-IN" sz="1800"/>
              <a:t>Decision Tree Classifier</a:t>
            </a:r>
            <a:r>
              <a:rPr b="1" i="0" lang="en-IN" sz="1800" u="none" cap="none" strike="noStrike">
                <a:solidFill>
                  <a:srgbClr val="000000"/>
                </a:solidFill>
              </a:rPr>
              <a:t> </a:t>
            </a:r>
            <a:endParaRPr b="1" sz="1300">
              <a:solidFill>
                <a:schemeClr val="accent2"/>
              </a:solidFill>
              <a:highlight>
                <a:srgbClr val="FFFFFF"/>
              </a:highlight>
            </a:endParaRPr>
          </a:p>
          <a:p>
            <a:pPr indent="0" lvl="0" marL="0" marR="0" rtl="0" algn="l">
              <a:lnSpc>
                <a:spcPct val="100000"/>
              </a:lnSpc>
              <a:spcBef>
                <a:spcPts val="0"/>
              </a:spcBef>
              <a:spcAft>
                <a:spcPts val="0"/>
              </a:spcAft>
              <a:buNone/>
            </a:pPr>
            <a:r>
              <a:t/>
            </a:r>
            <a:endParaRPr sz="1200"/>
          </a:p>
        </p:txBody>
      </p:sp>
      <p:sp>
        <p:nvSpPr>
          <p:cNvPr id="264" name="Google Shape;264;g19d865930ab_0_139"/>
          <p:cNvSpPr txBox="1"/>
          <p:nvPr/>
        </p:nvSpPr>
        <p:spPr>
          <a:xfrm>
            <a:off x="443175" y="1387125"/>
            <a:ext cx="4660200" cy="29931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600"/>
              </a:spcBef>
              <a:spcAft>
                <a:spcPts val="0"/>
              </a:spcAft>
              <a:buClr>
                <a:schemeClr val="accent2"/>
              </a:buClr>
              <a:buSzPts val="1300"/>
              <a:buFont typeface="Arial"/>
              <a:buChar char="●"/>
            </a:pPr>
            <a:r>
              <a:rPr lang="en-IN" sz="1300">
                <a:solidFill>
                  <a:schemeClr val="accent2"/>
                </a:solidFill>
                <a:highlight>
                  <a:srgbClr val="FFFFFF"/>
                </a:highlight>
              </a:rPr>
              <a:t>The difference between training and test scores of tuned Decision Tree are still very large . The model gives very high scores for train set but not for test set , so it is clearly overfitting.</a:t>
            </a:r>
            <a:endParaRPr sz="1300">
              <a:solidFill>
                <a:schemeClr val="accent2"/>
              </a:solidFill>
              <a:highlight>
                <a:srgbClr val="FFFFFF"/>
              </a:highlight>
            </a:endParaRPr>
          </a:p>
          <a:p>
            <a:pPr indent="-311150" lvl="0" marL="457200" rtl="0" algn="l">
              <a:lnSpc>
                <a:spcPct val="115000"/>
              </a:lnSpc>
              <a:spcBef>
                <a:spcPts val="0"/>
              </a:spcBef>
              <a:spcAft>
                <a:spcPts val="0"/>
              </a:spcAft>
              <a:buClr>
                <a:schemeClr val="accent2"/>
              </a:buClr>
              <a:buSzPts val="1300"/>
              <a:buFont typeface="Arial"/>
              <a:buChar char="●"/>
            </a:pPr>
            <a:r>
              <a:rPr lang="en-IN" sz="1300">
                <a:solidFill>
                  <a:schemeClr val="accent2"/>
                </a:solidFill>
                <a:highlight>
                  <a:srgbClr val="FFFFFF"/>
                </a:highlight>
              </a:rPr>
              <a:t>The Decision Tree gives test score of precision as 0.727 and roc_auc as 0.646 ,recall score as 0.684, and f1 score as 0.703.</a:t>
            </a:r>
            <a:endParaRPr sz="1300">
              <a:solidFill>
                <a:schemeClr val="accent2"/>
              </a:solidFill>
              <a:highlight>
                <a:srgbClr val="FFFFFF"/>
              </a:highlight>
            </a:endParaRPr>
          </a:p>
          <a:p>
            <a:pPr indent="-311150" lvl="0" marL="457200" rtl="0" algn="l">
              <a:lnSpc>
                <a:spcPct val="115000"/>
              </a:lnSpc>
              <a:spcBef>
                <a:spcPts val="0"/>
              </a:spcBef>
              <a:spcAft>
                <a:spcPts val="0"/>
              </a:spcAft>
              <a:buClr>
                <a:schemeClr val="accent2"/>
              </a:buClr>
              <a:buSzPts val="1300"/>
              <a:buFont typeface="Arial"/>
              <a:buChar char="●"/>
            </a:pPr>
            <a:r>
              <a:rPr lang="en-IN" sz="1300">
                <a:solidFill>
                  <a:schemeClr val="accent2"/>
                </a:solidFill>
                <a:highlight>
                  <a:srgbClr val="FFFFFF"/>
                </a:highlight>
              </a:rPr>
              <a:t>It is able to correctly classify 7664 points out of 9836 of class 0.</a:t>
            </a:r>
            <a:endParaRPr sz="1300">
              <a:solidFill>
                <a:schemeClr val="accent2"/>
              </a:solidFill>
              <a:highlight>
                <a:srgbClr val="FFFFFF"/>
              </a:highlight>
            </a:endParaRPr>
          </a:p>
          <a:p>
            <a:pPr indent="-311150" lvl="0" marL="457200" rtl="0" algn="l">
              <a:lnSpc>
                <a:spcPct val="115000"/>
              </a:lnSpc>
              <a:spcBef>
                <a:spcPts val="0"/>
              </a:spcBef>
              <a:spcAft>
                <a:spcPts val="0"/>
              </a:spcAft>
              <a:buClr>
                <a:schemeClr val="accent2"/>
              </a:buClr>
              <a:buSzPts val="1300"/>
              <a:buFont typeface="Arial"/>
              <a:buChar char="●"/>
            </a:pPr>
            <a:r>
              <a:rPr lang="en-IN" sz="1300">
                <a:solidFill>
                  <a:schemeClr val="accent2"/>
                </a:solidFill>
                <a:highlight>
                  <a:srgbClr val="FFFFFF"/>
                </a:highlight>
              </a:rPr>
              <a:t>It is able to correctly classify 846 points out of 2208 of class 1 and only 63 points out of 475 of class 2.</a:t>
            </a:r>
            <a:endParaRPr sz="1300">
              <a:solidFill>
                <a:schemeClr val="accent2"/>
              </a:solidFill>
              <a:highlight>
                <a:srgbClr val="FFFFFF"/>
              </a:highlight>
            </a:endParaRPr>
          </a:p>
          <a:p>
            <a:pPr indent="0" lvl="0" marL="457200" rtl="0" algn="l">
              <a:lnSpc>
                <a:spcPct val="115000"/>
              </a:lnSpc>
              <a:spcBef>
                <a:spcPts val="600"/>
              </a:spcBef>
              <a:spcAft>
                <a:spcPts val="500"/>
              </a:spcAft>
              <a:buNone/>
            </a:pPr>
            <a:r>
              <a:t/>
            </a:r>
            <a:endParaRPr sz="1300">
              <a:solidFill>
                <a:schemeClr val="accent2"/>
              </a:solidFill>
              <a:highlight>
                <a:srgbClr val="FFFFFF"/>
              </a:highlight>
            </a:endParaRPr>
          </a:p>
        </p:txBody>
      </p:sp>
      <p:pic>
        <p:nvPicPr>
          <p:cNvPr id="265" name="Google Shape;265;g19d865930ab_0_139"/>
          <p:cNvPicPr preferRelativeResize="0"/>
          <p:nvPr/>
        </p:nvPicPr>
        <p:blipFill>
          <a:blip r:embed="rId3">
            <a:alphaModFix/>
          </a:blip>
          <a:stretch>
            <a:fillRect/>
          </a:stretch>
        </p:blipFill>
        <p:spPr>
          <a:xfrm>
            <a:off x="5255775" y="1403225"/>
            <a:ext cx="3285400" cy="270683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g19d865930ab_0_148"/>
          <p:cNvSpPr txBox="1"/>
          <p:nvPr/>
        </p:nvSpPr>
        <p:spPr>
          <a:xfrm>
            <a:off x="443175" y="604325"/>
            <a:ext cx="7735500" cy="6465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rgbClr val="000000"/>
              </a:buClr>
              <a:buSzPts val="1800"/>
              <a:buChar char="●"/>
            </a:pPr>
            <a:r>
              <a:rPr b="1" lang="en-IN" sz="1800"/>
              <a:t>Random Forest</a:t>
            </a:r>
            <a:r>
              <a:rPr b="1" lang="en-IN" sz="1800"/>
              <a:t> Classifier</a:t>
            </a:r>
            <a:r>
              <a:rPr b="1" i="0" lang="en-IN" sz="1800" u="none" cap="none" strike="noStrike">
                <a:solidFill>
                  <a:srgbClr val="000000"/>
                </a:solidFill>
              </a:rPr>
              <a:t> </a:t>
            </a:r>
            <a:endParaRPr b="1" sz="1300">
              <a:solidFill>
                <a:schemeClr val="accent2"/>
              </a:solidFill>
              <a:highlight>
                <a:srgbClr val="FFFFFF"/>
              </a:highlight>
            </a:endParaRPr>
          </a:p>
          <a:p>
            <a:pPr indent="0" lvl="0" marL="0" marR="0" rtl="0" algn="l">
              <a:lnSpc>
                <a:spcPct val="100000"/>
              </a:lnSpc>
              <a:spcBef>
                <a:spcPts val="0"/>
              </a:spcBef>
              <a:spcAft>
                <a:spcPts val="0"/>
              </a:spcAft>
              <a:buNone/>
            </a:pPr>
            <a:r>
              <a:t/>
            </a:r>
            <a:endParaRPr sz="1200"/>
          </a:p>
        </p:txBody>
      </p:sp>
      <p:sp>
        <p:nvSpPr>
          <p:cNvPr id="271" name="Google Shape;271;g19d865930ab_0_148"/>
          <p:cNvSpPr txBox="1"/>
          <p:nvPr/>
        </p:nvSpPr>
        <p:spPr>
          <a:xfrm>
            <a:off x="443175" y="1387125"/>
            <a:ext cx="4660200" cy="29775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600"/>
              </a:spcBef>
              <a:spcAft>
                <a:spcPts val="0"/>
              </a:spcAft>
              <a:buClr>
                <a:schemeClr val="accent2"/>
              </a:buClr>
              <a:buSzPts val="1300"/>
              <a:buFont typeface="Arial"/>
              <a:buChar char="●"/>
            </a:pPr>
            <a:r>
              <a:rPr lang="en-IN" sz="1300">
                <a:solidFill>
                  <a:schemeClr val="accent2"/>
                </a:solidFill>
                <a:highlight>
                  <a:srgbClr val="FFFFFF"/>
                </a:highlight>
              </a:rPr>
              <a:t>The difference between training and test scores of tuned Random Forest are very large. The model gives very high scores for train set but not for test set , so it is clearly overfitting.</a:t>
            </a:r>
            <a:endParaRPr sz="1300">
              <a:solidFill>
                <a:schemeClr val="accent2"/>
              </a:solidFill>
              <a:highlight>
                <a:srgbClr val="FFFFFF"/>
              </a:highlight>
            </a:endParaRPr>
          </a:p>
          <a:p>
            <a:pPr indent="-311150" lvl="0" marL="457200" rtl="0" algn="l">
              <a:lnSpc>
                <a:spcPct val="115000"/>
              </a:lnSpc>
              <a:spcBef>
                <a:spcPts val="0"/>
              </a:spcBef>
              <a:spcAft>
                <a:spcPts val="0"/>
              </a:spcAft>
              <a:buClr>
                <a:schemeClr val="accent2"/>
              </a:buClr>
              <a:buSzPts val="1300"/>
              <a:buFont typeface="Arial"/>
              <a:buChar char="●"/>
            </a:pPr>
            <a:r>
              <a:rPr lang="en-IN" sz="1300">
                <a:solidFill>
                  <a:schemeClr val="accent2"/>
                </a:solidFill>
                <a:highlight>
                  <a:srgbClr val="FFFFFF"/>
                </a:highlight>
              </a:rPr>
              <a:t>The Random Forest gives test score of precision as 0.749 and roc_auc as 0.782 ,recall score as 0.799, and f1 score as 0.760.</a:t>
            </a:r>
            <a:endParaRPr sz="1300">
              <a:solidFill>
                <a:schemeClr val="accent2"/>
              </a:solidFill>
              <a:highlight>
                <a:srgbClr val="FFFFFF"/>
              </a:highlight>
            </a:endParaRPr>
          </a:p>
          <a:p>
            <a:pPr indent="-311150" lvl="0" marL="457200" rtl="0" algn="l">
              <a:lnSpc>
                <a:spcPct val="115000"/>
              </a:lnSpc>
              <a:spcBef>
                <a:spcPts val="0"/>
              </a:spcBef>
              <a:spcAft>
                <a:spcPts val="0"/>
              </a:spcAft>
              <a:buClr>
                <a:schemeClr val="accent2"/>
              </a:buClr>
              <a:buSzPts val="1300"/>
              <a:buFont typeface="Arial"/>
              <a:buChar char="●"/>
            </a:pPr>
            <a:r>
              <a:rPr lang="en-IN" sz="1300">
                <a:solidFill>
                  <a:schemeClr val="accent2"/>
                </a:solidFill>
                <a:highlight>
                  <a:srgbClr val="FFFFFF"/>
                </a:highlight>
              </a:rPr>
              <a:t>It is able to correctly classify 9449 points out of 9836 of class 0 which is great job done.</a:t>
            </a:r>
            <a:endParaRPr sz="1300">
              <a:solidFill>
                <a:schemeClr val="accent2"/>
              </a:solidFill>
              <a:highlight>
                <a:srgbClr val="FFFFFF"/>
              </a:highlight>
            </a:endParaRPr>
          </a:p>
          <a:p>
            <a:pPr indent="-311150" lvl="0" marL="457200" rtl="0" algn="l">
              <a:lnSpc>
                <a:spcPct val="115000"/>
              </a:lnSpc>
              <a:spcBef>
                <a:spcPts val="0"/>
              </a:spcBef>
              <a:spcAft>
                <a:spcPts val="0"/>
              </a:spcAft>
              <a:buClr>
                <a:schemeClr val="accent2"/>
              </a:buClr>
              <a:buSzPts val="1300"/>
              <a:buFont typeface="Arial"/>
              <a:buChar char="●"/>
            </a:pPr>
            <a:r>
              <a:rPr lang="en-IN" sz="1300">
                <a:solidFill>
                  <a:schemeClr val="accent2"/>
                </a:solidFill>
                <a:highlight>
                  <a:srgbClr val="FFFFFF"/>
                </a:highlight>
              </a:rPr>
              <a:t>It is able to correctly classify 546 points out of 2208 of class 1 and only 12 points out of 475 of class 2.</a:t>
            </a:r>
            <a:endParaRPr sz="1300">
              <a:solidFill>
                <a:schemeClr val="accent2"/>
              </a:solidFill>
              <a:highlight>
                <a:srgbClr val="FFFFFF"/>
              </a:highlight>
            </a:endParaRPr>
          </a:p>
          <a:p>
            <a:pPr indent="0" lvl="0" marL="457200" rtl="0" algn="l">
              <a:lnSpc>
                <a:spcPct val="115000"/>
              </a:lnSpc>
              <a:spcBef>
                <a:spcPts val="600"/>
              </a:spcBef>
              <a:spcAft>
                <a:spcPts val="500"/>
              </a:spcAft>
              <a:buNone/>
            </a:pPr>
            <a:r>
              <a:t/>
            </a:r>
            <a:endParaRPr sz="1200">
              <a:solidFill>
                <a:schemeClr val="accent2"/>
              </a:solidFill>
              <a:highlight>
                <a:srgbClr val="FFFFFF"/>
              </a:highlight>
              <a:latin typeface="Roboto"/>
              <a:ea typeface="Roboto"/>
              <a:cs typeface="Roboto"/>
              <a:sym typeface="Roboto"/>
            </a:endParaRPr>
          </a:p>
        </p:txBody>
      </p:sp>
      <p:pic>
        <p:nvPicPr>
          <p:cNvPr id="272" name="Google Shape;272;g19d865930ab_0_148"/>
          <p:cNvPicPr preferRelativeResize="0"/>
          <p:nvPr/>
        </p:nvPicPr>
        <p:blipFill>
          <a:blip r:embed="rId3">
            <a:alphaModFix/>
          </a:blip>
          <a:stretch>
            <a:fillRect/>
          </a:stretch>
        </p:blipFill>
        <p:spPr>
          <a:xfrm>
            <a:off x="5255775" y="1403225"/>
            <a:ext cx="3028950" cy="24955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g19d865930ab_0_156"/>
          <p:cNvSpPr txBox="1"/>
          <p:nvPr/>
        </p:nvSpPr>
        <p:spPr>
          <a:xfrm>
            <a:off x="443175" y="604325"/>
            <a:ext cx="7735500" cy="6465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rgbClr val="000000"/>
              </a:buClr>
              <a:buSzPts val="1800"/>
              <a:buChar char="●"/>
            </a:pPr>
            <a:r>
              <a:rPr b="1" lang="en-IN" sz="1800"/>
              <a:t>XGBoost</a:t>
            </a:r>
            <a:r>
              <a:rPr b="1" lang="en-IN" sz="1800"/>
              <a:t> Classifier</a:t>
            </a:r>
            <a:r>
              <a:rPr b="1" i="0" lang="en-IN" sz="1800" u="none" cap="none" strike="noStrike">
                <a:solidFill>
                  <a:srgbClr val="000000"/>
                </a:solidFill>
              </a:rPr>
              <a:t> </a:t>
            </a:r>
            <a:endParaRPr b="1" sz="1300">
              <a:solidFill>
                <a:schemeClr val="accent2"/>
              </a:solidFill>
              <a:highlight>
                <a:srgbClr val="FFFFFF"/>
              </a:highlight>
            </a:endParaRPr>
          </a:p>
          <a:p>
            <a:pPr indent="0" lvl="0" marL="0" marR="0" rtl="0" algn="l">
              <a:lnSpc>
                <a:spcPct val="100000"/>
              </a:lnSpc>
              <a:spcBef>
                <a:spcPts val="0"/>
              </a:spcBef>
              <a:spcAft>
                <a:spcPts val="0"/>
              </a:spcAft>
              <a:buNone/>
            </a:pPr>
            <a:r>
              <a:t/>
            </a:r>
            <a:endParaRPr sz="1200"/>
          </a:p>
        </p:txBody>
      </p:sp>
      <p:sp>
        <p:nvSpPr>
          <p:cNvPr id="278" name="Google Shape;278;g19d865930ab_0_156"/>
          <p:cNvSpPr txBox="1"/>
          <p:nvPr/>
        </p:nvSpPr>
        <p:spPr>
          <a:xfrm>
            <a:off x="443175" y="1387125"/>
            <a:ext cx="4660200" cy="29775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600"/>
              </a:spcBef>
              <a:spcAft>
                <a:spcPts val="0"/>
              </a:spcAft>
              <a:buClr>
                <a:schemeClr val="accent2"/>
              </a:buClr>
              <a:buSzPts val="1300"/>
              <a:buFont typeface="Arial"/>
              <a:buChar char="●"/>
            </a:pPr>
            <a:r>
              <a:rPr lang="en-IN" sz="1300">
                <a:solidFill>
                  <a:schemeClr val="accent2"/>
                </a:solidFill>
                <a:highlight>
                  <a:srgbClr val="FFFFFF"/>
                </a:highlight>
              </a:rPr>
              <a:t>The training and test scores for tuned XGBoost don't differ much so the model is not overfitting or underfitting.</a:t>
            </a:r>
            <a:endParaRPr sz="1300">
              <a:solidFill>
                <a:schemeClr val="accent2"/>
              </a:solidFill>
              <a:highlight>
                <a:srgbClr val="FFFFFF"/>
              </a:highlight>
            </a:endParaRPr>
          </a:p>
          <a:p>
            <a:pPr indent="-311150" lvl="0" marL="457200" rtl="0" algn="l">
              <a:lnSpc>
                <a:spcPct val="115000"/>
              </a:lnSpc>
              <a:spcBef>
                <a:spcPts val="0"/>
              </a:spcBef>
              <a:spcAft>
                <a:spcPts val="0"/>
              </a:spcAft>
              <a:buClr>
                <a:schemeClr val="accent2"/>
              </a:buClr>
              <a:buSzPts val="1300"/>
              <a:buFont typeface="Arial"/>
              <a:buChar char="●"/>
            </a:pPr>
            <a:r>
              <a:rPr lang="en-IN" sz="1300">
                <a:solidFill>
                  <a:schemeClr val="accent2"/>
                </a:solidFill>
                <a:highlight>
                  <a:srgbClr val="FFFFFF"/>
                </a:highlight>
              </a:rPr>
              <a:t>The XGBoost gives test score of precision as 0.768 and roc_auc as 0.819 ,recall score as 0.814, and f1 score as 0.768.</a:t>
            </a:r>
            <a:endParaRPr sz="1300">
              <a:solidFill>
                <a:schemeClr val="accent2"/>
              </a:solidFill>
              <a:highlight>
                <a:srgbClr val="FFFFFF"/>
              </a:highlight>
            </a:endParaRPr>
          </a:p>
          <a:p>
            <a:pPr indent="-311150" lvl="0" marL="457200" rtl="0" algn="l">
              <a:lnSpc>
                <a:spcPct val="115000"/>
              </a:lnSpc>
              <a:spcBef>
                <a:spcPts val="0"/>
              </a:spcBef>
              <a:spcAft>
                <a:spcPts val="0"/>
              </a:spcAft>
              <a:buClr>
                <a:schemeClr val="accent2"/>
              </a:buClr>
              <a:buSzPts val="1300"/>
              <a:buFont typeface="Arial"/>
              <a:buChar char="●"/>
            </a:pPr>
            <a:r>
              <a:rPr lang="en-IN" sz="1300">
                <a:solidFill>
                  <a:schemeClr val="accent2"/>
                </a:solidFill>
                <a:highlight>
                  <a:srgbClr val="FFFFFF"/>
                </a:highlight>
              </a:rPr>
              <a:t>It is able to correctly classify 9668 points out of 9836 of class 0 which is a great job done.</a:t>
            </a:r>
            <a:endParaRPr sz="1300">
              <a:solidFill>
                <a:schemeClr val="accent2"/>
              </a:solidFill>
              <a:highlight>
                <a:srgbClr val="FFFFFF"/>
              </a:highlight>
            </a:endParaRPr>
          </a:p>
          <a:p>
            <a:pPr indent="-311150" lvl="0" marL="457200" rtl="0" algn="l">
              <a:lnSpc>
                <a:spcPct val="115000"/>
              </a:lnSpc>
              <a:spcBef>
                <a:spcPts val="0"/>
              </a:spcBef>
              <a:spcAft>
                <a:spcPts val="0"/>
              </a:spcAft>
              <a:buClr>
                <a:schemeClr val="accent2"/>
              </a:buClr>
              <a:buSzPts val="1300"/>
              <a:buFont typeface="Arial"/>
              <a:buChar char="●"/>
            </a:pPr>
            <a:r>
              <a:rPr lang="en-IN" sz="1300">
                <a:solidFill>
                  <a:schemeClr val="accent2"/>
                </a:solidFill>
                <a:highlight>
                  <a:srgbClr val="FFFFFF"/>
                </a:highlight>
              </a:rPr>
              <a:t>It is able to correctly classify 532 points out of 2208 of class 1, but only 2 points of class 2 have been classified which is not a good sign.</a:t>
            </a:r>
            <a:endParaRPr sz="1300">
              <a:solidFill>
                <a:schemeClr val="accent2"/>
              </a:solidFill>
              <a:highlight>
                <a:srgbClr val="FFFFFF"/>
              </a:highlight>
            </a:endParaRPr>
          </a:p>
          <a:p>
            <a:pPr indent="0" lvl="0" marL="457200" rtl="0" algn="l">
              <a:lnSpc>
                <a:spcPct val="115000"/>
              </a:lnSpc>
              <a:spcBef>
                <a:spcPts val="600"/>
              </a:spcBef>
              <a:spcAft>
                <a:spcPts val="500"/>
              </a:spcAft>
              <a:buNone/>
            </a:pPr>
            <a:r>
              <a:t/>
            </a:r>
            <a:endParaRPr sz="1200">
              <a:solidFill>
                <a:schemeClr val="accent2"/>
              </a:solidFill>
              <a:highlight>
                <a:srgbClr val="FFFFFF"/>
              </a:highlight>
              <a:latin typeface="Roboto"/>
              <a:ea typeface="Roboto"/>
              <a:cs typeface="Roboto"/>
              <a:sym typeface="Roboto"/>
            </a:endParaRPr>
          </a:p>
        </p:txBody>
      </p:sp>
      <p:pic>
        <p:nvPicPr>
          <p:cNvPr id="279" name="Google Shape;279;g19d865930ab_0_156"/>
          <p:cNvPicPr preferRelativeResize="0"/>
          <p:nvPr/>
        </p:nvPicPr>
        <p:blipFill>
          <a:blip r:embed="rId3">
            <a:alphaModFix/>
          </a:blip>
          <a:stretch>
            <a:fillRect/>
          </a:stretch>
        </p:blipFill>
        <p:spPr>
          <a:xfrm>
            <a:off x="5255775" y="1403225"/>
            <a:ext cx="3258525" cy="28270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g17f076e8580_0_5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sz="2400">
                <a:solidFill>
                  <a:schemeClr val="accent2"/>
                </a:solidFill>
              </a:rPr>
              <a:t>Model Performance Comparison</a:t>
            </a:r>
            <a:endParaRPr b="1" sz="2400">
              <a:solidFill>
                <a:schemeClr val="accent2"/>
              </a:solidFill>
            </a:endParaRPr>
          </a:p>
        </p:txBody>
      </p:sp>
      <p:sp>
        <p:nvSpPr>
          <p:cNvPr id="285" name="Google Shape;285;g17f076e8580_0_50"/>
          <p:cNvSpPr txBox="1"/>
          <p:nvPr/>
        </p:nvSpPr>
        <p:spPr>
          <a:xfrm>
            <a:off x="155850" y="1175075"/>
            <a:ext cx="883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286" name="Google Shape;286;g17f076e8580_0_50"/>
          <p:cNvPicPr preferRelativeResize="0"/>
          <p:nvPr/>
        </p:nvPicPr>
        <p:blipFill>
          <a:blip r:embed="rId3">
            <a:alphaModFix/>
          </a:blip>
          <a:stretch>
            <a:fillRect/>
          </a:stretch>
        </p:blipFill>
        <p:spPr>
          <a:xfrm>
            <a:off x="152400" y="1342950"/>
            <a:ext cx="8839201" cy="24844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g19d865930ab_0_1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IN"/>
              <a:t>Feature Engineering and Modelling</a:t>
            </a:r>
            <a:endParaRPr b="1"/>
          </a:p>
        </p:txBody>
      </p:sp>
      <p:sp>
        <p:nvSpPr>
          <p:cNvPr id="292" name="Google Shape;292;g19d865930ab_0_167"/>
          <p:cNvSpPr txBox="1"/>
          <p:nvPr>
            <p:ph idx="1" type="body"/>
          </p:nvPr>
        </p:nvSpPr>
        <p:spPr>
          <a:xfrm>
            <a:off x="311700" y="1152475"/>
            <a:ext cx="8520600" cy="835200"/>
          </a:xfrm>
          <a:prstGeom prst="rect">
            <a:avLst/>
          </a:prstGeom>
        </p:spPr>
        <p:txBody>
          <a:bodyPr anchorCtr="0" anchor="t" bIns="91425" lIns="91425" spcFirstLastPara="1" rIns="91425" wrap="square" tIns="91425">
            <a:noAutofit/>
          </a:bodyPr>
          <a:lstStyle/>
          <a:p>
            <a:pPr indent="-311150" lvl="0" marL="457200" rtl="0" algn="l">
              <a:lnSpc>
                <a:spcPct val="135714"/>
              </a:lnSpc>
              <a:spcBef>
                <a:spcPts val="0"/>
              </a:spcBef>
              <a:spcAft>
                <a:spcPts val="0"/>
              </a:spcAft>
              <a:buClr>
                <a:srgbClr val="000000"/>
              </a:buClr>
              <a:buSzPts val="1300"/>
              <a:buChar char="●"/>
            </a:pPr>
            <a:r>
              <a:rPr lang="en-IN" sz="1300">
                <a:solidFill>
                  <a:srgbClr val="000000"/>
                </a:solidFill>
                <a:highlight>
                  <a:srgbClr val="FFFFFE"/>
                </a:highlight>
              </a:rPr>
              <a:t>Transforming numerical features into combination of polynomials of degree 5 and then training models.</a:t>
            </a:r>
            <a:endParaRPr sz="1300">
              <a:solidFill>
                <a:srgbClr val="000000"/>
              </a:solidFill>
              <a:highlight>
                <a:srgbClr val="FFFFFE"/>
              </a:highlight>
            </a:endParaRPr>
          </a:p>
          <a:p>
            <a:pPr indent="-311150" lvl="0" marL="457200" rtl="0" algn="l">
              <a:lnSpc>
                <a:spcPct val="100000"/>
              </a:lnSpc>
              <a:spcBef>
                <a:spcPts val="0"/>
              </a:spcBef>
              <a:spcAft>
                <a:spcPts val="0"/>
              </a:spcAft>
              <a:buClr>
                <a:srgbClr val="000000"/>
              </a:buClr>
              <a:buSzPts val="1300"/>
              <a:buChar char="●"/>
            </a:pPr>
            <a:r>
              <a:rPr lang="en-IN" sz="1300">
                <a:solidFill>
                  <a:schemeClr val="accent2"/>
                </a:solidFill>
                <a:highlight>
                  <a:srgbClr val="FFFFFE"/>
                </a:highlight>
              </a:rPr>
              <a:t>The final train set has </a:t>
            </a:r>
            <a:r>
              <a:rPr lang="en-IN" sz="1300">
                <a:solidFill>
                  <a:schemeClr val="accent2"/>
                </a:solidFill>
                <a:highlight>
                  <a:srgbClr val="FFFFFF"/>
                </a:highlight>
              </a:rPr>
              <a:t>50075 rows and 144 columns ,and final test set has 12519  rows and 144 columns.</a:t>
            </a:r>
            <a:endParaRPr sz="1300">
              <a:solidFill>
                <a:srgbClr val="000000"/>
              </a:solidFill>
              <a:highlight>
                <a:srgbClr val="FFFFFE"/>
              </a:highlight>
            </a:endParaRPr>
          </a:p>
          <a:p>
            <a:pPr indent="0" lvl="0" marL="0" rtl="0" algn="l">
              <a:spcBef>
                <a:spcPts val="0"/>
              </a:spcBef>
              <a:spcAft>
                <a:spcPts val="0"/>
              </a:spcAft>
              <a:buNone/>
            </a:pPr>
            <a:r>
              <a:t/>
            </a:r>
            <a:endParaRPr sz="1300"/>
          </a:p>
        </p:txBody>
      </p:sp>
      <p:sp>
        <p:nvSpPr>
          <p:cNvPr id="293" name="Google Shape;293;g19d865930ab_0_167"/>
          <p:cNvSpPr txBox="1"/>
          <p:nvPr/>
        </p:nvSpPr>
        <p:spPr>
          <a:xfrm>
            <a:off x="311700" y="1839950"/>
            <a:ext cx="7735500" cy="6465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rgbClr val="000000"/>
              </a:buClr>
              <a:buSzPts val="1800"/>
              <a:buChar char="●"/>
            </a:pPr>
            <a:r>
              <a:rPr b="1" i="0" lang="en-IN" sz="1800" u="none" cap="none" strike="noStrike">
                <a:solidFill>
                  <a:srgbClr val="000000"/>
                </a:solidFill>
              </a:rPr>
              <a:t>L</a:t>
            </a:r>
            <a:r>
              <a:rPr b="1" lang="en-IN" sz="1800"/>
              <a:t>ogistic Regression</a:t>
            </a:r>
            <a:r>
              <a:rPr b="1" i="0" lang="en-IN" sz="1800" u="none" cap="none" strike="noStrike">
                <a:solidFill>
                  <a:srgbClr val="000000"/>
                </a:solidFill>
              </a:rPr>
              <a:t> </a:t>
            </a:r>
            <a:endParaRPr b="1" sz="1300">
              <a:solidFill>
                <a:schemeClr val="accent2"/>
              </a:solidFill>
              <a:highlight>
                <a:srgbClr val="FFFFFF"/>
              </a:highlight>
            </a:endParaRPr>
          </a:p>
          <a:p>
            <a:pPr indent="0" lvl="0" marL="0" marR="0" rtl="0" algn="l">
              <a:lnSpc>
                <a:spcPct val="100000"/>
              </a:lnSpc>
              <a:spcBef>
                <a:spcPts val="0"/>
              </a:spcBef>
              <a:spcAft>
                <a:spcPts val="0"/>
              </a:spcAft>
              <a:buNone/>
            </a:pPr>
            <a:r>
              <a:t/>
            </a:r>
            <a:endParaRPr sz="1200"/>
          </a:p>
        </p:txBody>
      </p:sp>
      <p:sp>
        <p:nvSpPr>
          <p:cNvPr id="294" name="Google Shape;294;g19d865930ab_0_167"/>
          <p:cNvSpPr txBox="1"/>
          <p:nvPr/>
        </p:nvSpPr>
        <p:spPr>
          <a:xfrm>
            <a:off x="389450" y="2403875"/>
            <a:ext cx="5358300" cy="23052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600"/>
              </a:spcBef>
              <a:spcAft>
                <a:spcPts val="0"/>
              </a:spcAft>
              <a:buClr>
                <a:schemeClr val="accent2"/>
              </a:buClr>
              <a:buSzPts val="1300"/>
              <a:buFont typeface="Arial"/>
              <a:buChar char="●"/>
            </a:pPr>
            <a:r>
              <a:rPr lang="en-IN" sz="1300">
                <a:solidFill>
                  <a:schemeClr val="accent2"/>
                </a:solidFill>
                <a:highlight>
                  <a:srgbClr val="FFFFFF"/>
                </a:highlight>
              </a:rPr>
              <a:t>The training and test scores of tuned Logistic Regression don't differ much which is a good sign.</a:t>
            </a:r>
            <a:endParaRPr sz="1300">
              <a:solidFill>
                <a:schemeClr val="accent2"/>
              </a:solidFill>
              <a:highlight>
                <a:srgbClr val="FFFFFF"/>
              </a:highlight>
            </a:endParaRPr>
          </a:p>
          <a:p>
            <a:pPr indent="-311150" lvl="0" marL="457200" rtl="0" algn="l">
              <a:lnSpc>
                <a:spcPct val="115000"/>
              </a:lnSpc>
              <a:spcBef>
                <a:spcPts val="0"/>
              </a:spcBef>
              <a:spcAft>
                <a:spcPts val="0"/>
              </a:spcAft>
              <a:buClr>
                <a:schemeClr val="accent2"/>
              </a:buClr>
              <a:buSzPts val="1300"/>
              <a:buFont typeface="Arial"/>
              <a:buChar char="●"/>
            </a:pPr>
            <a:r>
              <a:rPr lang="en-IN" sz="1300">
                <a:solidFill>
                  <a:schemeClr val="accent2"/>
                </a:solidFill>
                <a:highlight>
                  <a:srgbClr val="FFFFFF"/>
                </a:highlight>
              </a:rPr>
              <a:t>It gives score of precision as 0.773 and roc_auc as 0.791 but recall score is low which is 0.642 and thus f1 score is also low which is 0.693.</a:t>
            </a:r>
            <a:endParaRPr sz="1300">
              <a:solidFill>
                <a:schemeClr val="accent2"/>
              </a:solidFill>
              <a:highlight>
                <a:srgbClr val="FFFFFF"/>
              </a:highlight>
            </a:endParaRPr>
          </a:p>
          <a:p>
            <a:pPr indent="-311150" lvl="0" marL="457200" rtl="0" algn="l">
              <a:lnSpc>
                <a:spcPct val="115000"/>
              </a:lnSpc>
              <a:spcBef>
                <a:spcPts val="0"/>
              </a:spcBef>
              <a:spcAft>
                <a:spcPts val="0"/>
              </a:spcAft>
              <a:buClr>
                <a:schemeClr val="accent2"/>
              </a:buClr>
              <a:buSzPts val="1300"/>
              <a:buFont typeface="Arial"/>
              <a:buChar char="●"/>
            </a:pPr>
            <a:r>
              <a:rPr lang="en-IN" sz="1300">
                <a:solidFill>
                  <a:schemeClr val="accent2"/>
                </a:solidFill>
                <a:highlight>
                  <a:srgbClr val="FFFFFF"/>
                </a:highlight>
              </a:rPr>
              <a:t>It is able to correctly classify 7132 points out of 9836 of class 1.</a:t>
            </a:r>
            <a:endParaRPr sz="1300">
              <a:solidFill>
                <a:schemeClr val="accent2"/>
              </a:solidFill>
              <a:highlight>
                <a:srgbClr val="FFFFFF"/>
              </a:highlight>
            </a:endParaRPr>
          </a:p>
          <a:p>
            <a:pPr indent="-311150" lvl="0" marL="457200" rtl="0" algn="l">
              <a:lnSpc>
                <a:spcPct val="115000"/>
              </a:lnSpc>
              <a:spcBef>
                <a:spcPts val="0"/>
              </a:spcBef>
              <a:spcAft>
                <a:spcPts val="0"/>
              </a:spcAft>
              <a:buClr>
                <a:schemeClr val="accent2"/>
              </a:buClr>
              <a:buSzPts val="1300"/>
              <a:buFont typeface="Arial"/>
              <a:buChar char="●"/>
            </a:pPr>
            <a:r>
              <a:rPr lang="en-IN" sz="1300">
                <a:solidFill>
                  <a:schemeClr val="accent2"/>
                </a:solidFill>
                <a:highlight>
                  <a:srgbClr val="FFFFFF"/>
                </a:highlight>
              </a:rPr>
              <a:t>It is able to correctly classify 291 points out of 475 of class 2, but it still classified only 622 points out of 2208.</a:t>
            </a:r>
            <a:endParaRPr sz="1300">
              <a:solidFill>
                <a:schemeClr val="accent2"/>
              </a:solidFill>
              <a:highlight>
                <a:srgbClr val="FFFFFF"/>
              </a:highlight>
            </a:endParaRPr>
          </a:p>
          <a:p>
            <a:pPr indent="0" lvl="0" marL="0" rtl="0" algn="l">
              <a:spcBef>
                <a:spcPts val="500"/>
              </a:spcBef>
              <a:spcAft>
                <a:spcPts val="0"/>
              </a:spcAft>
              <a:buNone/>
            </a:pPr>
            <a:r>
              <a:t/>
            </a:r>
            <a:endParaRPr/>
          </a:p>
        </p:txBody>
      </p:sp>
      <p:pic>
        <p:nvPicPr>
          <p:cNvPr id="295" name="Google Shape;295;g19d865930ab_0_167"/>
          <p:cNvPicPr preferRelativeResize="0"/>
          <p:nvPr/>
        </p:nvPicPr>
        <p:blipFill>
          <a:blip r:embed="rId3">
            <a:alphaModFix/>
          </a:blip>
          <a:stretch>
            <a:fillRect/>
          </a:stretch>
        </p:blipFill>
        <p:spPr>
          <a:xfrm>
            <a:off x="5747750" y="2403875"/>
            <a:ext cx="3196300" cy="23522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g19d865930ab_0_178"/>
          <p:cNvSpPr txBox="1"/>
          <p:nvPr/>
        </p:nvSpPr>
        <p:spPr>
          <a:xfrm>
            <a:off x="443175" y="604325"/>
            <a:ext cx="7735500" cy="6465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rgbClr val="000000"/>
              </a:buClr>
              <a:buSzPts val="1800"/>
              <a:buChar char="●"/>
            </a:pPr>
            <a:r>
              <a:rPr b="1" lang="en-IN" sz="1800"/>
              <a:t>Decision Tree Classifier</a:t>
            </a:r>
            <a:r>
              <a:rPr b="1" i="0" lang="en-IN" sz="1800" u="none" cap="none" strike="noStrike">
                <a:solidFill>
                  <a:srgbClr val="000000"/>
                </a:solidFill>
              </a:rPr>
              <a:t> </a:t>
            </a:r>
            <a:endParaRPr b="1" sz="1300">
              <a:solidFill>
                <a:schemeClr val="accent2"/>
              </a:solidFill>
              <a:highlight>
                <a:srgbClr val="FFFFFF"/>
              </a:highlight>
            </a:endParaRPr>
          </a:p>
          <a:p>
            <a:pPr indent="0" lvl="0" marL="0" marR="0" rtl="0" algn="l">
              <a:lnSpc>
                <a:spcPct val="100000"/>
              </a:lnSpc>
              <a:spcBef>
                <a:spcPts val="0"/>
              </a:spcBef>
              <a:spcAft>
                <a:spcPts val="0"/>
              </a:spcAft>
              <a:buNone/>
            </a:pPr>
            <a:r>
              <a:t/>
            </a:r>
            <a:endParaRPr sz="1200"/>
          </a:p>
        </p:txBody>
      </p:sp>
      <p:sp>
        <p:nvSpPr>
          <p:cNvPr id="301" name="Google Shape;301;g19d865930ab_0_178"/>
          <p:cNvSpPr txBox="1"/>
          <p:nvPr/>
        </p:nvSpPr>
        <p:spPr>
          <a:xfrm>
            <a:off x="443175" y="1387125"/>
            <a:ext cx="4660200" cy="29931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600"/>
              </a:spcBef>
              <a:spcAft>
                <a:spcPts val="0"/>
              </a:spcAft>
              <a:buClr>
                <a:schemeClr val="accent2"/>
              </a:buClr>
              <a:buSzPts val="1300"/>
              <a:buFont typeface="Arial"/>
              <a:buChar char="●"/>
            </a:pPr>
            <a:r>
              <a:rPr lang="en-IN" sz="1300">
                <a:solidFill>
                  <a:schemeClr val="accent2"/>
                </a:solidFill>
                <a:highlight>
                  <a:srgbClr val="FFFFFF"/>
                </a:highlight>
              </a:rPr>
              <a:t>The difference between training and test scores of tuned Decision Tree are still very large . The model gives very high scores for train set but not for test set , so it is clearly overfitting.</a:t>
            </a:r>
            <a:endParaRPr sz="1300">
              <a:solidFill>
                <a:schemeClr val="accent2"/>
              </a:solidFill>
              <a:highlight>
                <a:srgbClr val="FFFFFF"/>
              </a:highlight>
            </a:endParaRPr>
          </a:p>
          <a:p>
            <a:pPr indent="-311150" lvl="0" marL="457200" rtl="0" algn="l">
              <a:lnSpc>
                <a:spcPct val="115000"/>
              </a:lnSpc>
              <a:spcBef>
                <a:spcPts val="0"/>
              </a:spcBef>
              <a:spcAft>
                <a:spcPts val="0"/>
              </a:spcAft>
              <a:buClr>
                <a:schemeClr val="accent2"/>
              </a:buClr>
              <a:buSzPts val="1300"/>
              <a:buFont typeface="Arial"/>
              <a:buChar char="●"/>
            </a:pPr>
            <a:r>
              <a:rPr lang="en-IN" sz="1300">
                <a:solidFill>
                  <a:schemeClr val="accent2"/>
                </a:solidFill>
                <a:highlight>
                  <a:srgbClr val="FFFFFF"/>
                </a:highlight>
              </a:rPr>
              <a:t>The Decision Tree gives test score of precision as 0.725 and roc_auc as 0.632 ,recall score as 0.70, and f1 score as 0.711.</a:t>
            </a:r>
            <a:endParaRPr sz="1300">
              <a:solidFill>
                <a:schemeClr val="accent2"/>
              </a:solidFill>
              <a:highlight>
                <a:srgbClr val="FFFFFF"/>
              </a:highlight>
            </a:endParaRPr>
          </a:p>
          <a:p>
            <a:pPr indent="-311150" lvl="0" marL="457200" rtl="0" algn="l">
              <a:lnSpc>
                <a:spcPct val="115000"/>
              </a:lnSpc>
              <a:spcBef>
                <a:spcPts val="0"/>
              </a:spcBef>
              <a:spcAft>
                <a:spcPts val="0"/>
              </a:spcAft>
              <a:buClr>
                <a:schemeClr val="accent2"/>
              </a:buClr>
              <a:buSzPts val="1300"/>
              <a:buFont typeface="Arial"/>
              <a:buChar char="●"/>
            </a:pPr>
            <a:r>
              <a:rPr lang="en-IN" sz="1300">
                <a:solidFill>
                  <a:schemeClr val="accent2"/>
                </a:solidFill>
                <a:highlight>
                  <a:srgbClr val="FFFFFF"/>
                </a:highlight>
              </a:rPr>
              <a:t>It is able to correctly classify 7905 points out of 9836 of class 0.</a:t>
            </a:r>
            <a:endParaRPr sz="1300">
              <a:solidFill>
                <a:schemeClr val="accent2"/>
              </a:solidFill>
              <a:highlight>
                <a:srgbClr val="FFFFFF"/>
              </a:highlight>
            </a:endParaRPr>
          </a:p>
          <a:p>
            <a:pPr indent="-311150" lvl="0" marL="457200" rtl="0" algn="l">
              <a:lnSpc>
                <a:spcPct val="115000"/>
              </a:lnSpc>
              <a:spcBef>
                <a:spcPts val="0"/>
              </a:spcBef>
              <a:spcAft>
                <a:spcPts val="0"/>
              </a:spcAft>
              <a:buClr>
                <a:schemeClr val="accent2"/>
              </a:buClr>
              <a:buSzPts val="1300"/>
              <a:buFont typeface="Arial"/>
              <a:buChar char="●"/>
            </a:pPr>
            <a:r>
              <a:rPr lang="en-IN" sz="1300">
                <a:solidFill>
                  <a:schemeClr val="accent2"/>
                </a:solidFill>
                <a:highlight>
                  <a:srgbClr val="FFFFFF"/>
                </a:highlight>
              </a:rPr>
              <a:t>It is able to correctly classify 787 points out of 2208 of class 1 and only 75 points out of 475 of class 2.</a:t>
            </a:r>
            <a:endParaRPr sz="1300">
              <a:solidFill>
                <a:schemeClr val="accent2"/>
              </a:solidFill>
              <a:highlight>
                <a:srgbClr val="FFFFFF"/>
              </a:highlight>
            </a:endParaRPr>
          </a:p>
          <a:p>
            <a:pPr indent="0" lvl="0" marL="457200" rtl="0" algn="l">
              <a:lnSpc>
                <a:spcPct val="115000"/>
              </a:lnSpc>
              <a:spcBef>
                <a:spcPts val="600"/>
              </a:spcBef>
              <a:spcAft>
                <a:spcPts val="500"/>
              </a:spcAft>
              <a:buNone/>
            </a:pPr>
            <a:r>
              <a:t/>
            </a:r>
            <a:endParaRPr sz="1300">
              <a:solidFill>
                <a:schemeClr val="accent2"/>
              </a:solidFill>
              <a:highlight>
                <a:srgbClr val="FFFFFF"/>
              </a:highlight>
            </a:endParaRPr>
          </a:p>
        </p:txBody>
      </p:sp>
      <p:pic>
        <p:nvPicPr>
          <p:cNvPr id="302" name="Google Shape;302;g19d865930ab_0_178"/>
          <p:cNvPicPr preferRelativeResize="0"/>
          <p:nvPr/>
        </p:nvPicPr>
        <p:blipFill>
          <a:blip r:embed="rId3">
            <a:alphaModFix/>
          </a:blip>
          <a:stretch>
            <a:fillRect/>
          </a:stretch>
        </p:blipFill>
        <p:spPr>
          <a:xfrm>
            <a:off x="5255775" y="1403225"/>
            <a:ext cx="3419675" cy="2817468"/>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g19d865930ab_0_192"/>
          <p:cNvSpPr txBox="1"/>
          <p:nvPr>
            <p:ph idx="1" type="body"/>
          </p:nvPr>
        </p:nvSpPr>
        <p:spPr>
          <a:xfrm>
            <a:off x="311700" y="483450"/>
            <a:ext cx="8520600" cy="4085400"/>
          </a:xfrm>
          <a:prstGeom prst="rect">
            <a:avLst/>
          </a:prstGeom>
        </p:spPr>
        <p:txBody>
          <a:bodyPr anchorCtr="0" anchor="t" bIns="91425" lIns="91425" spcFirstLastPara="1" rIns="91425" wrap="square" tIns="91425">
            <a:noAutofit/>
          </a:bodyPr>
          <a:lstStyle/>
          <a:p>
            <a:pPr indent="0" lvl="0" marL="0" rtl="0" algn="l">
              <a:spcBef>
                <a:spcPts val="700"/>
              </a:spcBef>
              <a:spcAft>
                <a:spcPts val="0"/>
              </a:spcAft>
              <a:buNone/>
            </a:pPr>
            <a:r>
              <a:rPr b="1" lang="en-IN" sz="2000">
                <a:solidFill>
                  <a:schemeClr val="accent2"/>
                </a:solidFill>
                <a:highlight>
                  <a:srgbClr val="FFFFFF"/>
                </a:highlight>
              </a:rPr>
              <a:t>Note</a:t>
            </a:r>
            <a:r>
              <a:rPr lang="en-IN" sz="2000">
                <a:solidFill>
                  <a:schemeClr val="accent2"/>
                </a:solidFill>
                <a:highlight>
                  <a:srgbClr val="FFFFFF"/>
                </a:highlight>
              </a:rPr>
              <a:t> :</a:t>
            </a:r>
            <a:endParaRPr sz="2000">
              <a:solidFill>
                <a:schemeClr val="accent2"/>
              </a:solidFill>
              <a:highlight>
                <a:srgbClr val="FFFFFF"/>
              </a:highlight>
            </a:endParaRPr>
          </a:p>
          <a:p>
            <a:pPr indent="-342900" lvl="0" marL="457200" rtl="0" algn="l">
              <a:spcBef>
                <a:spcPts val="700"/>
              </a:spcBef>
              <a:spcAft>
                <a:spcPts val="0"/>
              </a:spcAft>
              <a:buClr>
                <a:schemeClr val="accent2"/>
              </a:buClr>
              <a:buSzPts val="1800"/>
              <a:buChar char="●"/>
            </a:pPr>
            <a:r>
              <a:rPr lang="en-IN">
                <a:solidFill>
                  <a:schemeClr val="accent2"/>
                </a:solidFill>
                <a:highlight>
                  <a:srgbClr val="FFFFFF"/>
                </a:highlight>
              </a:rPr>
              <a:t>Due to increase in dimensionality, the Decision Trees training time complexity increase and thus ,the Ensemble Models training time complexity increases so for these models we will only take interacted features.</a:t>
            </a:r>
            <a:endParaRPr>
              <a:solidFill>
                <a:schemeClr val="accent2"/>
              </a:solidFill>
              <a:highlight>
                <a:srgbClr val="FFFFFF"/>
              </a:highlight>
            </a:endParaRPr>
          </a:p>
          <a:p>
            <a:pPr indent="-342900" lvl="0" marL="457200" rtl="0" algn="l">
              <a:spcBef>
                <a:spcPts val="0"/>
              </a:spcBef>
              <a:spcAft>
                <a:spcPts val="0"/>
              </a:spcAft>
              <a:buClr>
                <a:schemeClr val="accent2"/>
              </a:buClr>
              <a:buSzPts val="1800"/>
              <a:buChar char="●"/>
            </a:pPr>
            <a:r>
              <a:rPr lang="en-IN">
                <a:solidFill>
                  <a:schemeClr val="accent2"/>
                </a:solidFill>
                <a:highlight>
                  <a:srgbClr val="FFFFFF"/>
                </a:highlight>
              </a:rPr>
              <a:t>So for this we have reduced the number of combinations of features by passing “interaction_only” parameter as “True” in PolynomialFeatures.</a:t>
            </a:r>
            <a:endParaRPr>
              <a:solidFill>
                <a:schemeClr val="accent2"/>
              </a:solidFill>
              <a:highlight>
                <a:srgbClr val="FFFFFF"/>
              </a:highlight>
            </a:endParaRPr>
          </a:p>
          <a:p>
            <a:pPr indent="-342900" lvl="0" marL="457200" rtl="0" algn="l">
              <a:lnSpc>
                <a:spcPct val="100000"/>
              </a:lnSpc>
              <a:spcBef>
                <a:spcPts val="0"/>
              </a:spcBef>
              <a:spcAft>
                <a:spcPts val="0"/>
              </a:spcAft>
              <a:buClr>
                <a:schemeClr val="accent2"/>
              </a:buClr>
              <a:buSzPts val="1800"/>
              <a:buChar char="●"/>
            </a:pPr>
            <a:r>
              <a:rPr lang="en-IN">
                <a:solidFill>
                  <a:schemeClr val="accent2"/>
                </a:solidFill>
                <a:highlight>
                  <a:srgbClr val="FFFFFE"/>
                </a:highlight>
              </a:rPr>
              <a:t>The final train set has </a:t>
            </a:r>
            <a:r>
              <a:rPr lang="en-IN">
                <a:solidFill>
                  <a:schemeClr val="accent2"/>
                </a:solidFill>
                <a:highlight>
                  <a:srgbClr val="FFFFFF"/>
                </a:highlight>
              </a:rPr>
              <a:t>50075 rows and 34 columns ,and final test set has 12519  rows and 34 columns.</a:t>
            </a:r>
            <a:endParaRPr>
              <a:solidFill>
                <a:schemeClr val="accent2"/>
              </a:solidFill>
              <a:highlight>
                <a:srgbClr val="FFFFFF"/>
              </a:highlight>
            </a:endParaRPr>
          </a:p>
          <a:p>
            <a:pPr indent="0" lvl="0" marL="0" rtl="0" algn="l">
              <a:spcBef>
                <a:spcPts val="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g19d865930ab_0_186"/>
          <p:cNvSpPr txBox="1"/>
          <p:nvPr/>
        </p:nvSpPr>
        <p:spPr>
          <a:xfrm>
            <a:off x="443175" y="604325"/>
            <a:ext cx="7735500" cy="6465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rgbClr val="000000"/>
              </a:buClr>
              <a:buSzPts val="1800"/>
              <a:buChar char="●"/>
            </a:pPr>
            <a:r>
              <a:rPr b="1" lang="en-IN" sz="1800"/>
              <a:t>Random Forest</a:t>
            </a:r>
            <a:r>
              <a:rPr b="1" lang="en-IN" sz="1800"/>
              <a:t> Classifier</a:t>
            </a:r>
            <a:r>
              <a:rPr b="1" i="0" lang="en-IN" sz="1800" u="none" cap="none" strike="noStrike">
                <a:solidFill>
                  <a:srgbClr val="000000"/>
                </a:solidFill>
              </a:rPr>
              <a:t> </a:t>
            </a:r>
            <a:endParaRPr b="1" sz="1300">
              <a:solidFill>
                <a:schemeClr val="accent2"/>
              </a:solidFill>
              <a:highlight>
                <a:srgbClr val="FFFFFF"/>
              </a:highlight>
            </a:endParaRPr>
          </a:p>
          <a:p>
            <a:pPr indent="0" lvl="0" marL="0" marR="0" rtl="0" algn="l">
              <a:lnSpc>
                <a:spcPct val="100000"/>
              </a:lnSpc>
              <a:spcBef>
                <a:spcPts val="0"/>
              </a:spcBef>
              <a:spcAft>
                <a:spcPts val="0"/>
              </a:spcAft>
              <a:buNone/>
            </a:pPr>
            <a:r>
              <a:t/>
            </a:r>
            <a:endParaRPr sz="1200"/>
          </a:p>
        </p:txBody>
      </p:sp>
      <p:sp>
        <p:nvSpPr>
          <p:cNvPr id="313" name="Google Shape;313;g19d865930ab_0_186"/>
          <p:cNvSpPr txBox="1"/>
          <p:nvPr/>
        </p:nvSpPr>
        <p:spPr>
          <a:xfrm>
            <a:off x="443175" y="1387125"/>
            <a:ext cx="4660200" cy="29931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600"/>
              </a:spcBef>
              <a:spcAft>
                <a:spcPts val="0"/>
              </a:spcAft>
              <a:buClr>
                <a:schemeClr val="accent2"/>
              </a:buClr>
              <a:buSzPts val="1300"/>
              <a:buFont typeface="Arial"/>
              <a:buChar char="●"/>
            </a:pPr>
            <a:r>
              <a:rPr lang="en-IN" sz="1300">
                <a:solidFill>
                  <a:schemeClr val="accent2"/>
                </a:solidFill>
                <a:highlight>
                  <a:srgbClr val="FFFFFF"/>
                </a:highlight>
              </a:rPr>
              <a:t>The difference between training and test scores of tuned Random Forest are very large. The model gives very high scores for train set but not for test set , so it is clearly overfitting.</a:t>
            </a:r>
            <a:endParaRPr sz="1300">
              <a:solidFill>
                <a:schemeClr val="accent2"/>
              </a:solidFill>
              <a:highlight>
                <a:srgbClr val="FFFFFF"/>
              </a:highlight>
            </a:endParaRPr>
          </a:p>
          <a:p>
            <a:pPr indent="-311150" lvl="0" marL="457200" rtl="0" algn="l">
              <a:lnSpc>
                <a:spcPct val="115000"/>
              </a:lnSpc>
              <a:spcBef>
                <a:spcPts val="0"/>
              </a:spcBef>
              <a:spcAft>
                <a:spcPts val="0"/>
              </a:spcAft>
              <a:buClr>
                <a:schemeClr val="accent2"/>
              </a:buClr>
              <a:buSzPts val="1300"/>
              <a:buFont typeface="Arial"/>
              <a:buChar char="●"/>
            </a:pPr>
            <a:r>
              <a:rPr lang="en-IN" sz="1300">
                <a:solidFill>
                  <a:schemeClr val="accent2"/>
                </a:solidFill>
                <a:highlight>
                  <a:srgbClr val="FFFFFF"/>
                </a:highlight>
              </a:rPr>
              <a:t>The Random Forest gives test score of precision as 0.765 and roc_auc as 0.801 ,recall score as 0.782, and f1 score as 0.773.</a:t>
            </a:r>
            <a:endParaRPr sz="1300">
              <a:solidFill>
                <a:schemeClr val="accent2"/>
              </a:solidFill>
              <a:highlight>
                <a:srgbClr val="FFFFFF"/>
              </a:highlight>
            </a:endParaRPr>
          </a:p>
          <a:p>
            <a:pPr indent="-311150" lvl="0" marL="457200" rtl="0" algn="l">
              <a:lnSpc>
                <a:spcPct val="115000"/>
              </a:lnSpc>
              <a:spcBef>
                <a:spcPts val="0"/>
              </a:spcBef>
              <a:spcAft>
                <a:spcPts val="0"/>
              </a:spcAft>
              <a:buClr>
                <a:schemeClr val="accent2"/>
              </a:buClr>
              <a:buSzPts val="1300"/>
              <a:buFont typeface="Arial"/>
              <a:buChar char="●"/>
            </a:pPr>
            <a:r>
              <a:rPr lang="en-IN" sz="1300">
                <a:solidFill>
                  <a:schemeClr val="accent2"/>
                </a:solidFill>
                <a:highlight>
                  <a:srgbClr val="FFFFFF"/>
                </a:highlight>
              </a:rPr>
              <a:t>It is able to correctly classify 8809 points out of 9836 of class 0 which is great job done.</a:t>
            </a:r>
            <a:endParaRPr sz="1300">
              <a:solidFill>
                <a:schemeClr val="accent2"/>
              </a:solidFill>
              <a:highlight>
                <a:srgbClr val="FFFFFF"/>
              </a:highlight>
            </a:endParaRPr>
          </a:p>
          <a:p>
            <a:pPr indent="-311150" lvl="0" marL="457200" rtl="0" algn="l">
              <a:lnSpc>
                <a:spcPct val="115000"/>
              </a:lnSpc>
              <a:spcBef>
                <a:spcPts val="0"/>
              </a:spcBef>
              <a:spcAft>
                <a:spcPts val="0"/>
              </a:spcAft>
              <a:buClr>
                <a:schemeClr val="accent2"/>
              </a:buClr>
              <a:buSzPts val="1300"/>
              <a:buFont typeface="Arial"/>
              <a:buChar char="●"/>
            </a:pPr>
            <a:r>
              <a:rPr lang="en-IN" sz="1300">
                <a:solidFill>
                  <a:schemeClr val="accent2"/>
                </a:solidFill>
                <a:highlight>
                  <a:srgbClr val="FFFFFF"/>
                </a:highlight>
              </a:rPr>
              <a:t>It is able to correctly classify 943 points out of 2208 of class 1 and only 40 points out of 475 of class 2.</a:t>
            </a:r>
            <a:endParaRPr sz="1300">
              <a:solidFill>
                <a:schemeClr val="accent2"/>
              </a:solidFill>
              <a:highlight>
                <a:srgbClr val="FFFFFF"/>
              </a:highlight>
            </a:endParaRPr>
          </a:p>
          <a:p>
            <a:pPr indent="0" lvl="0" marL="457200" rtl="0" algn="l">
              <a:lnSpc>
                <a:spcPct val="115000"/>
              </a:lnSpc>
              <a:spcBef>
                <a:spcPts val="600"/>
              </a:spcBef>
              <a:spcAft>
                <a:spcPts val="500"/>
              </a:spcAft>
              <a:buNone/>
            </a:pPr>
            <a:r>
              <a:t/>
            </a:r>
            <a:endParaRPr sz="1300">
              <a:solidFill>
                <a:schemeClr val="accent2"/>
              </a:solidFill>
              <a:highlight>
                <a:srgbClr val="FFFFFF"/>
              </a:highlight>
            </a:endParaRPr>
          </a:p>
        </p:txBody>
      </p:sp>
      <p:pic>
        <p:nvPicPr>
          <p:cNvPr id="314" name="Google Shape;314;g19d865930ab_0_186"/>
          <p:cNvPicPr preferRelativeResize="0"/>
          <p:nvPr/>
        </p:nvPicPr>
        <p:blipFill>
          <a:blip r:embed="rId3">
            <a:alphaModFix/>
          </a:blip>
          <a:stretch>
            <a:fillRect/>
          </a:stretch>
        </p:blipFill>
        <p:spPr>
          <a:xfrm>
            <a:off x="5255775" y="1403225"/>
            <a:ext cx="3245100" cy="27330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g19d865930ab_0_200"/>
          <p:cNvSpPr txBox="1"/>
          <p:nvPr/>
        </p:nvSpPr>
        <p:spPr>
          <a:xfrm>
            <a:off x="443175" y="604325"/>
            <a:ext cx="7735500" cy="6465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rgbClr val="000000"/>
              </a:buClr>
              <a:buSzPts val="1800"/>
              <a:buChar char="●"/>
            </a:pPr>
            <a:r>
              <a:rPr b="1" lang="en-IN" sz="1800"/>
              <a:t>XGBoost</a:t>
            </a:r>
            <a:r>
              <a:rPr b="1" lang="en-IN" sz="1800"/>
              <a:t> Classifier</a:t>
            </a:r>
            <a:r>
              <a:rPr b="1" i="0" lang="en-IN" sz="1800" u="none" cap="none" strike="noStrike">
                <a:solidFill>
                  <a:srgbClr val="000000"/>
                </a:solidFill>
              </a:rPr>
              <a:t> </a:t>
            </a:r>
            <a:endParaRPr b="1" sz="1300">
              <a:solidFill>
                <a:schemeClr val="accent2"/>
              </a:solidFill>
              <a:highlight>
                <a:srgbClr val="FFFFFF"/>
              </a:highlight>
            </a:endParaRPr>
          </a:p>
          <a:p>
            <a:pPr indent="0" lvl="0" marL="0" marR="0" rtl="0" algn="l">
              <a:lnSpc>
                <a:spcPct val="100000"/>
              </a:lnSpc>
              <a:spcBef>
                <a:spcPts val="0"/>
              </a:spcBef>
              <a:spcAft>
                <a:spcPts val="0"/>
              </a:spcAft>
              <a:buNone/>
            </a:pPr>
            <a:r>
              <a:t/>
            </a:r>
            <a:endParaRPr sz="1200"/>
          </a:p>
        </p:txBody>
      </p:sp>
      <p:sp>
        <p:nvSpPr>
          <p:cNvPr id="320" name="Google Shape;320;g19d865930ab_0_200"/>
          <p:cNvSpPr txBox="1"/>
          <p:nvPr/>
        </p:nvSpPr>
        <p:spPr>
          <a:xfrm>
            <a:off x="443175" y="1387125"/>
            <a:ext cx="4660200" cy="29931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600"/>
              </a:spcBef>
              <a:spcAft>
                <a:spcPts val="0"/>
              </a:spcAft>
              <a:buClr>
                <a:schemeClr val="accent2"/>
              </a:buClr>
              <a:buSzPts val="1300"/>
              <a:buFont typeface="Arial"/>
              <a:buChar char="●"/>
            </a:pPr>
            <a:r>
              <a:rPr lang="en-IN" sz="1300">
                <a:solidFill>
                  <a:schemeClr val="accent2"/>
                </a:solidFill>
                <a:highlight>
                  <a:srgbClr val="FFFFFF"/>
                </a:highlight>
              </a:rPr>
              <a:t>The training and test scores for tuned XGBoost don't differ much so the model is not overfitting or underfitting.</a:t>
            </a:r>
            <a:endParaRPr sz="1300">
              <a:solidFill>
                <a:schemeClr val="accent2"/>
              </a:solidFill>
              <a:highlight>
                <a:srgbClr val="FFFFFF"/>
              </a:highlight>
            </a:endParaRPr>
          </a:p>
          <a:p>
            <a:pPr indent="-311150" lvl="0" marL="457200" rtl="0" algn="l">
              <a:lnSpc>
                <a:spcPct val="115000"/>
              </a:lnSpc>
              <a:spcBef>
                <a:spcPts val="0"/>
              </a:spcBef>
              <a:spcAft>
                <a:spcPts val="0"/>
              </a:spcAft>
              <a:buClr>
                <a:schemeClr val="accent2"/>
              </a:buClr>
              <a:buSzPts val="1300"/>
              <a:buFont typeface="Arial"/>
              <a:buChar char="●"/>
            </a:pPr>
            <a:r>
              <a:rPr lang="en-IN" sz="1300">
                <a:solidFill>
                  <a:schemeClr val="accent2"/>
                </a:solidFill>
                <a:highlight>
                  <a:srgbClr val="FFFFFF"/>
                </a:highlight>
              </a:rPr>
              <a:t>The XGBoost gives test score of precision as 0.772 and roc_auc as 0.816 ,recall score as 0.812, and f1 score as 0.762.</a:t>
            </a:r>
            <a:endParaRPr sz="1300">
              <a:solidFill>
                <a:schemeClr val="accent2"/>
              </a:solidFill>
              <a:highlight>
                <a:srgbClr val="FFFFFF"/>
              </a:highlight>
            </a:endParaRPr>
          </a:p>
          <a:p>
            <a:pPr indent="-311150" lvl="0" marL="457200" rtl="0" algn="l">
              <a:lnSpc>
                <a:spcPct val="115000"/>
              </a:lnSpc>
              <a:spcBef>
                <a:spcPts val="0"/>
              </a:spcBef>
              <a:spcAft>
                <a:spcPts val="0"/>
              </a:spcAft>
              <a:buClr>
                <a:schemeClr val="accent2"/>
              </a:buClr>
              <a:buSzPts val="1300"/>
              <a:buFont typeface="Arial"/>
              <a:buChar char="●"/>
            </a:pPr>
            <a:r>
              <a:rPr lang="en-IN" sz="1300">
                <a:solidFill>
                  <a:schemeClr val="accent2"/>
                </a:solidFill>
                <a:highlight>
                  <a:srgbClr val="FFFFFF"/>
                </a:highlight>
              </a:rPr>
              <a:t>It is able to correctly classify 9701 points out of 9836 of class 0 which is a great job done.</a:t>
            </a:r>
            <a:endParaRPr sz="1300">
              <a:solidFill>
                <a:schemeClr val="accent2"/>
              </a:solidFill>
              <a:highlight>
                <a:srgbClr val="FFFFFF"/>
              </a:highlight>
            </a:endParaRPr>
          </a:p>
          <a:p>
            <a:pPr indent="-311150" lvl="0" marL="457200" rtl="0" algn="l">
              <a:lnSpc>
                <a:spcPct val="115000"/>
              </a:lnSpc>
              <a:spcBef>
                <a:spcPts val="0"/>
              </a:spcBef>
              <a:spcAft>
                <a:spcPts val="0"/>
              </a:spcAft>
              <a:buClr>
                <a:schemeClr val="accent2"/>
              </a:buClr>
              <a:buSzPts val="1300"/>
              <a:buFont typeface="Arial"/>
              <a:buChar char="●"/>
            </a:pPr>
            <a:r>
              <a:rPr lang="en-IN" sz="1300">
                <a:solidFill>
                  <a:schemeClr val="accent2"/>
                </a:solidFill>
                <a:highlight>
                  <a:srgbClr val="FFFFFF"/>
                </a:highlight>
              </a:rPr>
              <a:t>It is able to correctly classify 475 points out of 2208 of class 1, but only 1 point of class 2 have been classified which is not a good sign.</a:t>
            </a:r>
            <a:endParaRPr sz="1300">
              <a:solidFill>
                <a:schemeClr val="accent2"/>
              </a:solidFill>
              <a:highlight>
                <a:srgbClr val="FFFFFF"/>
              </a:highlight>
            </a:endParaRPr>
          </a:p>
          <a:p>
            <a:pPr indent="0" lvl="0" marL="457200" rtl="0" algn="l">
              <a:lnSpc>
                <a:spcPct val="115000"/>
              </a:lnSpc>
              <a:spcBef>
                <a:spcPts val="600"/>
              </a:spcBef>
              <a:spcAft>
                <a:spcPts val="500"/>
              </a:spcAft>
              <a:buNone/>
            </a:pPr>
            <a:r>
              <a:t/>
            </a:r>
            <a:endParaRPr sz="1300">
              <a:solidFill>
                <a:schemeClr val="accent2"/>
              </a:solidFill>
              <a:highlight>
                <a:srgbClr val="FFFFFF"/>
              </a:highlight>
            </a:endParaRPr>
          </a:p>
        </p:txBody>
      </p:sp>
      <p:pic>
        <p:nvPicPr>
          <p:cNvPr id="321" name="Google Shape;321;g19d865930ab_0_200"/>
          <p:cNvPicPr preferRelativeResize="0"/>
          <p:nvPr/>
        </p:nvPicPr>
        <p:blipFill>
          <a:blip r:embed="rId3">
            <a:alphaModFix/>
          </a:blip>
          <a:stretch>
            <a:fillRect/>
          </a:stretch>
        </p:blipFill>
        <p:spPr>
          <a:xfrm>
            <a:off x="5416925" y="1387125"/>
            <a:ext cx="3312250" cy="28700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g19d865930ab_0_20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sz="2300">
                <a:solidFill>
                  <a:schemeClr val="accent2"/>
                </a:solidFill>
              </a:rPr>
              <a:t>Model Performance Comparison after Feature Engineering</a:t>
            </a:r>
            <a:endParaRPr b="1" sz="2300">
              <a:solidFill>
                <a:schemeClr val="accent2"/>
              </a:solidFill>
            </a:endParaRPr>
          </a:p>
        </p:txBody>
      </p:sp>
      <p:pic>
        <p:nvPicPr>
          <p:cNvPr id="327" name="Google Shape;327;g19d865930ab_0_208"/>
          <p:cNvPicPr preferRelativeResize="0"/>
          <p:nvPr/>
        </p:nvPicPr>
        <p:blipFill>
          <a:blip r:embed="rId3">
            <a:alphaModFix/>
          </a:blip>
          <a:stretch>
            <a:fillRect/>
          </a:stretch>
        </p:blipFill>
        <p:spPr>
          <a:xfrm>
            <a:off x="152400" y="1398425"/>
            <a:ext cx="8839199" cy="2227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4"/>
          <p:cNvSpPr txBox="1"/>
          <p:nvPr>
            <p:ph type="title"/>
          </p:nvPr>
        </p:nvSpPr>
        <p:spPr>
          <a:xfrm>
            <a:off x="0" y="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a:solidFill>
                  <a:srgbClr val="C00000"/>
                </a:solidFill>
              </a:rPr>
              <a:t>Data Summary</a:t>
            </a:r>
            <a:endParaRPr/>
          </a:p>
        </p:txBody>
      </p:sp>
      <p:sp>
        <p:nvSpPr>
          <p:cNvPr id="76" name="Google Shape;76;p4"/>
          <p:cNvSpPr txBox="1"/>
          <p:nvPr>
            <p:ph idx="1" type="body"/>
          </p:nvPr>
        </p:nvSpPr>
        <p:spPr>
          <a:xfrm>
            <a:off x="134400" y="362700"/>
            <a:ext cx="8386200" cy="4780800"/>
          </a:xfrm>
          <a:prstGeom prst="rect">
            <a:avLst/>
          </a:prstGeom>
          <a:noFill/>
          <a:ln>
            <a:noFill/>
          </a:ln>
        </p:spPr>
        <p:txBody>
          <a:bodyPr anchorCtr="0" anchor="t" bIns="91425" lIns="91425" spcFirstLastPara="1" rIns="91425" wrap="square" tIns="91425">
            <a:noAutofit/>
          </a:bodyPr>
          <a:lstStyle/>
          <a:p>
            <a:pPr indent="0" lvl="0" marL="0" marR="0" rtl="0" algn="just">
              <a:lnSpc>
                <a:spcPct val="150000"/>
              </a:lnSpc>
              <a:spcBef>
                <a:spcPts val="1000"/>
              </a:spcBef>
              <a:spcAft>
                <a:spcPts val="0"/>
              </a:spcAft>
              <a:buSzPts val="1800"/>
              <a:buNone/>
            </a:pPr>
            <a:r>
              <a:t/>
            </a:r>
            <a:endParaRPr sz="1300">
              <a:solidFill>
                <a:srgbClr val="FF0000"/>
              </a:solidFill>
            </a:endParaRPr>
          </a:p>
          <a:p>
            <a:pPr indent="0" lvl="0" marL="0" rtl="0" algn="l">
              <a:spcBef>
                <a:spcPts val="700"/>
              </a:spcBef>
              <a:spcAft>
                <a:spcPts val="0"/>
              </a:spcAft>
              <a:buNone/>
            </a:pPr>
            <a:r>
              <a:rPr lang="en-IN" sz="1200">
                <a:solidFill>
                  <a:schemeClr val="accent2"/>
                </a:solidFill>
                <a:highlight>
                  <a:srgbClr val="FFFFFF"/>
                </a:highlight>
              </a:rPr>
              <a:t>The dataset contains information related to emails like total number of past communications between business owners and their customers, total links attached etc.</a:t>
            </a:r>
            <a:endParaRPr sz="1200">
              <a:solidFill>
                <a:schemeClr val="accent2"/>
              </a:solidFill>
              <a:highlight>
                <a:srgbClr val="FFFFFF"/>
              </a:highlight>
            </a:endParaRPr>
          </a:p>
          <a:p>
            <a:pPr indent="0" lvl="0" marL="0" rtl="0" algn="l">
              <a:lnSpc>
                <a:spcPct val="115000"/>
              </a:lnSpc>
              <a:spcBef>
                <a:spcPts val="700"/>
              </a:spcBef>
              <a:spcAft>
                <a:spcPts val="0"/>
              </a:spcAft>
              <a:buSzPts val="1800"/>
              <a:buNone/>
            </a:pPr>
            <a:r>
              <a:rPr b="1" lang="en-IN" sz="1400">
                <a:solidFill>
                  <a:schemeClr val="accent2"/>
                </a:solidFill>
                <a:highlight>
                  <a:srgbClr val="FFFFFF"/>
                </a:highlight>
              </a:rPr>
              <a:t>Attribute Information:</a:t>
            </a:r>
            <a:endParaRPr b="1" sz="1400">
              <a:solidFill>
                <a:schemeClr val="accent2"/>
              </a:solidFill>
              <a:highlight>
                <a:srgbClr val="FFFFFF"/>
              </a:highlight>
            </a:endParaRPr>
          </a:p>
          <a:p>
            <a:pPr indent="-304800" lvl="0" marL="457200" rtl="0" algn="l">
              <a:spcBef>
                <a:spcPts val="600"/>
              </a:spcBef>
              <a:spcAft>
                <a:spcPts val="0"/>
              </a:spcAft>
              <a:buClr>
                <a:schemeClr val="accent2"/>
              </a:buClr>
              <a:buSzPts val="1200"/>
              <a:buFont typeface="Roboto"/>
              <a:buChar char="●"/>
            </a:pPr>
            <a:r>
              <a:rPr b="1" lang="en-IN" sz="1200">
                <a:solidFill>
                  <a:schemeClr val="accent2"/>
                </a:solidFill>
                <a:highlight>
                  <a:srgbClr val="FFFFFF"/>
                </a:highlight>
              </a:rPr>
              <a:t>Email_ID</a:t>
            </a:r>
            <a:r>
              <a:rPr lang="en-IN" sz="1200">
                <a:solidFill>
                  <a:schemeClr val="accent2"/>
                </a:solidFill>
                <a:highlight>
                  <a:srgbClr val="FFFFFF"/>
                </a:highlight>
              </a:rPr>
              <a:t> - Email ids of the customers.</a:t>
            </a:r>
            <a:endParaRPr sz="1200">
              <a:solidFill>
                <a:schemeClr val="accent2"/>
              </a:solidFill>
              <a:highlight>
                <a:srgbClr val="FFFFFF"/>
              </a:highlight>
            </a:endParaRPr>
          </a:p>
          <a:p>
            <a:pPr indent="-304800" lvl="0" marL="457200" rtl="0" algn="l">
              <a:spcBef>
                <a:spcPts val="0"/>
              </a:spcBef>
              <a:spcAft>
                <a:spcPts val="0"/>
              </a:spcAft>
              <a:buClr>
                <a:schemeClr val="accent2"/>
              </a:buClr>
              <a:buSzPts val="1200"/>
              <a:buFont typeface="Roboto"/>
              <a:buChar char="●"/>
            </a:pPr>
            <a:r>
              <a:rPr b="1" lang="en-IN" sz="1200">
                <a:solidFill>
                  <a:schemeClr val="accent2"/>
                </a:solidFill>
                <a:highlight>
                  <a:srgbClr val="FFFFFF"/>
                </a:highlight>
              </a:rPr>
              <a:t>Email_type</a:t>
            </a:r>
            <a:r>
              <a:rPr lang="en-IN" sz="1200">
                <a:solidFill>
                  <a:schemeClr val="accent2"/>
                </a:solidFill>
                <a:highlight>
                  <a:srgbClr val="FFFFFF"/>
                </a:highlight>
              </a:rPr>
              <a:t> - There are 2 categories 1 and 2. We can think of them as marketing email or important updates,notices like emails regarding the business.</a:t>
            </a:r>
            <a:endParaRPr sz="1200">
              <a:solidFill>
                <a:schemeClr val="accent2"/>
              </a:solidFill>
              <a:highlight>
                <a:srgbClr val="FFFFFF"/>
              </a:highlight>
            </a:endParaRPr>
          </a:p>
          <a:p>
            <a:pPr indent="-304800" lvl="0" marL="457200" rtl="0" algn="l">
              <a:spcBef>
                <a:spcPts val="0"/>
              </a:spcBef>
              <a:spcAft>
                <a:spcPts val="0"/>
              </a:spcAft>
              <a:buClr>
                <a:schemeClr val="accent2"/>
              </a:buClr>
              <a:buSzPts val="1200"/>
              <a:buFont typeface="Roboto"/>
              <a:buChar char="●"/>
            </a:pPr>
            <a:r>
              <a:rPr b="1" lang="en-IN" sz="1200">
                <a:solidFill>
                  <a:schemeClr val="accent2"/>
                </a:solidFill>
                <a:highlight>
                  <a:srgbClr val="FFFFFF"/>
                </a:highlight>
              </a:rPr>
              <a:t>Subject_Hotness_Score</a:t>
            </a:r>
            <a:r>
              <a:rPr lang="en-IN" sz="1200">
                <a:solidFill>
                  <a:schemeClr val="accent2"/>
                </a:solidFill>
                <a:highlight>
                  <a:srgbClr val="FFFFFF"/>
                </a:highlight>
              </a:rPr>
              <a:t> - Emails subject scores on the basis of how good and effective the content is.</a:t>
            </a:r>
            <a:endParaRPr sz="1200">
              <a:solidFill>
                <a:schemeClr val="accent2"/>
              </a:solidFill>
              <a:highlight>
                <a:srgbClr val="FFFFFF"/>
              </a:highlight>
            </a:endParaRPr>
          </a:p>
          <a:p>
            <a:pPr indent="-304800" lvl="0" marL="457200" rtl="0" algn="l">
              <a:spcBef>
                <a:spcPts val="0"/>
              </a:spcBef>
              <a:spcAft>
                <a:spcPts val="0"/>
              </a:spcAft>
              <a:buClr>
                <a:schemeClr val="accent2"/>
              </a:buClr>
              <a:buSzPts val="1200"/>
              <a:buFont typeface="Roboto"/>
              <a:buChar char="●"/>
            </a:pPr>
            <a:r>
              <a:rPr b="1" lang="en-IN" sz="1200">
                <a:solidFill>
                  <a:schemeClr val="accent2"/>
                </a:solidFill>
                <a:highlight>
                  <a:srgbClr val="FFFFFF"/>
                </a:highlight>
              </a:rPr>
              <a:t>Email_Source</a:t>
            </a:r>
            <a:r>
              <a:rPr lang="en-IN" sz="1200">
                <a:solidFill>
                  <a:schemeClr val="accent2"/>
                </a:solidFill>
                <a:highlight>
                  <a:srgbClr val="FFFFFF"/>
                </a:highlight>
              </a:rPr>
              <a:t> - Represents the source of the email like sales,marketing or product type email.</a:t>
            </a:r>
            <a:endParaRPr sz="1200">
              <a:solidFill>
                <a:schemeClr val="accent2"/>
              </a:solidFill>
              <a:highlight>
                <a:srgbClr val="FFFFFF"/>
              </a:highlight>
            </a:endParaRPr>
          </a:p>
          <a:p>
            <a:pPr indent="-304800" lvl="0" marL="457200" rtl="0" algn="l">
              <a:spcBef>
                <a:spcPts val="0"/>
              </a:spcBef>
              <a:spcAft>
                <a:spcPts val="0"/>
              </a:spcAft>
              <a:buClr>
                <a:schemeClr val="accent2"/>
              </a:buClr>
              <a:buSzPts val="1200"/>
              <a:buFont typeface="Roboto"/>
              <a:buChar char="●"/>
            </a:pPr>
            <a:r>
              <a:rPr b="1" lang="en-IN" sz="1200">
                <a:solidFill>
                  <a:schemeClr val="accent2"/>
                </a:solidFill>
                <a:highlight>
                  <a:srgbClr val="FFFFFF"/>
                </a:highlight>
              </a:rPr>
              <a:t>Email_Campaign_Type</a:t>
            </a:r>
            <a:r>
              <a:rPr lang="en-IN" sz="1200">
                <a:solidFill>
                  <a:schemeClr val="accent2"/>
                </a:solidFill>
                <a:highlight>
                  <a:srgbClr val="FFFFFF"/>
                </a:highlight>
              </a:rPr>
              <a:t> - The campaign type of the emails.</a:t>
            </a:r>
            <a:endParaRPr sz="1200">
              <a:solidFill>
                <a:schemeClr val="accent2"/>
              </a:solidFill>
              <a:highlight>
                <a:srgbClr val="FFFFFF"/>
              </a:highlight>
            </a:endParaRPr>
          </a:p>
          <a:p>
            <a:pPr indent="-304800" lvl="0" marL="457200" rtl="0" algn="l">
              <a:spcBef>
                <a:spcPts val="0"/>
              </a:spcBef>
              <a:spcAft>
                <a:spcPts val="0"/>
              </a:spcAft>
              <a:buClr>
                <a:schemeClr val="accent2"/>
              </a:buClr>
              <a:buSzPts val="1200"/>
              <a:buFont typeface="Roboto"/>
              <a:buChar char="●"/>
            </a:pPr>
            <a:r>
              <a:rPr b="1" lang="en-IN" sz="1200">
                <a:solidFill>
                  <a:schemeClr val="accent2"/>
                </a:solidFill>
                <a:highlight>
                  <a:srgbClr val="FFFFFF"/>
                </a:highlight>
              </a:rPr>
              <a:t>Total_Past_Communications</a:t>
            </a:r>
            <a:r>
              <a:rPr lang="en-IN" sz="1200">
                <a:solidFill>
                  <a:schemeClr val="accent2"/>
                </a:solidFill>
                <a:highlight>
                  <a:srgbClr val="FFFFFF"/>
                </a:highlight>
              </a:rPr>
              <a:t> - The number of previous mails from the same source, the number of communications had.</a:t>
            </a:r>
            <a:endParaRPr sz="1200">
              <a:solidFill>
                <a:schemeClr val="accent2"/>
              </a:solidFill>
              <a:highlight>
                <a:srgbClr val="FFFFFF"/>
              </a:highlight>
            </a:endParaRPr>
          </a:p>
          <a:p>
            <a:pPr indent="-304800" lvl="0" marL="457200" rtl="0" algn="l">
              <a:spcBef>
                <a:spcPts val="0"/>
              </a:spcBef>
              <a:spcAft>
                <a:spcPts val="0"/>
              </a:spcAft>
              <a:buClr>
                <a:schemeClr val="accent2"/>
              </a:buClr>
              <a:buSzPts val="1200"/>
              <a:buFont typeface="Roboto"/>
              <a:buChar char="●"/>
            </a:pPr>
            <a:r>
              <a:rPr b="1" lang="en-IN" sz="1200">
                <a:solidFill>
                  <a:schemeClr val="accent2"/>
                </a:solidFill>
                <a:highlight>
                  <a:srgbClr val="FFFFFF"/>
                </a:highlight>
              </a:rPr>
              <a:t>Customer_Location</a:t>
            </a:r>
            <a:r>
              <a:rPr lang="en-IN" sz="1200">
                <a:solidFill>
                  <a:schemeClr val="accent2"/>
                </a:solidFill>
                <a:highlight>
                  <a:srgbClr val="FFFFFF"/>
                </a:highlight>
              </a:rPr>
              <a:t> - Contains demographical data of the customers, the location where the customer resides.</a:t>
            </a:r>
            <a:endParaRPr sz="1200">
              <a:solidFill>
                <a:schemeClr val="accent2"/>
              </a:solidFill>
              <a:highlight>
                <a:srgbClr val="FFFFFF"/>
              </a:highlight>
            </a:endParaRPr>
          </a:p>
          <a:p>
            <a:pPr indent="-304800" lvl="0" marL="457200" rtl="0" algn="l">
              <a:spcBef>
                <a:spcPts val="0"/>
              </a:spcBef>
              <a:spcAft>
                <a:spcPts val="0"/>
              </a:spcAft>
              <a:buClr>
                <a:schemeClr val="accent2"/>
              </a:buClr>
              <a:buSzPts val="1200"/>
              <a:buFont typeface="Roboto"/>
              <a:buChar char="●"/>
            </a:pPr>
            <a:r>
              <a:rPr b="1" lang="en-IN" sz="1200">
                <a:solidFill>
                  <a:schemeClr val="accent2"/>
                </a:solidFill>
                <a:highlight>
                  <a:srgbClr val="FFFFFF"/>
                </a:highlight>
              </a:rPr>
              <a:t>Time_Email_sent_Category</a:t>
            </a:r>
            <a:r>
              <a:rPr lang="en-IN" sz="1200">
                <a:solidFill>
                  <a:schemeClr val="accent2"/>
                </a:solidFill>
                <a:highlight>
                  <a:srgbClr val="FFFFFF"/>
                </a:highlight>
              </a:rPr>
              <a:t> - It has 3 categories: 1,2 and 3 which are considered as morning,evening and night time slots.</a:t>
            </a:r>
            <a:endParaRPr sz="1200">
              <a:solidFill>
                <a:schemeClr val="accent2"/>
              </a:solidFill>
              <a:highlight>
                <a:srgbClr val="FFFFFF"/>
              </a:highlight>
            </a:endParaRPr>
          </a:p>
          <a:p>
            <a:pPr indent="-304800" lvl="0" marL="457200" rtl="0" algn="l">
              <a:spcBef>
                <a:spcPts val="0"/>
              </a:spcBef>
              <a:spcAft>
                <a:spcPts val="0"/>
              </a:spcAft>
              <a:buClr>
                <a:schemeClr val="accent2"/>
              </a:buClr>
              <a:buSzPts val="1200"/>
              <a:buFont typeface="Roboto"/>
              <a:buChar char="●"/>
            </a:pPr>
            <a:r>
              <a:rPr b="1" lang="en-IN" sz="1200">
                <a:solidFill>
                  <a:schemeClr val="accent2"/>
                </a:solidFill>
                <a:highlight>
                  <a:srgbClr val="FFFFFF"/>
                </a:highlight>
              </a:rPr>
              <a:t>Word_Count</a:t>
            </a:r>
            <a:r>
              <a:rPr lang="en-IN" sz="1200">
                <a:solidFill>
                  <a:schemeClr val="accent2"/>
                </a:solidFill>
                <a:highlight>
                  <a:srgbClr val="FFFFFF"/>
                </a:highlight>
              </a:rPr>
              <a:t> - The number of words contained in the mail.</a:t>
            </a:r>
            <a:endParaRPr sz="1200">
              <a:solidFill>
                <a:schemeClr val="accent2"/>
              </a:solidFill>
              <a:highlight>
                <a:srgbClr val="FFFFFF"/>
              </a:highlight>
            </a:endParaRPr>
          </a:p>
          <a:p>
            <a:pPr indent="-304800" lvl="0" marL="457200" rtl="0" algn="l">
              <a:spcBef>
                <a:spcPts val="0"/>
              </a:spcBef>
              <a:spcAft>
                <a:spcPts val="0"/>
              </a:spcAft>
              <a:buClr>
                <a:schemeClr val="accent2"/>
              </a:buClr>
              <a:buSzPts val="1200"/>
              <a:buFont typeface="Roboto"/>
              <a:buChar char="●"/>
            </a:pPr>
            <a:r>
              <a:rPr b="1" lang="en-IN" sz="1200">
                <a:solidFill>
                  <a:schemeClr val="accent2"/>
                </a:solidFill>
                <a:highlight>
                  <a:srgbClr val="FFFFFF"/>
                </a:highlight>
              </a:rPr>
              <a:t>Total_Links</a:t>
            </a:r>
            <a:r>
              <a:rPr lang="en-IN" sz="1200">
                <a:solidFill>
                  <a:schemeClr val="accent2"/>
                </a:solidFill>
                <a:highlight>
                  <a:srgbClr val="FFFFFF"/>
                </a:highlight>
              </a:rPr>
              <a:t> - The number of links in the email.</a:t>
            </a:r>
            <a:endParaRPr sz="1200">
              <a:solidFill>
                <a:schemeClr val="accent2"/>
              </a:solidFill>
              <a:highlight>
                <a:srgbClr val="FFFFFF"/>
              </a:highlight>
            </a:endParaRPr>
          </a:p>
          <a:p>
            <a:pPr indent="-304800" lvl="0" marL="457200" rtl="0" algn="l">
              <a:spcBef>
                <a:spcPts val="0"/>
              </a:spcBef>
              <a:spcAft>
                <a:spcPts val="0"/>
              </a:spcAft>
              <a:buClr>
                <a:schemeClr val="accent2"/>
              </a:buClr>
              <a:buSzPts val="1200"/>
              <a:buFont typeface="Roboto"/>
              <a:buChar char="●"/>
            </a:pPr>
            <a:r>
              <a:rPr b="1" lang="en-IN" sz="1200">
                <a:solidFill>
                  <a:schemeClr val="accent2"/>
                </a:solidFill>
                <a:highlight>
                  <a:srgbClr val="FFFFFF"/>
                </a:highlight>
              </a:rPr>
              <a:t>Total_Images</a:t>
            </a:r>
            <a:r>
              <a:rPr lang="en-IN" sz="1200">
                <a:solidFill>
                  <a:schemeClr val="accent2"/>
                </a:solidFill>
                <a:highlight>
                  <a:srgbClr val="FFFFFF"/>
                </a:highlight>
              </a:rPr>
              <a:t> - The number of images in the email.</a:t>
            </a:r>
            <a:endParaRPr sz="1200">
              <a:solidFill>
                <a:schemeClr val="accent2"/>
              </a:solidFill>
              <a:highlight>
                <a:srgbClr val="FFFFFF"/>
              </a:highlight>
            </a:endParaRPr>
          </a:p>
          <a:p>
            <a:pPr indent="-304800" lvl="0" marL="457200" rtl="0" algn="l">
              <a:spcBef>
                <a:spcPts val="0"/>
              </a:spcBef>
              <a:spcAft>
                <a:spcPts val="0"/>
              </a:spcAft>
              <a:buClr>
                <a:schemeClr val="accent2"/>
              </a:buClr>
              <a:buSzPts val="1200"/>
              <a:buFont typeface="Roboto"/>
              <a:buChar char="●"/>
            </a:pPr>
            <a:r>
              <a:rPr b="1" lang="en-IN" sz="1200">
                <a:solidFill>
                  <a:schemeClr val="accent2"/>
                </a:solidFill>
                <a:highlight>
                  <a:srgbClr val="FFFFFF"/>
                </a:highlight>
              </a:rPr>
              <a:t>Email_Status</a:t>
            </a:r>
            <a:r>
              <a:rPr lang="en-IN" sz="1200">
                <a:solidFill>
                  <a:schemeClr val="accent2"/>
                </a:solidFill>
                <a:highlight>
                  <a:srgbClr val="FFFFFF"/>
                </a:highlight>
              </a:rPr>
              <a:t> - The target variable which contains whether the mail was is ignored; read; acknowledged by the reader.</a:t>
            </a:r>
            <a:endParaRPr sz="1200">
              <a:solidFill>
                <a:schemeClr val="accent2"/>
              </a:solidFill>
              <a:highlight>
                <a:srgbClr val="FFFFFF"/>
              </a:highlight>
            </a:endParaRPr>
          </a:p>
          <a:p>
            <a:pPr indent="0" lvl="0" marL="0" marR="0" rtl="0" algn="just">
              <a:lnSpc>
                <a:spcPct val="150000"/>
              </a:lnSpc>
              <a:spcBef>
                <a:spcPts val="1000"/>
              </a:spcBef>
              <a:spcAft>
                <a:spcPts val="0"/>
              </a:spcAft>
              <a:buSzPts val="1800"/>
              <a:buNone/>
            </a:pPr>
            <a:r>
              <a:t/>
            </a:r>
            <a:endParaRPr sz="1400">
              <a:solidFill>
                <a:schemeClr val="accent2"/>
              </a:solidFill>
              <a:highlight>
                <a:srgbClr val="FFFFFF"/>
              </a:highlight>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g17f076e8580_0_6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a:t>Final Selected Model</a:t>
            </a:r>
            <a:endParaRPr b="1"/>
          </a:p>
        </p:txBody>
      </p:sp>
      <p:sp>
        <p:nvSpPr>
          <p:cNvPr id="333" name="Google Shape;333;g17f076e8580_0_62"/>
          <p:cNvSpPr txBox="1"/>
          <p:nvPr/>
        </p:nvSpPr>
        <p:spPr>
          <a:xfrm>
            <a:off x="427500" y="1442850"/>
            <a:ext cx="7695300" cy="184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lang="en-IN" sz="1800">
                <a:solidFill>
                  <a:schemeClr val="accent2"/>
                </a:solidFill>
                <a:highlight>
                  <a:srgbClr val="FFFFFF"/>
                </a:highlight>
              </a:rPr>
              <a:t>Taking Scores into consideration, XGBoost outperforms all models , but it hardly classify 1 or 2 points correctly from the minority class. At other hand Logistic Regression being simplest model able to correctly classify most number of points from minority class other than any model. Also Logistic Regression is very easy to interpret , as it fits a hyperplane for a classification.So the final model selected is Logistic Regression</a:t>
            </a:r>
            <a:endParaRPr i="0" sz="1800" u="none" cap="none" strike="noStrike">
              <a:solidFill>
                <a:srgbClr val="000000"/>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g17f076e8580_0_6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381000" lvl="0" marL="457200" rtl="0" algn="l">
              <a:lnSpc>
                <a:spcPct val="100000"/>
              </a:lnSpc>
              <a:spcBef>
                <a:spcPts val="0"/>
              </a:spcBef>
              <a:spcAft>
                <a:spcPts val="0"/>
              </a:spcAft>
              <a:buClr>
                <a:schemeClr val="accent2"/>
              </a:buClr>
              <a:buSzPts val="2400"/>
              <a:buChar char="●"/>
            </a:pPr>
            <a:r>
              <a:rPr b="1" lang="en-IN" sz="2400">
                <a:solidFill>
                  <a:schemeClr val="accent2"/>
                </a:solidFill>
              </a:rPr>
              <a:t>Feature Importance</a:t>
            </a:r>
            <a:endParaRPr b="1" sz="2400">
              <a:solidFill>
                <a:schemeClr val="accent2"/>
              </a:solidFill>
            </a:endParaRPr>
          </a:p>
        </p:txBody>
      </p:sp>
      <p:sp>
        <p:nvSpPr>
          <p:cNvPr id="339" name="Google Shape;339;g17f076e8580_0_69"/>
          <p:cNvSpPr txBox="1"/>
          <p:nvPr>
            <p:ph idx="1" type="body"/>
          </p:nvPr>
        </p:nvSpPr>
        <p:spPr>
          <a:xfrm>
            <a:off x="4235050" y="1122225"/>
            <a:ext cx="4597200" cy="359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p:txBody>
      </p:sp>
      <p:sp>
        <p:nvSpPr>
          <p:cNvPr id="340" name="Google Shape;340;g17f076e8580_0_69"/>
          <p:cNvSpPr txBox="1"/>
          <p:nvPr/>
        </p:nvSpPr>
        <p:spPr>
          <a:xfrm>
            <a:off x="494325" y="1354575"/>
            <a:ext cx="3633900" cy="400200"/>
          </a:xfrm>
          <a:prstGeom prst="rect">
            <a:avLst/>
          </a:prstGeom>
          <a:noFill/>
          <a:ln>
            <a:noFill/>
          </a:ln>
        </p:spPr>
        <p:txBody>
          <a:bodyPr anchorCtr="0" anchor="t" bIns="91425" lIns="91425" spcFirstLastPara="1" rIns="91425" wrap="square" tIns="91425">
            <a:spAutoFit/>
          </a:bodyPr>
          <a:lstStyle/>
          <a:p>
            <a:pPr indent="0" lvl="0" marL="457200" marR="0" rtl="0" algn="l">
              <a:lnSpc>
                <a:spcPct val="135714"/>
              </a:lnSpc>
              <a:spcBef>
                <a:spcPts val="0"/>
              </a:spcBef>
              <a:spcAft>
                <a:spcPts val="0"/>
              </a:spcAft>
              <a:buNone/>
            </a:pPr>
            <a:r>
              <a:t/>
            </a:r>
            <a:endParaRPr b="0" i="0" sz="1400" u="none" cap="none" strike="noStrike">
              <a:solidFill>
                <a:schemeClr val="accent2"/>
              </a:solidFill>
              <a:latin typeface="Arial"/>
              <a:ea typeface="Arial"/>
              <a:cs typeface="Arial"/>
              <a:sym typeface="Arial"/>
            </a:endParaRPr>
          </a:p>
        </p:txBody>
      </p:sp>
      <p:sp>
        <p:nvSpPr>
          <p:cNvPr id="341" name="Google Shape;341;g17f076e8580_0_69"/>
          <p:cNvSpPr txBox="1"/>
          <p:nvPr/>
        </p:nvSpPr>
        <p:spPr>
          <a:xfrm>
            <a:off x="494325" y="1354575"/>
            <a:ext cx="7885800" cy="21348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600"/>
              </a:spcBef>
              <a:spcAft>
                <a:spcPts val="0"/>
              </a:spcAft>
              <a:buClr>
                <a:schemeClr val="accent2"/>
              </a:buClr>
              <a:buSzPts val="1400"/>
              <a:buFont typeface="Arial"/>
              <a:buChar char="●"/>
            </a:pPr>
            <a:r>
              <a:rPr lang="en-IN">
                <a:solidFill>
                  <a:schemeClr val="accent2"/>
                </a:solidFill>
                <a:highlight>
                  <a:srgbClr val="FFFFFF"/>
                </a:highlight>
              </a:rPr>
              <a:t>We can derive feature importance from the coefficient of Logistic Regression.</a:t>
            </a:r>
            <a:endParaRPr>
              <a:solidFill>
                <a:schemeClr val="accent2"/>
              </a:solidFill>
              <a:highlight>
                <a:srgbClr val="FFFFFF"/>
              </a:highlight>
            </a:endParaRPr>
          </a:p>
          <a:p>
            <a:pPr indent="-317500" lvl="0" marL="457200" rtl="0" algn="l">
              <a:lnSpc>
                <a:spcPct val="115000"/>
              </a:lnSpc>
              <a:spcBef>
                <a:spcPts val="0"/>
              </a:spcBef>
              <a:spcAft>
                <a:spcPts val="0"/>
              </a:spcAft>
              <a:buClr>
                <a:schemeClr val="accent2"/>
              </a:buClr>
              <a:buSzPts val="1400"/>
              <a:buFont typeface="Arial"/>
              <a:buChar char="●"/>
            </a:pPr>
            <a:r>
              <a:rPr lang="en-IN">
                <a:solidFill>
                  <a:schemeClr val="accent2"/>
                </a:solidFill>
                <a:highlight>
                  <a:srgbClr val="FFFFFF"/>
                </a:highlight>
              </a:rPr>
              <a:t>Note that coefficient will be of shape - (number of classes,total_features).</a:t>
            </a:r>
            <a:endParaRPr>
              <a:solidFill>
                <a:schemeClr val="accent2"/>
              </a:solidFill>
              <a:highlight>
                <a:srgbClr val="FFFFFF"/>
              </a:highlight>
            </a:endParaRPr>
          </a:p>
          <a:p>
            <a:pPr indent="-317500" lvl="0" marL="457200" rtl="0" algn="l">
              <a:lnSpc>
                <a:spcPct val="115000"/>
              </a:lnSpc>
              <a:spcBef>
                <a:spcPts val="0"/>
              </a:spcBef>
              <a:spcAft>
                <a:spcPts val="0"/>
              </a:spcAft>
              <a:buClr>
                <a:schemeClr val="accent2"/>
              </a:buClr>
              <a:buSzPts val="1400"/>
              <a:buFont typeface="Arial"/>
              <a:buChar char="●"/>
            </a:pPr>
            <a:r>
              <a:rPr lang="en-IN">
                <a:solidFill>
                  <a:schemeClr val="accent2"/>
                </a:solidFill>
                <a:highlight>
                  <a:srgbClr val="FFFFFF"/>
                </a:highlight>
              </a:rPr>
              <a:t>To get the features which are important to classify points of class 0, we will look at the first array of coefficient. The more larger values of coefficients corresponding to features , then more the feature is important.</a:t>
            </a:r>
            <a:endParaRPr>
              <a:solidFill>
                <a:schemeClr val="accent2"/>
              </a:solidFill>
              <a:highlight>
                <a:srgbClr val="FFFFFF"/>
              </a:highlight>
            </a:endParaRPr>
          </a:p>
          <a:p>
            <a:pPr indent="-317500" lvl="0" marL="457200" rtl="0" algn="l">
              <a:lnSpc>
                <a:spcPct val="115000"/>
              </a:lnSpc>
              <a:spcBef>
                <a:spcPts val="0"/>
              </a:spcBef>
              <a:spcAft>
                <a:spcPts val="0"/>
              </a:spcAft>
              <a:buClr>
                <a:schemeClr val="accent2"/>
              </a:buClr>
              <a:buSzPts val="1400"/>
              <a:buFont typeface="Arial"/>
              <a:buChar char="●"/>
            </a:pPr>
            <a:r>
              <a:rPr lang="en-IN">
                <a:solidFill>
                  <a:schemeClr val="accent2"/>
                </a:solidFill>
                <a:highlight>
                  <a:srgbClr val="FFFFFF"/>
                </a:highlight>
              </a:rPr>
              <a:t>Similarly we will fetch the features which are important for classification of points belong to class 1 and class 2.</a:t>
            </a:r>
            <a:endParaRPr>
              <a:solidFill>
                <a:schemeClr val="accent2"/>
              </a:solidFill>
              <a:highlight>
                <a:srgbClr val="FFFFFF"/>
              </a:highlight>
            </a:endParaRPr>
          </a:p>
          <a:p>
            <a:pPr indent="-304800" lvl="0" marL="457200" rtl="0" algn="l">
              <a:lnSpc>
                <a:spcPct val="115000"/>
              </a:lnSpc>
              <a:spcBef>
                <a:spcPts val="0"/>
              </a:spcBef>
              <a:spcAft>
                <a:spcPts val="0"/>
              </a:spcAft>
              <a:buClr>
                <a:schemeClr val="accent2"/>
              </a:buClr>
              <a:buSzPts val="1200"/>
              <a:buFont typeface="Roboto"/>
              <a:buChar char="●"/>
            </a:pPr>
            <a:r>
              <a:rPr lang="en-IN">
                <a:solidFill>
                  <a:schemeClr val="accent2"/>
                </a:solidFill>
                <a:highlight>
                  <a:srgbClr val="FFFFFF"/>
                </a:highlight>
              </a:rPr>
              <a:t>We will take top 10 most important features for visualization.</a:t>
            </a:r>
            <a:endParaRPr>
              <a:solidFill>
                <a:schemeClr val="accent2"/>
              </a:solidFill>
              <a:highlight>
                <a:srgbClr val="FFFFFF"/>
              </a:highlight>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g19d865930ab_0_2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347" name="Google Shape;347;g19d865930ab_0_216"/>
          <p:cNvPicPr preferRelativeResize="0"/>
          <p:nvPr/>
        </p:nvPicPr>
        <p:blipFill>
          <a:blip r:embed="rId3">
            <a:alphaModFix/>
          </a:blip>
          <a:stretch>
            <a:fillRect/>
          </a:stretch>
        </p:blipFill>
        <p:spPr>
          <a:xfrm>
            <a:off x="311700" y="276225"/>
            <a:ext cx="8618001" cy="45986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g19d865930ab_0_2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353" name="Google Shape;353;g19d865930ab_0_222"/>
          <p:cNvPicPr preferRelativeResize="0"/>
          <p:nvPr/>
        </p:nvPicPr>
        <p:blipFill>
          <a:blip r:embed="rId3">
            <a:alphaModFix/>
          </a:blip>
          <a:stretch>
            <a:fillRect/>
          </a:stretch>
        </p:blipFill>
        <p:spPr>
          <a:xfrm>
            <a:off x="311700" y="389450"/>
            <a:ext cx="8520599" cy="43620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pic>
        <p:nvPicPr>
          <p:cNvPr id="358" name="Google Shape;358;g19d865930ab_0_227"/>
          <p:cNvPicPr preferRelativeResize="0"/>
          <p:nvPr/>
        </p:nvPicPr>
        <p:blipFill>
          <a:blip r:embed="rId3">
            <a:alphaModFix/>
          </a:blip>
          <a:stretch>
            <a:fillRect/>
          </a:stretch>
        </p:blipFill>
        <p:spPr>
          <a:xfrm>
            <a:off x="152400" y="359650"/>
            <a:ext cx="8839201" cy="442419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g19d865930ab_0_234"/>
          <p:cNvSpPr txBox="1"/>
          <p:nvPr>
            <p:ph idx="1" type="body"/>
          </p:nvPr>
        </p:nvSpPr>
        <p:spPr>
          <a:xfrm>
            <a:off x="311700" y="68242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accent2"/>
              </a:buClr>
              <a:buSzPts val="1400"/>
              <a:buChar char="●"/>
            </a:pPr>
            <a:r>
              <a:rPr lang="en-IN" sz="1400">
                <a:solidFill>
                  <a:schemeClr val="accent2"/>
                </a:solidFill>
                <a:highlight>
                  <a:srgbClr val="FFFFFF"/>
                </a:highlight>
              </a:rPr>
              <a:t>The "Email_Campaign" as "Type_2" is the most individual important feature for classification of class 0 points and rest important features are the combination of the polynomial of features.</a:t>
            </a:r>
            <a:endParaRPr sz="1400">
              <a:solidFill>
                <a:schemeClr val="accent2"/>
              </a:solidFill>
              <a:highlight>
                <a:srgbClr val="FFFFFF"/>
              </a:highlight>
            </a:endParaRPr>
          </a:p>
          <a:p>
            <a:pPr indent="-317500" lvl="0" marL="457200" rtl="0" algn="l">
              <a:spcBef>
                <a:spcPts val="0"/>
              </a:spcBef>
              <a:spcAft>
                <a:spcPts val="0"/>
              </a:spcAft>
              <a:buClr>
                <a:schemeClr val="accent2"/>
              </a:buClr>
              <a:buSzPts val="1400"/>
              <a:buChar char="●"/>
            </a:pPr>
            <a:r>
              <a:rPr lang="en-IN" sz="1400">
                <a:solidFill>
                  <a:schemeClr val="accent2"/>
                </a:solidFill>
                <a:highlight>
                  <a:srgbClr val="FFFFFF"/>
                </a:highlight>
              </a:rPr>
              <a:t>The "Email_Campaign" as "Type_3" and "Subject_Hotness_Score" are the most important individual features for classification of class 1 points and rest important features are the combination of the polynomial of features.</a:t>
            </a:r>
            <a:endParaRPr sz="1400">
              <a:solidFill>
                <a:schemeClr val="accent2"/>
              </a:solidFill>
              <a:highlight>
                <a:srgbClr val="FFFFFF"/>
              </a:highlight>
            </a:endParaRPr>
          </a:p>
          <a:p>
            <a:pPr indent="-317500" lvl="0" marL="457200" rtl="0" algn="l">
              <a:spcBef>
                <a:spcPts val="0"/>
              </a:spcBef>
              <a:spcAft>
                <a:spcPts val="0"/>
              </a:spcAft>
              <a:buClr>
                <a:schemeClr val="accent2"/>
              </a:buClr>
              <a:buSzPts val="1400"/>
              <a:buChar char="●"/>
            </a:pPr>
            <a:r>
              <a:rPr lang="en-IN" sz="1400">
                <a:solidFill>
                  <a:schemeClr val="accent2"/>
                </a:solidFill>
                <a:highlight>
                  <a:srgbClr val="FFFFFF"/>
                </a:highlight>
              </a:rPr>
              <a:t>The "Email_Campaign" as "Type_1" and "Total_Link_Images" are the most important individual features for classification of class 2 points and rest important features are the combination of the polynomial of features.</a:t>
            </a:r>
            <a:endParaRPr sz="1400">
              <a:solidFill>
                <a:schemeClr val="accent2"/>
              </a:solidFill>
              <a:highlight>
                <a:srgbClr val="FFFFFF"/>
              </a:highlight>
            </a:endParaRPr>
          </a:p>
          <a:p>
            <a:pPr indent="-317500" lvl="0" marL="457200" rtl="0" algn="l">
              <a:spcBef>
                <a:spcPts val="0"/>
              </a:spcBef>
              <a:spcAft>
                <a:spcPts val="0"/>
              </a:spcAft>
              <a:buClr>
                <a:schemeClr val="accent2"/>
              </a:buClr>
              <a:buSzPts val="1400"/>
              <a:buChar char="●"/>
            </a:pPr>
            <a:r>
              <a:rPr lang="en-IN" sz="1400">
                <a:solidFill>
                  <a:schemeClr val="accent2"/>
                </a:solidFill>
                <a:highlight>
                  <a:srgbClr val="FFFFFF"/>
                </a:highlight>
              </a:rPr>
              <a:t>The "Email_Campaign" as a whole feature is the most important individual feature for classification. The other features "Total_Past_Communications","Word_Count","Subject_Hotness_Score","Total_Link_Images" which is combination of "Total_Links" and 'Total_Images", are next important features which are used in combinations of polynomials for classifications. So we can look upon these features to improve the business work.</a:t>
            </a:r>
            <a:endParaRPr sz="1400">
              <a:solidFill>
                <a:schemeClr val="accent2"/>
              </a:solidFill>
              <a:highlight>
                <a:srgbClr val="FFFFFF"/>
              </a:highlight>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2"/>
          <p:cNvSpPr txBox="1"/>
          <p:nvPr>
            <p:ph type="title"/>
          </p:nvPr>
        </p:nvSpPr>
        <p:spPr>
          <a:xfrm>
            <a:off x="0" y="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a:t>Summary</a:t>
            </a:r>
            <a:endParaRPr b="1"/>
          </a:p>
        </p:txBody>
      </p:sp>
      <p:sp>
        <p:nvSpPr>
          <p:cNvPr id="369" name="Google Shape;369;p22"/>
          <p:cNvSpPr txBox="1"/>
          <p:nvPr>
            <p:ph idx="1" type="body"/>
          </p:nvPr>
        </p:nvSpPr>
        <p:spPr>
          <a:xfrm>
            <a:off x="69150" y="828300"/>
            <a:ext cx="9005700" cy="3660600"/>
          </a:xfrm>
          <a:prstGeom prst="rect">
            <a:avLst/>
          </a:prstGeom>
          <a:noFill/>
          <a:ln>
            <a:noFill/>
          </a:ln>
        </p:spPr>
        <p:txBody>
          <a:bodyPr anchorCtr="0" anchor="t" bIns="91425" lIns="91425" spcFirstLastPara="1" rIns="91425" wrap="square" tIns="91425">
            <a:noAutofit/>
          </a:bodyPr>
          <a:lstStyle/>
          <a:p>
            <a:pPr indent="-304800" lvl="0" marL="457200" rtl="0" algn="l">
              <a:spcBef>
                <a:spcPts val="600"/>
              </a:spcBef>
              <a:spcAft>
                <a:spcPts val="0"/>
              </a:spcAft>
              <a:buClr>
                <a:schemeClr val="accent2"/>
              </a:buClr>
              <a:buSzPts val="1200"/>
              <a:buFont typeface="Arial"/>
              <a:buChar char="●"/>
            </a:pPr>
            <a:r>
              <a:rPr lang="en-IN" sz="1200">
                <a:solidFill>
                  <a:schemeClr val="accent2"/>
                </a:solidFill>
                <a:highlight>
                  <a:srgbClr val="FFFFFF"/>
                </a:highlight>
              </a:rPr>
              <a:t>The objective is to create a machine learning model to characterize the mail that is ignored ; read ; acknowledged by the reader.</a:t>
            </a:r>
            <a:endParaRPr sz="1200">
              <a:solidFill>
                <a:schemeClr val="accent2"/>
              </a:solidFill>
              <a:highlight>
                <a:srgbClr val="FFFFFF"/>
              </a:highlight>
            </a:endParaRPr>
          </a:p>
          <a:p>
            <a:pPr indent="-304800" lvl="0" marL="457200" rtl="0" algn="l">
              <a:spcBef>
                <a:spcPts val="0"/>
              </a:spcBef>
              <a:spcAft>
                <a:spcPts val="0"/>
              </a:spcAft>
              <a:buClr>
                <a:schemeClr val="accent2"/>
              </a:buClr>
              <a:buSzPts val="1200"/>
              <a:buFont typeface="Arial"/>
              <a:buChar char="●"/>
            </a:pPr>
            <a:r>
              <a:rPr lang="en-IN" sz="1200">
                <a:solidFill>
                  <a:schemeClr val="accent2"/>
                </a:solidFill>
                <a:highlight>
                  <a:srgbClr val="FFFFFF"/>
                </a:highlight>
              </a:rPr>
              <a:t>There are total 12 features out of which the feature "Email_Status " is a response variable and rest are predictor variables.</a:t>
            </a:r>
            <a:endParaRPr sz="1200">
              <a:solidFill>
                <a:schemeClr val="accent2"/>
              </a:solidFill>
              <a:highlight>
                <a:srgbClr val="FFFFFF"/>
              </a:highlight>
            </a:endParaRPr>
          </a:p>
          <a:p>
            <a:pPr indent="-304800" lvl="0" marL="457200" rtl="0" algn="l">
              <a:spcBef>
                <a:spcPts val="0"/>
              </a:spcBef>
              <a:spcAft>
                <a:spcPts val="0"/>
              </a:spcAft>
              <a:buClr>
                <a:schemeClr val="accent2"/>
              </a:buClr>
              <a:buSzPts val="1200"/>
              <a:buFont typeface="Arial"/>
              <a:buChar char="●"/>
            </a:pPr>
            <a:r>
              <a:rPr lang="en-IN" sz="1200">
                <a:solidFill>
                  <a:schemeClr val="accent2"/>
                </a:solidFill>
                <a:highlight>
                  <a:srgbClr val="FFFFFF"/>
                </a:highlight>
              </a:rPr>
              <a:t>The features "Customer_Location", "Total_Past_Communications", "Total_Links" and "Total_Images" have missing values. We need to take care of these missing values.</a:t>
            </a:r>
            <a:endParaRPr sz="1200">
              <a:solidFill>
                <a:schemeClr val="accent2"/>
              </a:solidFill>
              <a:highlight>
                <a:srgbClr val="FFFFFF"/>
              </a:highlight>
            </a:endParaRPr>
          </a:p>
          <a:p>
            <a:pPr indent="-304800" lvl="0" marL="457200" rtl="0" algn="l">
              <a:spcBef>
                <a:spcPts val="0"/>
              </a:spcBef>
              <a:spcAft>
                <a:spcPts val="0"/>
              </a:spcAft>
              <a:buClr>
                <a:schemeClr val="accent2"/>
              </a:buClr>
              <a:buSzPts val="1200"/>
              <a:buFont typeface="Arial"/>
              <a:buChar char="●"/>
            </a:pPr>
            <a:r>
              <a:rPr lang="en-IN" sz="1200">
                <a:solidFill>
                  <a:schemeClr val="accent2"/>
                </a:solidFill>
                <a:highlight>
                  <a:srgbClr val="FFFFFF"/>
                </a:highlight>
              </a:rPr>
              <a:t>There are no duplicate rows in the dataset.</a:t>
            </a:r>
            <a:endParaRPr sz="1200">
              <a:solidFill>
                <a:schemeClr val="accent2"/>
              </a:solidFill>
              <a:highlight>
                <a:srgbClr val="FFFFFF"/>
              </a:highlight>
            </a:endParaRPr>
          </a:p>
          <a:p>
            <a:pPr indent="-304800" lvl="0" marL="457200" rtl="0" algn="l">
              <a:spcBef>
                <a:spcPts val="0"/>
              </a:spcBef>
              <a:spcAft>
                <a:spcPts val="0"/>
              </a:spcAft>
              <a:buClr>
                <a:schemeClr val="accent2"/>
              </a:buClr>
              <a:buSzPts val="1200"/>
              <a:buFont typeface="Arial"/>
              <a:buChar char="●"/>
            </a:pPr>
            <a:r>
              <a:rPr lang="en-IN" sz="1200">
                <a:solidFill>
                  <a:schemeClr val="accent2"/>
                </a:solidFill>
                <a:highlight>
                  <a:srgbClr val="FFFFFF"/>
                </a:highlight>
              </a:rPr>
              <a:t>There is high imbalance in class distribution of response variable. The majority of the data, 54941 data points which is 80.38 % belongs to "class 0", 11039 points which is 16.15 % belongs to class "1" and very small amount of data, 2373 data points which is 3.47% belongs to "class 2".</a:t>
            </a:r>
            <a:endParaRPr sz="1200">
              <a:solidFill>
                <a:schemeClr val="accent2"/>
              </a:solidFill>
              <a:highlight>
                <a:srgbClr val="FFFFFF"/>
              </a:highlight>
            </a:endParaRPr>
          </a:p>
          <a:p>
            <a:pPr indent="-304800" lvl="0" marL="457200" rtl="0" algn="l">
              <a:spcBef>
                <a:spcPts val="0"/>
              </a:spcBef>
              <a:spcAft>
                <a:spcPts val="0"/>
              </a:spcAft>
              <a:buClr>
                <a:schemeClr val="accent2"/>
              </a:buClr>
              <a:buSzPts val="1200"/>
              <a:buFont typeface="Arial"/>
              <a:buChar char="●"/>
            </a:pPr>
            <a:r>
              <a:rPr lang="en-IN" sz="1200">
                <a:solidFill>
                  <a:schemeClr val="accent2"/>
                </a:solidFill>
                <a:highlight>
                  <a:srgbClr val="FFFFFF"/>
                </a:highlight>
              </a:rPr>
              <a:t>The features "Email_Type", "Email_Source_Type", "Email_Campaign_Type" and "Time_Email_sent_Category" contains categorical information , so we have changed the datatype according to that.</a:t>
            </a:r>
            <a:endParaRPr sz="1200">
              <a:solidFill>
                <a:schemeClr val="accent2"/>
              </a:solidFill>
              <a:highlight>
                <a:srgbClr val="FFFFFF"/>
              </a:highlight>
            </a:endParaRPr>
          </a:p>
          <a:p>
            <a:pPr indent="-304800" lvl="0" marL="457200" rtl="0" algn="l">
              <a:spcBef>
                <a:spcPts val="0"/>
              </a:spcBef>
              <a:spcAft>
                <a:spcPts val="0"/>
              </a:spcAft>
              <a:buClr>
                <a:schemeClr val="accent2"/>
              </a:buClr>
              <a:buSzPts val="1200"/>
              <a:buFont typeface="Arial"/>
              <a:buChar char="●"/>
            </a:pPr>
            <a:r>
              <a:rPr lang="en-IN" sz="1200">
                <a:solidFill>
                  <a:schemeClr val="accent2"/>
                </a:solidFill>
                <a:highlight>
                  <a:srgbClr val="FFFFFF"/>
                </a:highlight>
              </a:rPr>
              <a:t>There were five categorical and numerical features each afterwards.</a:t>
            </a:r>
            <a:endParaRPr sz="1200">
              <a:solidFill>
                <a:schemeClr val="accent2"/>
              </a:solidFill>
              <a:highlight>
                <a:srgbClr val="FFFFFF"/>
              </a:highlight>
            </a:endParaRPr>
          </a:p>
          <a:p>
            <a:pPr indent="-304800" lvl="0" marL="457200" rtl="0" algn="l">
              <a:spcBef>
                <a:spcPts val="0"/>
              </a:spcBef>
              <a:spcAft>
                <a:spcPts val="0"/>
              </a:spcAft>
              <a:buClr>
                <a:schemeClr val="accent2"/>
              </a:buClr>
              <a:buSzPts val="1200"/>
              <a:buFont typeface="Arial"/>
              <a:buChar char="●"/>
            </a:pPr>
            <a:r>
              <a:rPr lang="en-IN" sz="1200">
                <a:solidFill>
                  <a:schemeClr val="accent2"/>
                </a:solidFill>
                <a:highlight>
                  <a:srgbClr val="FFFFFF"/>
                </a:highlight>
              </a:rPr>
              <a:t>The numerical features 'Subject_Hotness_Score','Total_Links' and 'Total_Images' were positively skewed.</a:t>
            </a:r>
            <a:endParaRPr sz="1200">
              <a:solidFill>
                <a:schemeClr val="accent2"/>
              </a:solidFill>
              <a:highlight>
                <a:srgbClr val="FFFFFF"/>
              </a:highlight>
            </a:endParaRPr>
          </a:p>
          <a:p>
            <a:pPr indent="-304800" lvl="0" marL="457200" rtl="0" algn="l">
              <a:spcBef>
                <a:spcPts val="0"/>
              </a:spcBef>
              <a:spcAft>
                <a:spcPts val="0"/>
              </a:spcAft>
              <a:buClr>
                <a:schemeClr val="accent2"/>
              </a:buClr>
              <a:buSzPts val="1200"/>
              <a:buFont typeface="Arial"/>
              <a:buChar char="●"/>
            </a:pPr>
            <a:r>
              <a:rPr lang="en-IN" sz="1200">
                <a:solidFill>
                  <a:schemeClr val="accent2"/>
                </a:solidFill>
                <a:highlight>
                  <a:srgbClr val="FFFFFF"/>
                </a:highlight>
              </a:rPr>
              <a:t>The Log, Square Root and Cube Root transformations used for removing skewness and these were able to remove the skewness , but Power transformation removed skewness outstandingly and also it standardize the data as well.</a:t>
            </a:r>
            <a:endParaRPr sz="1200">
              <a:solidFill>
                <a:schemeClr val="accent2"/>
              </a:solidFill>
              <a:highlight>
                <a:srgbClr val="FFFFFF"/>
              </a:highlight>
            </a:endParaRPr>
          </a:p>
          <a:p>
            <a:pPr indent="-304800" lvl="0" marL="457200" rtl="0" algn="l">
              <a:spcBef>
                <a:spcPts val="0"/>
              </a:spcBef>
              <a:spcAft>
                <a:spcPts val="0"/>
              </a:spcAft>
              <a:buClr>
                <a:schemeClr val="accent2"/>
              </a:buClr>
              <a:buSzPts val="1200"/>
              <a:buFont typeface="Arial"/>
              <a:buChar char="●"/>
            </a:pPr>
            <a:r>
              <a:rPr lang="en-IN" sz="1200">
                <a:solidFill>
                  <a:schemeClr val="accent2"/>
                </a:solidFill>
                <a:highlight>
                  <a:srgbClr val="FFFFFF"/>
                </a:highlight>
              </a:rPr>
              <a:t>All the numerical features except 'Word_Count' had outliers.</a:t>
            </a:r>
            <a:endParaRPr sz="1200">
              <a:solidFill>
                <a:schemeClr val="accent2"/>
              </a:solidFill>
              <a:highlight>
                <a:srgbClr val="FFFFFF"/>
              </a:highlight>
            </a:endParaRPr>
          </a:p>
          <a:p>
            <a:pPr indent="-304800" lvl="0" marL="457200" rtl="0" algn="l">
              <a:spcBef>
                <a:spcPts val="0"/>
              </a:spcBef>
              <a:spcAft>
                <a:spcPts val="0"/>
              </a:spcAft>
              <a:buClr>
                <a:schemeClr val="accent2"/>
              </a:buClr>
              <a:buSzPts val="1200"/>
              <a:buFont typeface="Arial"/>
              <a:buChar char="●"/>
            </a:pPr>
            <a:r>
              <a:rPr lang="en-IN" sz="1200">
                <a:solidFill>
                  <a:schemeClr val="accent2"/>
                </a:solidFill>
                <a:highlight>
                  <a:srgbClr val="FFFFFF"/>
                </a:highlight>
              </a:rPr>
              <a:t>The numerical features "Total_Images" and "Total_Links" were highly correlated with correlation value as 0.78.</a:t>
            </a:r>
            <a:endParaRPr sz="1200">
              <a:solidFill>
                <a:schemeClr val="accent2"/>
              </a:solidFill>
              <a:highlight>
                <a:srgbClr val="FFFFFF"/>
              </a:highlight>
            </a:endParaRPr>
          </a:p>
          <a:p>
            <a:pPr indent="-228600" lvl="0" marL="457200" rtl="0" algn="l">
              <a:lnSpc>
                <a:spcPct val="115000"/>
              </a:lnSpc>
              <a:spcBef>
                <a:spcPts val="500"/>
              </a:spcBef>
              <a:spcAft>
                <a:spcPts val="0"/>
              </a:spcAft>
              <a:buClr>
                <a:schemeClr val="dk2"/>
              </a:buClr>
              <a:buSzPts val="1800"/>
              <a:buNone/>
            </a:pPr>
            <a:r>
              <a:t/>
            </a:r>
            <a:endParaRPr sz="1200">
              <a:solidFill>
                <a:srgbClr val="000000"/>
              </a:solidFill>
              <a:highlight>
                <a:srgbClr val="FFFFFE"/>
              </a:highlight>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g17f076e8580_0_85"/>
          <p:cNvSpPr txBox="1"/>
          <p:nvPr>
            <p:ph idx="1" type="body"/>
          </p:nvPr>
        </p:nvSpPr>
        <p:spPr>
          <a:xfrm>
            <a:off x="160325" y="347400"/>
            <a:ext cx="8305500" cy="3847500"/>
          </a:xfrm>
          <a:prstGeom prst="rect">
            <a:avLst/>
          </a:prstGeom>
          <a:noFill/>
          <a:ln>
            <a:noFill/>
          </a:ln>
        </p:spPr>
        <p:txBody>
          <a:bodyPr anchorCtr="0" anchor="t" bIns="91425" lIns="91425" spcFirstLastPara="1" rIns="91425" wrap="square" tIns="91425">
            <a:noAutofit/>
          </a:bodyPr>
          <a:lstStyle/>
          <a:p>
            <a:pPr indent="-292100" lvl="0" marL="457200" rtl="0" algn="l">
              <a:spcBef>
                <a:spcPts val="600"/>
              </a:spcBef>
              <a:spcAft>
                <a:spcPts val="0"/>
              </a:spcAft>
              <a:buClr>
                <a:schemeClr val="accent2"/>
              </a:buClr>
              <a:buSzPts val="1000"/>
              <a:buFont typeface="Arial"/>
              <a:buChar char="●"/>
            </a:pPr>
            <a:r>
              <a:rPr lang="en-IN" sz="1000">
                <a:solidFill>
                  <a:schemeClr val="accent2"/>
                </a:solidFill>
                <a:highlight>
                  <a:srgbClr val="FFFFFF"/>
                </a:highlight>
              </a:rPr>
              <a:t>There are two subcategories under "Email_Type" and "Email_Source_Type" features, three subcategories under "Email_Campaign_Type" and "Time_Email_Sent_Category" features, and seven subcategories under "Customer_Location" feature.</a:t>
            </a:r>
            <a:endParaRPr sz="1000">
              <a:solidFill>
                <a:schemeClr val="accent2"/>
              </a:solidFill>
              <a:highlight>
                <a:srgbClr val="FFFFFF"/>
              </a:highlight>
            </a:endParaRPr>
          </a:p>
          <a:p>
            <a:pPr indent="-292100" lvl="0" marL="457200" rtl="0" algn="l">
              <a:spcBef>
                <a:spcPts val="0"/>
              </a:spcBef>
              <a:spcAft>
                <a:spcPts val="0"/>
              </a:spcAft>
              <a:buClr>
                <a:schemeClr val="accent2"/>
              </a:buClr>
              <a:buSzPts val="1000"/>
              <a:buFont typeface="Arial"/>
              <a:buChar char="●"/>
            </a:pPr>
            <a:r>
              <a:rPr lang="en-IN" sz="1000">
                <a:solidFill>
                  <a:schemeClr val="accent2"/>
                </a:solidFill>
                <a:highlight>
                  <a:srgbClr val="FFFFFF"/>
                </a:highlight>
              </a:rPr>
              <a:t>For the feature "Email_Type" ,there are more number of points of Type 1 rather than Type 2 .For "Email_Source_Type",there is slight difference in distribution of points of Type 1 and Type 2. For "Customer_Location", majority of the points belongs to category G. For "Email_Campaign_Type" , majority of the points belongs to Type 2. For the "Time_Email_Sent_Category" also, majority of the points belongs to Type 2.</a:t>
            </a:r>
            <a:endParaRPr sz="1000">
              <a:solidFill>
                <a:schemeClr val="accent2"/>
              </a:solidFill>
              <a:highlight>
                <a:srgbClr val="FFFFFF"/>
              </a:highlight>
            </a:endParaRPr>
          </a:p>
          <a:p>
            <a:pPr indent="-292100" lvl="0" marL="457200" rtl="0" algn="l">
              <a:spcBef>
                <a:spcPts val="0"/>
              </a:spcBef>
              <a:spcAft>
                <a:spcPts val="0"/>
              </a:spcAft>
              <a:buClr>
                <a:schemeClr val="accent2"/>
              </a:buClr>
              <a:buSzPts val="1000"/>
              <a:buFont typeface="Arial"/>
              <a:buChar char="●"/>
            </a:pPr>
            <a:r>
              <a:rPr lang="en-IN" sz="1000">
                <a:solidFill>
                  <a:schemeClr val="accent2"/>
                </a:solidFill>
                <a:highlight>
                  <a:srgbClr val="FFFFFF"/>
                </a:highlight>
              </a:rPr>
              <a:t>The distribution of Email_Status is similar in all categorical features except "Email_campaign_Type".There are more number of points related to majority class in each feature.For "Email_campaign_Type" as Type 1 ,the distribution of points w.r.t to classes can be seen similar, as there are very less number of points for the same.</a:t>
            </a:r>
            <a:endParaRPr sz="1000">
              <a:solidFill>
                <a:schemeClr val="accent2"/>
              </a:solidFill>
              <a:highlight>
                <a:srgbClr val="FFFFFF"/>
              </a:highlight>
            </a:endParaRPr>
          </a:p>
          <a:p>
            <a:pPr indent="-292100" lvl="0" marL="457200" rtl="0" algn="l">
              <a:spcBef>
                <a:spcPts val="0"/>
              </a:spcBef>
              <a:spcAft>
                <a:spcPts val="0"/>
              </a:spcAft>
              <a:buClr>
                <a:schemeClr val="accent2"/>
              </a:buClr>
              <a:buSzPts val="1000"/>
              <a:buFont typeface="Arial"/>
              <a:buChar char="●"/>
            </a:pPr>
            <a:r>
              <a:rPr lang="en-IN" sz="1000">
                <a:solidFill>
                  <a:schemeClr val="accent2"/>
                </a:solidFill>
                <a:highlight>
                  <a:srgbClr val="FFFFFF"/>
                </a:highlight>
              </a:rPr>
              <a:t>The "Email_Id" feature contains identity information. So dropping this feature.</a:t>
            </a:r>
            <a:endParaRPr sz="1000">
              <a:solidFill>
                <a:schemeClr val="accent2"/>
              </a:solidFill>
              <a:highlight>
                <a:srgbClr val="FFFFFF"/>
              </a:highlight>
            </a:endParaRPr>
          </a:p>
          <a:p>
            <a:pPr indent="-292100" lvl="0" marL="457200" rtl="0" algn="l">
              <a:spcBef>
                <a:spcPts val="0"/>
              </a:spcBef>
              <a:spcAft>
                <a:spcPts val="0"/>
              </a:spcAft>
              <a:buClr>
                <a:schemeClr val="accent2"/>
              </a:buClr>
              <a:buSzPts val="1000"/>
              <a:buFont typeface="Arial"/>
              <a:buChar char="●"/>
            </a:pPr>
            <a:r>
              <a:rPr lang="en-IN" sz="1000">
                <a:solidFill>
                  <a:schemeClr val="accent2"/>
                </a:solidFill>
                <a:highlight>
                  <a:srgbClr val="FFFFFF"/>
                </a:highlight>
              </a:rPr>
              <a:t>As there is high class imbalance and we have very few points of class "2" and class "1" , so we have removed only those outliers which belongs to class "1".</a:t>
            </a:r>
            <a:endParaRPr sz="1000">
              <a:solidFill>
                <a:schemeClr val="accent2"/>
              </a:solidFill>
              <a:highlight>
                <a:srgbClr val="FFFFFF"/>
              </a:highlight>
            </a:endParaRPr>
          </a:p>
          <a:p>
            <a:pPr indent="-292100" lvl="0" marL="457200" rtl="0" algn="l">
              <a:spcBef>
                <a:spcPts val="0"/>
              </a:spcBef>
              <a:spcAft>
                <a:spcPts val="0"/>
              </a:spcAft>
              <a:buClr>
                <a:schemeClr val="accent2"/>
              </a:buClr>
              <a:buSzPts val="1000"/>
              <a:buFont typeface="Arial"/>
              <a:buChar char="●"/>
            </a:pPr>
            <a:r>
              <a:rPr lang="en-IN" sz="1000">
                <a:solidFill>
                  <a:schemeClr val="accent2"/>
                </a:solidFill>
                <a:highlight>
                  <a:srgbClr val="FFFFFF"/>
                </a:highlight>
              </a:rPr>
              <a:t>We have used Iterative Imputer to fill missing values of numerical features and treating missing values of categorical feature as separate category using Simple Imputer.</a:t>
            </a:r>
            <a:endParaRPr sz="1000">
              <a:solidFill>
                <a:schemeClr val="accent2"/>
              </a:solidFill>
              <a:highlight>
                <a:srgbClr val="FFFFFF"/>
              </a:highlight>
            </a:endParaRPr>
          </a:p>
          <a:p>
            <a:pPr indent="-292100" lvl="0" marL="457200" rtl="0" algn="l">
              <a:spcBef>
                <a:spcPts val="0"/>
              </a:spcBef>
              <a:spcAft>
                <a:spcPts val="0"/>
              </a:spcAft>
              <a:buClr>
                <a:schemeClr val="accent2"/>
              </a:buClr>
              <a:buSzPts val="1000"/>
              <a:buFont typeface="Arial"/>
              <a:buChar char="●"/>
            </a:pPr>
            <a:r>
              <a:rPr lang="en-IN" sz="1000">
                <a:solidFill>
                  <a:schemeClr val="accent2"/>
                </a:solidFill>
                <a:highlight>
                  <a:srgbClr val="FFFFFF"/>
                </a:highlight>
              </a:rPr>
              <a:t>To remove collinearity combination of collinear features as a single feature have been taken.</a:t>
            </a:r>
            <a:endParaRPr sz="1000">
              <a:solidFill>
                <a:schemeClr val="accent2"/>
              </a:solidFill>
              <a:highlight>
                <a:srgbClr val="FFFFFF"/>
              </a:highlight>
            </a:endParaRPr>
          </a:p>
          <a:p>
            <a:pPr indent="-292100" lvl="0" marL="457200" rtl="0" algn="l">
              <a:spcBef>
                <a:spcPts val="0"/>
              </a:spcBef>
              <a:spcAft>
                <a:spcPts val="0"/>
              </a:spcAft>
              <a:buClr>
                <a:schemeClr val="accent2"/>
              </a:buClr>
              <a:buSzPts val="1000"/>
              <a:buFont typeface="Arial"/>
              <a:buChar char="●"/>
            </a:pPr>
            <a:r>
              <a:rPr lang="en-IN" sz="1000">
                <a:solidFill>
                  <a:schemeClr val="accent2"/>
                </a:solidFill>
                <a:highlight>
                  <a:srgbClr val="FFFFFF"/>
                </a:highlight>
              </a:rPr>
              <a:t>We have used Power Transformer for transforming numerical features as it helps in removing the skewness and standardizing as well and One hot Encoder for Categorical Features.</a:t>
            </a:r>
            <a:endParaRPr sz="1000">
              <a:solidFill>
                <a:schemeClr val="accent2"/>
              </a:solidFill>
              <a:highlight>
                <a:srgbClr val="FFFFFF"/>
              </a:highlight>
            </a:endParaRPr>
          </a:p>
          <a:p>
            <a:pPr indent="-292100" lvl="0" marL="457200" rtl="0" algn="l">
              <a:spcBef>
                <a:spcPts val="0"/>
              </a:spcBef>
              <a:spcAft>
                <a:spcPts val="0"/>
              </a:spcAft>
              <a:buClr>
                <a:schemeClr val="accent2"/>
              </a:buClr>
              <a:buSzPts val="1000"/>
              <a:buFont typeface="Arial"/>
              <a:buChar char="●"/>
            </a:pPr>
            <a:r>
              <a:rPr lang="en-IN" sz="1000">
                <a:solidFill>
                  <a:schemeClr val="accent2"/>
                </a:solidFill>
                <a:highlight>
                  <a:srgbClr val="FFFFFF"/>
                </a:highlight>
              </a:rPr>
              <a:t>The shape of Train Set becomes - (50075, 22) and Test Set Shape becomes =(12519, 22)</a:t>
            </a:r>
            <a:endParaRPr sz="1000">
              <a:solidFill>
                <a:schemeClr val="accent2"/>
              </a:solidFill>
              <a:highlight>
                <a:srgbClr val="FFFFFF"/>
              </a:highlight>
            </a:endParaRPr>
          </a:p>
          <a:p>
            <a:pPr indent="-292100" lvl="0" marL="457200" rtl="0" algn="l">
              <a:lnSpc>
                <a:spcPct val="135714"/>
              </a:lnSpc>
              <a:spcBef>
                <a:spcPts val="0"/>
              </a:spcBef>
              <a:spcAft>
                <a:spcPts val="0"/>
              </a:spcAft>
              <a:buClr>
                <a:schemeClr val="accent2"/>
              </a:buClr>
              <a:buSzPts val="1000"/>
              <a:buFont typeface="Arial"/>
              <a:buChar char="●"/>
            </a:pPr>
            <a:r>
              <a:rPr lang="en-IN" sz="1000">
                <a:solidFill>
                  <a:srgbClr val="000000"/>
                </a:solidFill>
                <a:highlight>
                  <a:srgbClr val="FFFFFE"/>
                </a:highlight>
              </a:rPr>
              <a:t>There is high class imbalance in the dataset. To solve this we will provide different weights to both the majority and minority classes. The difference in weights will influence the classification of the classes during the training phase. The whole purpose is to penalize the misclassification made by the minority class by setting a higher class weight and at the same time reducing weight for the majority class. The weights can be assigned according to classes simply by using parameter "class_weight" as "balanced" while defining the machine learning models.</a:t>
            </a:r>
            <a:endParaRPr sz="1000">
              <a:solidFill>
                <a:srgbClr val="000000"/>
              </a:solidFill>
              <a:highlight>
                <a:srgbClr val="FFFFFE"/>
              </a:highlight>
            </a:endParaRPr>
          </a:p>
          <a:p>
            <a:pPr indent="0" lvl="0" marL="457200" rtl="0" algn="l">
              <a:spcBef>
                <a:spcPts val="600"/>
              </a:spcBef>
              <a:spcAft>
                <a:spcPts val="0"/>
              </a:spcAft>
              <a:buNone/>
            </a:pPr>
            <a:r>
              <a:t/>
            </a:r>
            <a:endParaRPr sz="1000">
              <a:solidFill>
                <a:schemeClr val="accent2"/>
              </a:solidFill>
              <a:highlight>
                <a:srgbClr val="FFFFFF"/>
              </a:highlight>
            </a:endParaRPr>
          </a:p>
          <a:p>
            <a:pPr indent="0" lvl="0" marL="0" rtl="0" algn="l">
              <a:lnSpc>
                <a:spcPct val="115000"/>
              </a:lnSpc>
              <a:spcBef>
                <a:spcPts val="500"/>
              </a:spcBef>
              <a:spcAft>
                <a:spcPts val="0"/>
              </a:spcAft>
              <a:buSzPts val="1800"/>
              <a:buNone/>
            </a:pPr>
            <a:r>
              <a:t/>
            </a:r>
            <a:endParaRPr sz="1000">
              <a:solidFill>
                <a:schemeClr val="accent2"/>
              </a:solidFill>
              <a:highlight>
                <a:srgbClr val="FFFFFF"/>
              </a:highlight>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g19d865930ab_0_254"/>
          <p:cNvSpPr txBox="1"/>
          <p:nvPr>
            <p:ph idx="1" type="body"/>
          </p:nvPr>
        </p:nvSpPr>
        <p:spPr>
          <a:xfrm>
            <a:off x="160325" y="347400"/>
            <a:ext cx="8305500" cy="3847500"/>
          </a:xfrm>
          <a:prstGeom prst="rect">
            <a:avLst/>
          </a:prstGeom>
          <a:noFill/>
          <a:ln>
            <a:noFill/>
          </a:ln>
        </p:spPr>
        <p:txBody>
          <a:bodyPr anchorCtr="0" anchor="t" bIns="91425" lIns="91425" spcFirstLastPara="1" rIns="91425" wrap="square" tIns="91425">
            <a:noAutofit/>
          </a:bodyPr>
          <a:lstStyle/>
          <a:p>
            <a:pPr indent="-292100" lvl="0" marL="457200" rtl="0" algn="l">
              <a:spcBef>
                <a:spcPts val="600"/>
              </a:spcBef>
              <a:spcAft>
                <a:spcPts val="0"/>
              </a:spcAft>
              <a:buClr>
                <a:schemeClr val="accent2"/>
              </a:buClr>
              <a:buSzPts val="1000"/>
              <a:buFont typeface="Arial"/>
              <a:buChar char="●"/>
            </a:pPr>
            <a:r>
              <a:rPr lang="en-IN" sz="1000">
                <a:solidFill>
                  <a:schemeClr val="accent2"/>
                </a:solidFill>
                <a:highlight>
                  <a:srgbClr val="FFFFFF"/>
                </a:highlight>
              </a:rPr>
              <a:t>There is high imbalance of classes in the dataset, and also our objective is to classify the mails as ignored ; read and acknowledged as correctly as possible to corresponding classes.So fo this task we will look upon weighted Precision,Recall and F1 score, as Precision and Recall account for true positives which is nothing but correctly classified points belonging to respective classes and F1 score is just harmonic mean of these two which is a combined single metric to look for. We will also look for ROC_AUC score.</a:t>
            </a:r>
            <a:endParaRPr sz="1000">
              <a:solidFill>
                <a:schemeClr val="accent2"/>
              </a:solidFill>
              <a:highlight>
                <a:srgbClr val="FFFFFF"/>
              </a:highlight>
            </a:endParaRPr>
          </a:p>
          <a:p>
            <a:pPr indent="-292100" lvl="0" marL="457200" rtl="0" algn="l">
              <a:spcBef>
                <a:spcPts val="0"/>
              </a:spcBef>
              <a:spcAft>
                <a:spcPts val="0"/>
              </a:spcAft>
              <a:buClr>
                <a:schemeClr val="accent2"/>
              </a:buClr>
              <a:buSzPts val="1000"/>
              <a:buFont typeface="Arial"/>
              <a:buChar char="●"/>
            </a:pPr>
            <a:r>
              <a:rPr lang="en-IN" sz="1000">
                <a:solidFill>
                  <a:schemeClr val="accent2"/>
                </a:solidFill>
                <a:highlight>
                  <a:srgbClr val="FFFFFF"/>
                </a:highlight>
              </a:rPr>
              <a:t>The objective is to classify the mails as ignored ; read and acknowledged. For this , we need to find the reasons why the mails being ignored , how many being read and finally how many being acknowledged.So wee need a model which can explain the reasons for classifications , so that we can improve the content for the mails such that mails could get read and acknowledged in the future which helps the owners stay connected with their prospective customers. The feature importance is also very important in this case as we need to know which are the most important features for classification, so we can focus on those to improve the content for mails.</a:t>
            </a:r>
            <a:endParaRPr sz="1000">
              <a:solidFill>
                <a:schemeClr val="accent2"/>
              </a:solidFill>
              <a:highlight>
                <a:srgbClr val="FFFFFF"/>
              </a:highlight>
            </a:endParaRPr>
          </a:p>
          <a:p>
            <a:pPr indent="-292100" lvl="0" marL="457200" rtl="0" algn="l">
              <a:spcBef>
                <a:spcPts val="0"/>
              </a:spcBef>
              <a:spcAft>
                <a:spcPts val="0"/>
              </a:spcAft>
              <a:buClr>
                <a:schemeClr val="accent2"/>
              </a:buClr>
              <a:buSzPts val="1000"/>
              <a:buFont typeface="Arial"/>
              <a:buChar char="●"/>
            </a:pPr>
            <a:r>
              <a:rPr lang="en-IN" sz="1000">
                <a:solidFill>
                  <a:schemeClr val="accent2"/>
                </a:solidFill>
                <a:highlight>
                  <a:srgbClr val="FFFFFF"/>
                </a:highlight>
              </a:rPr>
              <a:t>The training and test scores don't differ much for tuned Logistic Regression which is a good sign. It gives score of precision as 0.762 and roc_auc as 0.779 but recall score is low which is 0.629 and thus f1 score is also low which is 0.68. It is able to correctly classify 7010 points out of 9836 of class 1. It is able to correctly classify 298 points out of 475 of class 2, but it still classified only 569 points out of 2208.</a:t>
            </a:r>
            <a:endParaRPr sz="1000">
              <a:solidFill>
                <a:schemeClr val="accent2"/>
              </a:solidFill>
              <a:highlight>
                <a:srgbClr val="FFFFFF"/>
              </a:highlight>
            </a:endParaRPr>
          </a:p>
          <a:p>
            <a:pPr indent="-292100" lvl="0" marL="457200" rtl="0" algn="l">
              <a:spcBef>
                <a:spcPts val="0"/>
              </a:spcBef>
              <a:spcAft>
                <a:spcPts val="0"/>
              </a:spcAft>
              <a:buClr>
                <a:schemeClr val="accent2"/>
              </a:buClr>
              <a:buSzPts val="1000"/>
              <a:buFont typeface="Arial"/>
              <a:buChar char="●"/>
            </a:pPr>
            <a:r>
              <a:rPr lang="en-IN" sz="1000">
                <a:solidFill>
                  <a:schemeClr val="accent2"/>
                </a:solidFill>
                <a:highlight>
                  <a:srgbClr val="FFFFFF"/>
                </a:highlight>
              </a:rPr>
              <a:t>The training and test scores for tuned Naive Bayes don't differ much so the model is not overfitting or underfitting. The Naive Bayes gives test score of precision as 0.727 and roc_auc as 0.714 ,recall score as 0.69, and f1 score as 0.71. It is able to correctly classify 7521 points out of 9836 of class 0. It is able to correctly classify 1128 points out of 2208 of class 1 which is a great job done , but no points of class 2 have been classified which is not a good sign.</a:t>
            </a:r>
            <a:endParaRPr sz="1000">
              <a:solidFill>
                <a:schemeClr val="accent2"/>
              </a:solidFill>
              <a:highlight>
                <a:srgbClr val="FFFFFF"/>
              </a:highlight>
            </a:endParaRPr>
          </a:p>
          <a:p>
            <a:pPr indent="-292100" lvl="0" marL="457200" rtl="0" algn="l">
              <a:spcBef>
                <a:spcPts val="0"/>
              </a:spcBef>
              <a:spcAft>
                <a:spcPts val="0"/>
              </a:spcAft>
              <a:buClr>
                <a:schemeClr val="accent2"/>
              </a:buClr>
              <a:buSzPts val="1000"/>
              <a:buFont typeface="Arial"/>
              <a:buChar char="●"/>
            </a:pPr>
            <a:r>
              <a:rPr lang="en-IN" sz="1000">
                <a:solidFill>
                  <a:schemeClr val="accent2"/>
                </a:solidFill>
                <a:highlight>
                  <a:srgbClr val="FFFFFF"/>
                </a:highlight>
              </a:rPr>
              <a:t>The difference between training and test scores of tuned Decision Tree are very large . The model gives very high scores for train set but not for test set , so it is clearly overfitting. The Decision Tree gives test score of precision as 0.727 and roc_auc as 0.646 ,recall score as 0.684, and f1 score as 0.703. It is able to correctly classify 7664 points out of 9836 of class 0. It is able to correctly classify 846 points out of 2208 of class 1 and only 63 points out of 475 of class 2.</a:t>
            </a:r>
            <a:endParaRPr sz="1000">
              <a:solidFill>
                <a:schemeClr val="accent2"/>
              </a:solidFill>
              <a:highlight>
                <a:srgbClr val="FFFFFF"/>
              </a:highlight>
            </a:endParaRPr>
          </a:p>
          <a:p>
            <a:pPr indent="-292100" lvl="0" marL="457200" rtl="0" algn="l">
              <a:spcBef>
                <a:spcPts val="0"/>
              </a:spcBef>
              <a:spcAft>
                <a:spcPts val="0"/>
              </a:spcAft>
              <a:buClr>
                <a:schemeClr val="accent2"/>
              </a:buClr>
              <a:buSzPts val="1000"/>
              <a:buFont typeface="Arial"/>
              <a:buChar char="●"/>
            </a:pPr>
            <a:r>
              <a:rPr lang="en-IN" sz="1000">
                <a:solidFill>
                  <a:schemeClr val="accent2"/>
                </a:solidFill>
                <a:highlight>
                  <a:srgbClr val="FFFFFF"/>
                </a:highlight>
              </a:rPr>
              <a:t>The difference between training and test scores of tuned Random Forest are very large. The model gives very high scores for train set but not for test set , so it is clearly overfitting. The Random Forest gives test score of precision as 0.747 and roc_auc as 0.777 ,recall score as 0.798, and f1 score as 0.758. It is able to correctly classify 9450 points out of 9836 of class 0 which is great job done. It is able to correctly classify 531 points out of 2208 of class 1 and only 13 points out of 475 of class 2.</a:t>
            </a:r>
            <a:endParaRPr sz="1000">
              <a:solidFill>
                <a:schemeClr val="accent2"/>
              </a:solidFill>
              <a:highlight>
                <a:srgbClr val="FFFFFF"/>
              </a:highlight>
            </a:endParaRPr>
          </a:p>
          <a:p>
            <a:pPr indent="0" lvl="0" marL="0" rtl="0" algn="l">
              <a:lnSpc>
                <a:spcPct val="115000"/>
              </a:lnSpc>
              <a:spcBef>
                <a:spcPts val="500"/>
              </a:spcBef>
              <a:spcAft>
                <a:spcPts val="0"/>
              </a:spcAft>
              <a:buSzPts val="1800"/>
              <a:buNone/>
            </a:pPr>
            <a:r>
              <a:t/>
            </a:r>
            <a:endParaRPr sz="1000">
              <a:solidFill>
                <a:schemeClr val="accent2"/>
              </a:solidFill>
              <a:highlight>
                <a:srgbClr val="FFFFFF"/>
              </a:highlight>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g19d865930ab_0_249"/>
          <p:cNvSpPr txBox="1"/>
          <p:nvPr>
            <p:ph idx="1" type="body"/>
          </p:nvPr>
        </p:nvSpPr>
        <p:spPr>
          <a:xfrm>
            <a:off x="311700" y="416325"/>
            <a:ext cx="8520600" cy="4152600"/>
          </a:xfrm>
          <a:prstGeom prst="rect">
            <a:avLst/>
          </a:prstGeom>
        </p:spPr>
        <p:txBody>
          <a:bodyPr anchorCtr="0" anchor="t" bIns="91425" lIns="91425" spcFirstLastPara="1" rIns="91425" wrap="square" tIns="91425">
            <a:noAutofit/>
          </a:bodyPr>
          <a:lstStyle/>
          <a:p>
            <a:pPr indent="-298450" lvl="0" marL="457200" rtl="0" algn="l">
              <a:spcBef>
                <a:spcPts val="600"/>
              </a:spcBef>
              <a:spcAft>
                <a:spcPts val="0"/>
              </a:spcAft>
              <a:buClr>
                <a:schemeClr val="accent2"/>
              </a:buClr>
              <a:buSzPts val="1100"/>
              <a:buFont typeface="Arial"/>
              <a:buChar char="●"/>
            </a:pPr>
            <a:r>
              <a:rPr lang="en-IN" sz="1100">
                <a:solidFill>
                  <a:schemeClr val="accent2"/>
                </a:solidFill>
                <a:highlight>
                  <a:srgbClr val="FFFFFF"/>
                </a:highlight>
              </a:rPr>
              <a:t>The training and test scores for XGBoost don't differ much so the model is not overfitting or underfitting. The XGBoost gives test score of precision as 0.768 and roc_auc as 0.819 ,recall score as 0.814, and f1 score as 0.768. It is able to correctly classify 9668 points out of 9836 of class 0 which is a great job done. It is able to correctly classify 532 points out of 2208 of class 1, but only 2 points of class 2 have been classified which is not a good sign.</a:t>
            </a:r>
            <a:endParaRPr sz="1100">
              <a:solidFill>
                <a:schemeClr val="accent2"/>
              </a:solidFill>
              <a:highlight>
                <a:srgbClr val="FFFFFF"/>
              </a:highlight>
            </a:endParaRPr>
          </a:p>
          <a:p>
            <a:pPr indent="-298450" lvl="0" marL="457200" rtl="0" algn="l">
              <a:spcBef>
                <a:spcPts val="0"/>
              </a:spcBef>
              <a:spcAft>
                <a:spcPts val="0"/>
              </a:spcAft>
              <a:buClr>
                <a:schemeClr val="accent2"/>
              </a:buClr>
              <a:buSzPts val="1100"/>
              <a:buFont typeface="Arial"/>
              <a:buChar char="●"/>
            </a:pPr>
            <a:r>
              <a:rPr lang="en-IN" sz="1100">
                <a:solidFill>
                  <a:schemeClr val="accent2"/>
                </a:solidFill>
                <a:highlight>
                  <a:srgbClr val="FFFFFF"/>
                </a:highlight>
              </a:rPr>
              <a:t>Then we have done Feature engineering by transforming numerical features into polynomials of degree 5.</a:t>
            </a:r>
            <a:endParaRPr sz="1100">
              <a:solidFill>
                <a:schemeClr val="accent2"/>
              </a:solidFill>
              <a:highlight>
                <a:srgbClr val="FFFFFF"/>
              </a:highlight>
            </a:endParaRPr>
          </a:p>
          <a:p>
            <a:pPr indent="-298450" lvl="0" marL="457200" rtl="0" algn="l">
              <a:spcBef>
                <a:spcPts val="0"/>
              </a:spcBef>
              <a:spcAft>
                <a:spcPts val="0"/>
              </a:spcAft>
              <a:buClr>
                <a:schemeClr val="accent2"/>
              </a:buClr>
              <a:buSzPts val="1100"/>
              <a:buFont typeface="Arial"/>
              <a:buChar char="●"/>
            </a:pPr>
            <a:r>
              <a:rPr lang="en-IN" sz="1100">
                <a:solidFill>
                  <a:schemeClr val="accent2"/>
                </a:solidFill>
                <a:highlight>
                  <a:srgbClr val="FFFFFF"/>
                </a:highlight>
              </a:rPr>
              <a:t>The training and test scores for tuned Logistic Regression don't differ much which is a good sign. It gives score of precision as 0.773 and roc_auc as 0.791 but recall score is low which is 0.642 and thus f1 score is also low which is 0.693. It is able to correctly classify 7132 points out of 9836 of class 1. It is able to correctly classify 291 points out of 475 of class 2, but it still classified only 622 points out of 2208.</a:t>
            </a:r>
            <a:endParaRPr sz="1100">
              <a:solidFill>
                <a:schemeClr val="accent2"/>
              </a:solidFill>
              <a:highlight>
                <a:srgbClr val="FFFFFF"/>
              </a:highlight>
            </a:endParaRPr>
          </a:p>
          <a:p>
            <a:pPr indent="-298450" lvl="0" marL="457200" rtl="0" algn="l">
              <a:spcBef>
                <a:spcPts val="0"/>
              </a:spcBef>
              <a:spcAft>
                <a:spcPts val="0"/>
              </a:spcAft>
              <a:buClr>
                <a:schemeClr val="accent2"/>
              </a:buClr>
              <a:buSzPts val="1100"/>
              <a:buFont typeface="Arial"/>
              <a:buChar char="●"/>
            </a:pPr>
            <a:r>
              <a:rPr lang="en-IN" sz="1100">
                <a:solidFill>
                  <a:schemeClr val="accent2"/>
                </a:solidFill>
                <a:highlight>
                  <a:srgbClr val="FFFFFF"/>
                </a:highlight>
              </a:rPr>
              <a:t>The difference between training and test scores of Decision Tree are very large . The model gives very high scores for train set but not for test set , so it is clearly overfitting. The Decision Tree gives test score of precision as 0.725 and roc_auc as 0.632 ,recall score as 0.70, and f1 score as 0.711. It is able to correctly classify 7905 points out of 9836 of class 0. It is able to correctly classify 787 points out of 2208 of class 1 and only 75 points out of 475 of class 2.</a:t>
            </a:r>
            <a:endParaRPr sz="1100">
              <a:solidFill>
                <a:schemeClr val="accent2"/>
              </a:solidFill>
              <a:highlight>
                <a:srgbClr val="FFFFFF"/>
              </a:highlight>
            </a:endParaRPr>
          </a:p>
          <a:p>
            <a:pPr indent="-298450" lvl="0" marL="457200" rtl="0" algn="l">
              <a:spcBef>
                <a:spcPts val="0"/>
              </a:spcBef>
              <a:spcAft>
                <a:spcPts val="0"/>
              </a:spcAft>
              <a:buClr>
                <a:schemeClr val="accent2"/>
              </a:buClr>
              <a:buSzPts val="1100"/>
              <a:buFont typeface="Arial"/>
              <a:buChar char="●"/>
            </a:pPr>
            <a:r>
              <a:rPr lang="en-IN" sz="1100">
                <a:solidFill>
                  <a:schemeClr val="accent2"/>
                </a:solidFill>
                <a:highlight>
                  <a:srgbClr val="FFFFFF"/>
                </a:highlight>
              </a:rPr>
              <a:t>The difference between training and test scores of Random Forest are very large. The model gives very high scores for train set but not for test set , so it is clearly overfitting. The Random Forest gives test score of precision as 0.765 and roc_auc as 0.801 ,recall score as 0.782, and f1 score as 0.773. It is able to correctly classify 8809 points out of 9836 of class 0 which is great job done. It is able to correctly classify 943 points out of 2208 of class 1 and only 40 points out of 475 of class 2.</a:t>
            </a:r>
            <a:endParaRPr sz="1100">
              <a:solidFill>
                <a:schemeClr val="accent2"/>
              </a:solidFill>
              <a:highlight>
                <a:srgbClr val="FFFFFF"/>
              </a:highlight>
            </a:endParaRPr>
          </a:p>
          <a:p>
            <a:pPr indent="-298450" lvl="0" marL="457200" rtl="0" algn="l">
              <a:spcBef>
                <a:spcPts val="0"/>
              </a:spcBef>
              <a:spcAft>
                <a:spcPts val="0"/>
              </a:spcAft>
              <a:buClr>
                <a:schemeClr val="accent2"/>
              </a:buClr>
              <a:buSzPts val="1100"/>
              <a:buFont typeface="Arial"/>
              <a:buChar char="●"/>
            </a:pPr>
            <a:r>
              <a:rPr lang="en-IN" sz="1100">
                <a:solidFill>
                  <a:schemeClr val="accent2"/>
                </a:solidFill>
                <a:highlight>
                  <a:srgbClr val="FFFFFF"/>
                </a:highlight>
              </a:rPr>
              <a:t>The training and test scores for XGBoost don't differ much so the model is not overfitting or underfitting. The XGBoost gives test score of precision as 0.772 and roc_auc as 0.816 ,recall score as 0.812, and f1 score as 0.762. It is able to correctly classify 9701 points out of 9836 of class 0 which is a great job done. It is able to correctly classify 475 points out of 2208 of class 1, but only 1 point of class 2 have been classified which is not a good sign.</a:t>
            </a:r>
            <a:endParaRPr sz="1100">
              <a:solidFill>
                <a:schemeClr val="accent2"/>
              </a:solidFill>
              <a:highlight>
                <a:srgbClr val="FFFFFF"/>
              </a:highlight>
            </a:endParaRPr>
          </a:p>
          <a:p>
            <a:pPr indent="0" lvl="0" marL="0" rtl="0" algn="l">
              <a:spcBef>
                <a:spcPts val="500"/>
              </a:spcBef>
              <a:spcAft>
                <a:spcPts val="0"/>
              </a:spcAft>
              <a:buNone/>
            </a:pPr>
            <a:r>
              <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pic>
        <p:nvPicPr>
          <p:cNvPr descr="Step 1 Data Cleansing And Mining - Data Cleaning Icon Png, Transparent Png  , Transparent Png Image - PNGitem" id="81" name="Google Shape;81;p5"/>
          <p:cNvPicPr preferRelativeResize="0"/>
          <p:nvPr/>
        </p:nvPicPr>
        <p:blipFill rotWithShape="1">
          <a:blip r:embed="rId3">
            <a:alphaModFix/>
          </a:blip>
          <a:srcRect b="124879" l="202580" r="-202580" t="-124879"/>
          <a:stretch/>
        </p:blipFill>
        <p:spPr>
          <a:xfrm>
            <a:off x="6734175" y="609601"/>
            <a:ext cx="2107846" cy="1720591"/>
          </a:xfrm>
          <a:prstGeom prst="rect">
            <a:avLst/>
          </a:prstGeom>
          <a:noFill/>
          <a:ln>
            <a:noFill/>
          </a:ln>
        </p:spPr>
      </p:pic>
      <p:sp>
        <p:nvSpPr>
          <p:cNvPr id="82" name="Google Shape;82;p5"/>
          <p:cNvSpPr txBox="1"/>
          <p:nvPr>
            <p:ph type="title"/>
          </p:nvPr>
        </p:nvSpPr>
        <p:spPr>
          <a:xfrm>
            <a:off x="0" y="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a:t>Data Reading</a:t>
            </a:r>
            <a:endParaRPr b="1"/>
          </a:p>
        </p:txBody>
      </p:sp>
      <p:sp>
        <p:nvSpPr>
          <p:cNvPr id="83" name="Google Shape;83;p5"/>
          <p:cNvSpPr txBox="1"/>
          <p:nvPr>
            <p:ph idx="1" type="body"/>
          </p:nvPr>
        </p:nvSpPr>
        <p:spPr>
          <a:xfrm>
            <a:off x="196050" y="668913"/>
            <a:ext cx="8128500" cy="1720500"/>
          </a:xfrm>
          <a:prstGeom prst="rect">
            <a:avLst/>
          </a:prstGeom>
          <a:noFill/>
          <a:ln>
            <a:noFill/>
          </a:ln>
        </p:spPr>
        <p:txBody>
          <a:bodyPr anchorCtr="0" anchor="t" bIns="91425" lIns="91425" spcFirstLastPara="1" rIns="91425" wrap="square" tIns="91425">
            <a:noAutofit/>
          </a:bodyPr>
          <a:lstStyle/>
          <a:p>
            <a:pPr indent="-317500" lvl="0" marL="457200" rtl="0" algn="l">
              <a:spcBef>
                <a:spcPts val="600"/>
              </a:spcBef>
              <a:spcAft>
                <a:spcPts val="0"/>
              </a:spcAft>
              <a:buClr>
                <a:schemeClr val="accent2"/>
              </a:buClr>
              <a:buSzPts val="1400"/>
              <a:buFont typeface="Arial"/>
              <a:buChar char="●"/>
            </a:pPr>
            <a:r>
              <a:rPr lang="en-IN" sz="1400">
                <a:solidFill>
                  <a:schemeClr val="accent2"/>
                </a:solidFill>
                <a:highlight>
                  <a:srgbClr val="FFFFFF"/>
                </a:highlight>
              </a:rPr>
              <a:t>There are total 12 features in the dataset out of which the feature "Email_Status " is a response variable and rest are predictor variables and total 68353 entries.</a:t>
            </a:r>
            <a:endParaRPr sz="1400">
              <a:solidFill>
                <a:schemeClr val="accent2"/>
              </a:solidFill>
              <a:highlight>
                <a:srgbClr val="FFFFFF"/>
              </a:highlight>
            </a:endParaRPr>
          </a:p>
          <a:p>
            <a:pPr indent="-317500" lvl="0" marL="457200" rtl="0" algn="l">
              <a:lnSpc>
                <a:spcPct val="135714"/>
              </a:lnSpc>
              <a:spcBef>
                <a:spcPts val="0"/>
              </a:spcBef>
              <a:spcAft>
                <a:spcPts val="0"/>
              </a:spcAft>
              <a:buClr>
                <a:schemeClr val="accent2"/>
              </a:buClr>
              <a:buSzPts val="1400"/>
              <a:buFont typeface="Arial"/>
              <a:buChar char="●"/>
            </a:pPr>
            <a:r>
              <a:rPr lang="en-IN" sz="1400">
                <a:solidFill>
                  <a:srgbClr val="000000"/>
                </a:solidFill>
                <a:highlight>
                  <a:srgbClr val="FFFFFE"/>
                </a:highlight>
              </a:rPr>
              <a:t>The features "Email_Type", "Email_Source_Type",  "Email_Campaign_Type" and "Time_Email_sent_Category" contains categorical values but these features mapped to wrong data type, so surely we have to look upon this.</a:t>
            </a:r>
            <a:endParaRPr sz="1400">
              <a:solidFill>
                <a:srgbClr val="000000"/>
              </a:solidFill>
              <a:highlight>
                <a:srgbClr val="FFFFFE"/>
              </a:highlight>
            </a:endParaRPr>
          </a:p>
          <a:p>
            <a:pPr indent="-317500" lvl="0" marL="457200" rtl="0" algn="l">
              <a:lnSpc>
                <a:spcPct val="135714"/>
              </a:lnSpc>
              <a:spcBef>
                <a:spcPts val="0"/>
              </a:spcBef>
              <a:spcAft>
                <a:spcPts val="0"/>
              </a:spcAft>
              <a:buClr>
                <a:schemeClr val="accent2"/>
              </a:buClr>
              <a:buSzPts val="1400"/>
              <a:buFont typeface="Arial"/>
              <a:buChar char="●"/>
            </a:pPr>
            <a:r>
              <a:rPr lang="en-IN" sz="1400">
                <a:solidFill>
                  <a:srgbClr val="000000"/>
                </a:solidFill>
                <a:highlight>
                  <a:srgbClr val="FFFFFE"/>
                </a:highlight>
              </a:rPr>
              <a:t>The "Email_ID" feature contains identity information so we can drop this feature for further procedures.</a:t>
            </a:r>
            <a:endParaRPr sz="1400">
              <a:solidFill>
                <a:srgbClr val="000000"/>
              </a:solidFill>
              <a:highlight>
                <a:srgbClr val="FFFFFE"/>
              </a:highlight>
            </a:endParaRPr>
          </a:p>
          <a:p>
            <a:pPr indent="0" lvl="0" marL="457200" rtl="0" algn="l">
              <a:spcBef>
                <a:spcPts val="600"/>
              </a:spcBef>
              <a:spcAft>
                <a:spcPts val="0"/>
              </a:spcAft>
              <a:buNone/>
            </a:pPr>
            <a:r>
              <a:t/>
            </a:r>
            <a:endParaRPr sz="1400">
              <a:solidFill>
                <a:srgbClr val="000000"/>
              </a:solidFill>
              <a:highlight>
                <a:srgbClr val="FFFFFE"/>
              </a:highlight>
            </a:endParaRPr>
          </a:p>
          <a:p>
            <a:pPr indent="0" lvl="0" marL="0" rtl="0" algn="l">
              <a:lnSpc>
                <a:spcPct val="90000"/>
              </a:lnSpc>
              <a:spcBef>
                <a:spcPts val="1000"/>
              </a:spcBef>
              <a:spcAft>
                <a:spcPts val="0"/>
              </a:spcAft>
              <a:buSzPts val="1800"/>
              <a:buNone/>
            </a:pPr>
            <a:r>
              <a:t/>
            </a:r>
            <a:endParaRPr sz="1400">
              <a:solidFill>
                <a:schemeClr val="accent2"/>
              </a:solidFill>
              <a:latin typeface="Calibri"/>
              <a:ea typeface="Calibri"/>
              <a:cs typeface="Calibri"/>
              <a:sym typeface="Calibri"/>
            </a:endParaRPr>
          </a:p>
        </p:txBody>
      </p:sp>
      <p:sp>
        <p:nvSpPr>
          <p:cNvPr descr="Step 1 Data Cleansing And Mining - Data Cleaning Icon Png, Transparent Png  , Transparent Png Image - PNGitem" id="84" name="Google Shape;84;p5"/>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Step 1 Data Cleansing And Mining - Data Cleaning Icon Png, Transparent Png  , Transparent Png Image - PNGitem" id="85" name="Google Shape;85;p5"/>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13 Data Preparation Icons - Free in SVG, PNG, ICO - IconScout" id="86" name="Google Shape;86;p5"/>
          <p:cNvPicPr preferRelativeResize="0"/>
          <p:nvPr/>
        </p:nvPicPr>
        <p:blipFill rotWithShape="1">
          <a:blip r:embed="rId4">
            <a:alphaModFix/>
          </a:blip>
          <a:srcRect b="0" l="0" r="0" t="0"/>
          <a:stretch/>
        </p:blipFill>
        <p:spPr>
          <a:xfrm>
            <a:off x="1063324" y="2763699"/>
            <a:ext cx="1851025" cy="1851025"/>
          </a:xfrm>
          <a:prstGeom prst="rect">
            <a:avLst/>
          </a:prstGeom>
          <a:noFill/>
          <a:ln>
            <a:noFill/>
          </a:ln>
        </p:spPr>
      </p:pic>
      <p:pic>
        <p:nvPicPr>
          <p:cNvPr id="87" name="Google Shape;87;p5"/>
          <p:cNvPicPr preferRelativeResize="0"/>
          <p:nvPr/>
        </p:nvPicPr>
        <p:blipFill rotWithShape="1">
          <a:blip r:embed="rId5">
            <a:alphaModFix/>
          </a:blip>
          <a:srcRect b="0" l="0" r="0" t="0"/>
          <a:stretch/>
        </p:blipFill>
        <p:spPr>
          <a:xfrm>
            <a:off x="4276724" y="2760517"/>
            <a:ext cx="2457450" cy="185737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23"/>
          <p:cNvSpPr txBox="1"/>
          <p:nvPr>
            <p:ph type="title"/>
          </p:nvPr>
        </p:nvSpPr>
        <p:spPr>
          <a:xfrm>
            <a:off x="0" y="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a:t>Conclusions </a:t>
            </a:r>
            <a:endParaRPr b="1"/>
          </a:p>
        </p:txBody>
      </p:sp>
      <p:sp>
        <p:nvSpPr>
          <p:cNvPr id="390" name="Google Shape;390;p23"/>
          <p:cNvSpPr/>
          <p:nvPr/>
        </p:nvSpPr>
        <p:spPr>
          <a:xfrm>
            <a:off x="127590" y="747579"/>
            <a:ext cx="7230000" cy="1569600"/>
          </a:xfrm>
          <a:prstGeom prst="rect">
            <a:avLst/>
          </a:prstGeom>
          <a:noFill/>
          <a:ln>
            <a:noFill/>
          </a:ln>
        </p:spPr>
        <p:txBody>
          <a:bodyPr anchorCtr="0" anchor="t" bIns="45700" lIns="91425" spcFirstLastPara="1" rIns="91425" wrap="square" tIns="45700">
            <a:spAutoFit/>
          </a:bodyPr>
          <a:lstStyle/>
          <a:p>
            <a:pPr indent="-311150" lvl="0" marL="457200" rtl="0" algn="l">
              <a:lnSpc>
                <a:spcPct val="115000"/>
              </a:lnSpc>
              <a:spcBef>
                <a:spcPts val="600"/>
              </a:spcBef>
              <a:spcAft>
                <a:spcPts val="0"/>
              </a:spcAft>
              <a:buClr>
                <a:schemeClr val="accent2"/>
              </a:buClr>
              <a:buSzPts val="1300"/>
              <a:buFont typeface="Arial"/>
              <a:buChar char="●"/>
            </a:pPr>
            <a:r>
              <a:rPr lang="en-IN" sz="1300">
                <a:solidFill>
                  <a:schemeClr val="accent2"/>
                </a:solidFill>
                <a:highlight>
                  <a:srgbClr val="FFFFFF"/>
                </a:highlight>
              </a:rPr>
              <a:t>The final model selected is Logistic Regression.</a:t>
            </a:r>
            <a:endParaRPr sz="1300">
              <a:solidFill>
                <a:schemeClr val="accent2"/>
              </a:solidFill>
              <a:highlight>
                <a:srgbClr val="FFFFFF"/>
              </a:highlight>
            </a:endParaRPr>
          </a:p>
          <a:p>
            <a:pPr indent="-311150" lvl="0" marL="457200" rtl="0" algn="l">
              <a:lnSpc>
                <a:spcPct val="115000"/>
              </a:lnSpc>
              <a:spcBef>
                <a:spcPts val="0"/>
              </a:spcBef>
              <a:spcAft>
                <a:spcPts val="0"/>
              </a:spcAft>
              <a:buClr>
                <a:schemeClr val="accent2"/>
              </a:buClr>
              <a:buSzPts val="1300"/>
              <a:buFont typeface="Arial"/>
              <a:buChar char="●"/>
            </a:pPr>
            <a:r>
              <a:rPr lang="en-IN" sz="1300">
                <a:solidFill>
                  <a:schemeClr val="accent2"/>
                </a:solidFill>
                <a:highlight>
                  <a:srgbClr val="FFFFFF"/>
                </a:highlight>
              </a:rPr>
              <a:t>Taking Scores into consideration, XGBoost outperforms all models , but it hardly classify 1 or 2 points correctly from the minority class. At other hand Logistic Regression being simplest model able to correctly classify most number of points from minority class other than any model. Also Logistic Regression is very easy to interpret , as it fits a hyperplane for a classification.</a:t>
            </a:r>
            <a:endParaRPr sz="1300">
              <a:solidFill>
                <a:schemeClr val="accent2"/>
              </a:solidFill>
              <a:highlight>
                <a:srgbClr val="FFFFFF"/>
              </a:highlight>
            </a:endParaRPr>
          </a:p>
          <a:p>
            <a:pPr indent="-311150" lvl="0" marL="457200" rtl="0" algn="l">
              <a:lnSpc>
                <a:spcPct val="115000"/>
              </a:lnSpc>
              <a:spcBef>
                <a:spcPts val="0"/>
              </a:spcBef>
              <a:spcAft>
                <a:spcPts val="0"/>
              </a:spcAft>
              <a:buClr>
                <a:schemeClr val="accent2"/>
              </a:buClr>
              <a:buSzPts val="1300"/>
              <a:buFont typeface="Arial"/>
              <a:buChar char="●"/>
            </a:pPr>
            <a:r>
              <a:rPr lang="en-IN" sz="1300">
                <a:solidFill>
                  <a:schemeClr val="accent2"/>
                </a:solidFill>
                <a:highlight>
                  <a:srgbClr val="FFFFFF"/>
                </a:highlight>
              </a:rPr>
              <a:t>Also We can derive feature importance from the coefficient of Logistic Regression very easily. To get the features which are important to classify points of class 0, we will look at the first array of coefficient. The more larger values of coefficients corresponding to features , then more the feature is important. Similarly we fetch the features which are important for classification of points belong to class 1 and class 2.</a:t>
            </a:r>
            <a:endParaRPr sz="1300">
              <a:solidFill>
                <a:schemeClr val="accent2"/>
              </a:solidFill>
              <a:highlight>
                <a:srgbClr val="FFFFFF"/>
              </a:highlight>
            </a:endParaRPr>
          </a:p>
          <a:p>
            <a:pPr indent="-311150" lvl="0" marL="457200" rtl="0" algn="l">
              <a:lnSpc>
                <a:spcPct val="115000"/>
              </a:lnSpc>
              <a:spcBef>
                <a:spcPts val="0"/>
              </a:spcBef>
              <a:spcAft>
                <a:spcPts val="0"/>
              </a:spcAft>
              <a:buClr>
                <a:schemeClr val="accent2"/>
              </a:buClr>
              <a:buSzPts val="1300"/>
              <a:buFont typeface="Arial"/>
              <a:buChar char="●"/>
            </a:pPr>
            <a:r>
              <a:rPr lang="en-IN" sz="1300">
                <a:solidFill>
                  <a:schemeClr val="accent2"/>
                </a:solidFill>
                <a:highlight>
                  <a:srgbClr val="FFFFFF"/>
                </a:highlight>
              </a:rPr>
              <a:t>The "Email_Campaign" as a whole feature is the most important individual feature for classification. The other features "Total_Past_Communications","Word_Count","Subject_Hotness_Score","Total_Link_Images" which is combination of "Total_Links" and 'Total_Images", are next important features which are used in combinations of polynomials for classifications. So we can look upon these features to improve the business work.</a:t>
            </a:r>
            <a:endParaRPr sz="1300">
              <a:solidFill>
                <a:schemeClr val="accent2"/>
              </a:solidFill>
              <a:highlight>
                <a:srgbClr val="FFFFFF"/>
              </a:highlight>
            </a:endParaRPr>
          </a:p>
          <a:p>
            <a:pPr indent="-228600" lvl="0" marL="450000" marR="0" rtl="0" algn="just">
              <a:lnSpc>
                <a:spcPct val="200000"/>
              </a:lnSpc>
              <a:spcBef>
                <a:spcPts val="500"/>
              </a:spcBef>
              <a:spcAft>
                <a:spcPts val="0"/>
              </a:spcAft>
              <a:buClr>
                <a:srgbClr val="000000"/>
              </a:buClr>
              <a:buSzPts val="1400"/>
              <a:buFont typeface="Arial"/>
              <a:buNone/>
            </a:pPr>
            <a:r>
              <a:t/>
            </a:r>
            <a:endParaRPr sz="1300">
              <a:solidFill>
                <a:schemeClr val="accent2"/>
              </a:solidFill>
              <a:highlight>
                <a:srgbClr val="FFFFFF"/>
              </a:highlight>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g19d865930ab_0_2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2800"/>
              <a:buFont typeface="Arial"/>
              <a:buNone/>
            </a:pPr>
            <a:r>
              <a:rPr b="1" lang="en-IN"/>
              <a:t>Challenges Faced</a:t>
            </a:r>
            <a:endParaRPr/>
          </a:p>
        </p:txBody>
      </p:sp>
      <p:sp>
        <p:nvSpPr>
          <p:cNvPr id="396" name="Google Shape;396;g19d865930ab_0_261"/>
          <p:cNvSpPr txBox="1"/>
          <p:nvPr/>
        </p:nvSpPr>
        <p:spPr>
          <a:xfrm>
            <a:off x="483450" y="1275800"/>
            <a:ext cx="8071200" cy="1628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600"/>
              </a:spcBef>
              <a:spcAft>
                <a:spcPts val="0"/>
              </a:spcAft>
              <a:buClr>
                <a:schemeClr val="accent2"/>
              </a:buClr>
              <a:buSzPts val="1600"/>
              <a:buFont typeface="Arial"/>
              <a:buChar char="●"/>
            </a:pPr>
            <a:r>
              <a:rPr lang="en-IN" sz="1600">
                <a:solidFill>
                  <a:schemeClr val="accent2"/>
                </a:solidFill>
                <a:highlight>
                  <a:srgbClr val="FFFFFF"/>
                </a:highlight>
              </a:rPr>
              <a:t>The dataset contains missing values.</a:t>
            </a:r>
            <a:endParaRPr sz="1600">
              <a:solidFill>
                <a:schemeClr val="accent2"/>
              </a:solidFill>
              <a:highlight>
                <a:srgbClr val="FFFFFF"/>
              </a:highlight>
            </a:endParaRPr>
          </a:p>
          <a:p>
            <a:pPr indent="-330200" lvl="0" marL="457200" rtl="0" algn="l">
              <a:lnSpc>
                <a:spcPct val="115000"/>
              </a:lnSpc>
              <a:spcBef>
                <a:spcPts val="0"/>
              </a:spcBef>
              <a:spcAft>
                <a:spcPts val="0"/>
              </a:spcAft>
              <a:buClr>
                <a:schemeClr val="accent2"/>
              </a:buClr>
              <a:buSzPts val="1600"/>
              <a:buFont typeface="Arial"/>
              <a:buChar char="●"/>
            </a:pPr>
            <a:r>
              <a:rPr lang="en-IN" sz="1600">
                <a:solidFill>
                  <a:schemeClr val="accent2"/>
                </a:solidFill>
                <a:highlight>
                  <a:srgbClr val="FFFFFF"/>
                </a:highlight>
              </a:rPr>
              <a:t>The dataset contains outliers.</a:t>
            </a:r>
            <a:endParaRPr sz="1600">
              <a:solidFill>
                <a:schemeClr val="accent2"/>
              </a:solidFill>
              <a:highlight>
                <a:srgbClr val="FFFFFF"/>
              </a:highlight>
            </a:endParaRPr>
          </a:p>
          <a:p>
            <a:pPr indent="-330200" lvl="0" marL="457200" rtl="0" algn="l">
              <a:lnSpc>
                <a:spcPct val="115000"/>
              </a:lnSpc>
              <a:spcBef>
                <a:spcPts val="0"/>
              </a:spcBef>
              <a:spcAft>
                <a:spcPts val="0"/>
              </a:spcAft>
              <a:buClr>
                <a:schemeClr val="accent2"/>
              </a:buClr>
              <a:buSzPts val="1600"/>
              <a:buFont typeface="Arial"/>
              <a:buChar char="●"/>
            </a:pPr>
            <a:r>
              <a:rPr lang="en-IN" sz="1600">
                <a:solidFill>
                  <a:schemeClr val="accent2"/>
                </a:solidFill>
                <a:highlight>
                  <a:srgbClr val="FFFFFF"/>
                </a:highlight>
              </a:rPr>
              <a:t>Some of the features mapped to wrong datatype.</a:t>
            </a:r>
            <a:endParaRPr sz="1600">
              <a:solidFill>
                <a:schemeClr val="accent2"/>
              </a:solidFill>
              <a:highlight>
                <a:srgbClr val="FFFFFF"/>
              </a:highlight>
            </a:endParaRPr>
          </a:p>
          <a:p>
            <a:pPr indent="-330200" lvl="0" marL="457200" rtl="0" algn="l">
              <a:lnSpc>
                <a:spcPct val="115000"/>
              </a:lnSpc>
              <a:spcBef>
                <a:spcPts val="0"/>
              </a:spcBef>
              <a:spcAft>
                <a:spcPts val="0"/>
              </a:spcAft>
              <a:buClr>
                <a:schemeClr val="accent2"/>
              </a:buClr>
              <a:buSzPts val="1600"/>
              <a:buFont typeface="Arial"/>
              <a:buChar char="●"/>
            </a:pPr>
            <a:r>
              <a:rPr lang="en-IN" sz="1600">
                <a:solidFill>
                  <a:schemeClr val="accent2"/>
                </a:solidFill>
                <a:highlight>
                  <a:srgbClr val="FFFFFF"/>
                </a:highlight>
              </a:rPr>
              <a:t>The dataset contains correlated features also.</a:t>
            </a:r>
            <a:endParaRPr sz="1600">
              <a:solidFill>
                <a:schemeClr val="accent2"/>
              </a:solidFill>
              <a:highlight>
                <a:srgbClr val="FFFFFF"/>
              </a:highlight>
            </a:endParaRPr>
          </a:p>
          <a:p>
            <a:pPr indent="0" lvl="0" marL="0" rtl="0" algn="l">
              <a:spcBef>
                <a:spcPts val="500"/>
              </a:spcBef>
              <a:spcAft>
                <a:spcPts val="0"/>
              </a:spcAft>
              <a:buNone/>
            </a:pPr>
            <a:r>
              <a:t/>
            </a:r>
            <a:endParaRPr sz="16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24"/>
          <p:cNvSpPr/>
          <p:nvPr/>
        </p:nvSpPr>
        <p:spPr>
          <a:xfrm>
            <a:off x="2649568" y="2110085"/>
            <a:ext cx="3781806" cy="92333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400"/>
              <a:buFont typeface="Arial"/>
              <a:buNone/>
            </a:pPr>
            <a:r>
              <a:rPr b="1" i="0" lang="en-IN" sz="5400" u="none" cap="none" strike="noStrike">
                <a:solidFill>
                  <a:schemeClr val="dk1"/>
                </a:solidFill>
                <a:latin typeface="Arial"/>
                <a:ea typeface="Arial"/>
                <a:cs typeface="Arial"/>
                <a:sym typeface="Arial"/>
              </a:rPr>
              <a:t>Thank You</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g19d865930ab_0_1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chemeClr val="accent2"/>
              </a:buClr>
              <a:buSzPts val="2400"/>
              <a:buChar char="●"/>
            </a:pPr>
            <a:r>
              <a:rPr b="1" lang="en-IN" sz="2400">
                <a:solidFill>
                  <a:schemeClr val="accent2"/>
                </a:solidFill>
              </a:rPr>
              <a:t>Checking Missing Values</a:t>
            </a:r>
            <a:endParaRPr b="1" sz="2400">
              <a:solidFill>
                <a:schemeClr val="accent2"/>
              </a:solidFill>
            </a:endParaRPr>
          </a:p>
        </p:txBody>
      </p:sp>
      <p:sp>
        <p:nvSpPr>
          <p:cNvPr id="93" name="Google Shape;93;g19d865930ab_0_11"/>
          <p:cNvSpPr txBox="1"/>
          <p:nvPr>
            <p:ph idx="1" type="body"/>
          </p:nvPr>
        </p:nvSpPr>
        <p:spPr>
          <a:xfrm>
            <a:off x="311700" y="1152475"/>
            <a:ext cx="4630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94" name="Google Shape;94;g19d865930ab_0_11"/>
          <p:cNvPicPr preferRelativeResize="0"/>
          <p:nvPr/>
        </p:nvPicPr>
        <p:blipFill>
          <a:blip r:embed="rId3">
            <a:alphaModFix/>
          </a:blip>
          <a:stretch>
            <a:fillRect/>
          </a:stretch>
        </p:blipFill>
        <p:spPr>
          <a:xfrm>
            <a:off x="926625" y="1074350"/>
            <a:ext cx="4015425" cy="3881125"/>
          </a:xfrm>
          <a:prstGeom prst="rect">
            <a:avLst/>
          </a:prstGeom>
          <a:noFill/>
          <a:ln>
            <a:noFill/>
          </a:ln>
        </p:spPr>
      </p:pic>
      <p:sp>
        <p:nvSpPr>
          <p:cNvPr id="95" name="Google Shape;95;g19d865930ab_0_11"/>
          <p:cNvSpPr txBox="1"/>
          <p:nvPr/>
        </p:nvSpPr>
        <p:spPr>
          <a:xfrm>
            <a:off x="5358375" y="1152475"/>
            <a:ext cx="3357600" cy="18318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IN">
                <a:highlight>
                  <a:srgbClr val="FFFFFE"/>
                </a:highlight>
              </a:rPr>
              <a:t>The features "Customer_Location", "Total_Past_Communications", "Total_Links" and "Total_Images" have missing values. We need to take care of these missing values.</a:t>
            </a:r>
            <a:endParaRPr>
              <a:highlight>
                <a:srgbClr val="FFFFFE"/>
              </a:highlight>
            </a:endParaRPr>
          </a:p>
          <a:p>
            <a:pPr indent="0" lvl="0" marL="0" rtl="0" algn="l">
              <a:spcBef>
                <a:spcPts val="0"/>
              </a:spcBef>
              <a:spcAft>
                <a:spcPts val="0"/>
              </a:spcAft>
              <a:buNone/>
            </a:pPr>
            <a:r>
              <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g19d865930ab_0_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chemeClr val="accent2"/>
              </a:buClr>
              <a:buSzPts val="2400"/>
              <a:buChar char="●"/>
            </a:pPr>
            <a:r>
              <a:rPr b="1" lang="en-IN" sz="2400">
                <a:solidFill>
                  <a:schemeClr val="accent2"/>
                </a:solidFill>
              </a:rPr>
              <a:t>Checking Duplicate Rows</a:t>
            </a:r>
            <a:endParaRPr b="1" sz="2400">
              <a:solidFill>
                <a:schemeClr val="accent2"/>
              </a:solidFill>
            </a:endParaRPr>
          </a:p>
        </p:txBody>
      </p:sp>
      <p:sp>
        <p:nvSpPr>
          <p:cNvPr id="101" name="Google Shape;101;g19d865930ab_0_20"/>
          <p:cNvSpPr txBox="1"/>
          <p:nvPr>
            <p:ph idx="1" type="body"/>
          </p:nvPr>
        </p:nvSpPr>
        <p:spPr>
          <a:xfrm>
            <a:off x="752050" y="1152475"/>
            <a:ext cx="4901700" cy="5727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IN">
                <a:solidFill>
                  <a:srgbClr val="000000"/>
                </a:solidFill>
                <a:highlight>
                  <a:srgbClr val="FFFFFE"/>
                </a:highlight>
              </a:rPr>
              <a:t>There are no duplicate rows in the dataset.</a:t>
            </a:r>
            <a:endParaRPr>
              <a:solidFill>
                <a:srgbClr val="000000"/>
              </a:solidFill>
              <a:highlight>
                <a:srgbClr val="FFFFFE"/>
              </a:highlight>
            </a:endParaRPr>
          </a:p>
          <a:p>
            <a:pPr indent="0" lvl="0" marL="0" rtl="0" algn="l">
              <a:spcBef>
                <a:spcPts val="0"/>
              </a:spcBef>
              <a:spcAft>
                <a:spcPts val="0"/>
              </a:spcAft>
              <a:buNone/>
            </a:pPr>
            <a:r>
              <a:t/>
            </a:r>
            <a:endParaRPr/>
          </a:p>
        </p:txBody>
      </p:sp>
      <p:pic>
        <p:nvPicPr>
          <p:cNvPr id="102" name="Google Shape;102;g19d865930ab_0_20"/>
          <p:cNvPicPr preferRelativeResize="0"/>
          <p:nvPr/>
        </p:nvPicPr>
        <p:blipFill>
          <a:blip r:embed="rId3">
            <a:alphaModFix/>
          </a:blip>
          <a:stretch>
            <a:fillRect/>
          </a:stretch>
        </p:blipFill>
        <p:spPr>
          <a:xfrm>
            <a:off x="872925" y="2038750"/>
            <a:ext cx="5237500" cy="2366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6"/>
          <p:cNvSpPr txBox="1"/>
          <p:nvPr>
            <p:ph type="title"/>
          </p:nvPr>
        </p:nvSpPr>
        <p:spPr>
          <a:xfrm>
            <a:off x="232569" y="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a:t>Exploratory Data Analysis</a:t>
            </a:r>
            <a:endParaRPr b="1"/>
          </a:p>
        </p:txBody>
      </p:sp>
      <p:sp>
        <p:nvSpPr>
          <p:cNvPr id="108" name="Google Shape;108;p6"/>
          <p:cNvSpPr txBox="1"/>
          <p:nvPr>
            <p:ph idx="1" type="body"/>
          </p:nvPr>
        </p:nvSpPr>
        <p:spPr>
          <a:xfrm>
            <a:off x="0" y="626250"/>
            <a:ext cx="8520600" cy="4265700"/>
          </a:xfrm>
          <a:prstGeom prst="rect">
            <a:avLst/>
          </a:prstGeom>
          <a:noFill/>
          <a:ln>
            <a:noFill/>
          </a:ln>
        </p:spPr>
        <p:txBody>
          <a:bodyPr anchorCtr="0" anchor="t" bIns="91425" lIns="91425" spcFirstLastPara="1" rIns="91425" wrap="square" tIns="91425">
            <a:noAutofit/>
          </a:bodyPr>
          <a:lstStyle/>
          <a:p>
            <a:pPr indent="-342900" lvl="0" marL="630000" rtl="0" algn="l">
              <a:lnSpc>
                <a:spcPct val="115000"/>
              </a:lnSpc>
              <a:spcBef>
                <a:spcPts val="0"/>
              </a:spcBef>
              <a:spcAft>
                <a:spcPts val="0"/>
              </a:spcAft>
              <a:buClr>
                <a:schemeClr val="accent2"/>
              </a:buClr>
              <a:buSzPts val="1800"/>
              <a:buChar char="●"/>
            </a:pPr>
            <a:r>
              <a:rPr b="1" lang="en-IN">
                <a:solidFill>
                  <a:schemeClr val="accent2"/>
                </a:solidFill>
              </a:rPr>
              <a:t>Response Variable</a:t>
            </a:r>
            <a:endParaRPr b="1">
              <a:solidFill>
                <a:schemeClr val="accent2"/>
              </a:solidFill>
            </a:endParaRPr>
          </a:p>
          <a:p>
            <a:pPr indent="0" lvl="0" marL="630000" rtl="0" algn="l">
              <a:lnSpc>
                <a:spcPct val="115000"/>
              </a:lnSpc>
              <a:spcBef>
                <a:spcPts val="0"/>
              </a:spcBef>
              <a:spcAft>
                <a:spcPts val="0"/>
              </a:spcAft>
              <a:buSzPts val="1800"/>
              <a:buNone/>
            </a:pPr>
            <a:r>
              <a:rPr lang="en-IN" sz="1400">
                <a:solidFill>
                  <a:schemeClr val="accent2"/>
                </a:solidFill>
                <a:highlight>
                  <a:srgbClr val="FFFFFF"/>
                </a:highlight>
              </a:rPr>
              <a:t>There is high imbalance in class distribution of response variable. The majority of the data, 54941 data points which is 80.38 % belongs to "class 0", 11039 points which is 16.15 % belongs to class "1" and very small amount of data, 2373 data points which is 3.47% belongs to "class 2". We need to take care of this class imbalance.</a:t>
            </a:r>
            <a:endParaRPr sz="2000">
              <a:solidFill>
                <a:schemeClr val="accent2"/>
              </a:solidFill>
            </a:endParaRPr>
          </a:p>
          <a:p>
            <a:pPr indent="450000" lvl="0" marL="0" rtl="0" algn="l">
              <a:lnSpc>
                <a:spcPct val="115000"/>
              </a:lnSpc>
              <a:spcBef>
                <a:spcPts val="0"/>
              </a:spcBef>
              <a:spcAft>
                <a:spcPts val="0"/>
              </a:spcAft>
              <a:buSzPts val="1800"/>
              <a:buNone/>
            </a:pPr>
            <a:r>
              <a:t/>
            </a:r>
            <a:endParaRPr>
              <a:solidFill>
                <a:schemeClr val="accent2"/>
              </a:solidFill>
            </a:endParaRPr>
          </a:p>
          <a:p>
            <a:pPr indent="450000" lvl="0" marL="0" rtl="0" algn="l">
              <a:lnSpc>
                <a:spcPct val="115000"/>
              </a:lnSpc>
              <a:spcBef>
                <a:spcPts val="0"/>
              </a:spcBef>
              <a:spcAft>
                <a:spcPts val="0"/>
              </a:spcAft>
              <a:buSzPts val="1800"/>
              <a:buNone/>
            </a:pPr>
            <a:r>
              <a:t/>
            </a:r>
            <a:endParaRPr>
              <a:solidFill>
                <a:schemeClr val="accent2"/>
              </a:solidFill>
            </a:endParaRPr>
          </a:p>
          <a:p>
            <a:pPr indent="-464398" lvl="0" marL="914400" rtl="0" algn="l">
              <a:lnSpc>
                <a:spcPct val="115000"/>
              </a:lnSpc>
              <a:spcBef>
                <a:spcPts val="0"/>
              </a:spcBef>
              <a:spcAft>
                <a:spcPts val="0"/>
              </a:spcAft>
              <a:buSzPts val="1800"/>
              <a:buNone/>
            </a:pPr>
            <a:r>
              <a:t/>
            </a:r>
            <a:endParaRPr sz="1400">
              <a:solidFill>
                <a:schemeClr val="accent2"/>
              </a:solidFill>
            </a:endParaRPr>
          </a:p>
          <a:p>
            <a:pPr indent="0" lvl="0" marL="0" rtl="0" algn="l">
              <a:lnSpc>
                <a:spcPct val="115000"/>
              </a:lnSpc>
              <a:spcBef>
                <a:spcPts val="0"/>
              </a:spcBef>
              <a:spcAft>
                <a:spcPts val="0"/>
              </a:spcAft>
              <a:buSzPts val="1800"/>
              <a:buNone/>
            </a:pPr>
            <a:r>
              <a:t/>
            </a:r>
            <a:endParaRPr sz="1400">
              <a:solidFill>
                <a:schemeClr val="accent2"/>
              </a:solidFill>
            </a:endParaRPr>
          </a:p>
        </p:txBody>
      </p:sp>
      <p:pic>
        <p:nvPicPr>
          <p:cNvPr id="109" name="Google Shape;109;p6"/>
          <p:cNvPicPr preferRelativeResize="0"/>
          <p:nvPr/>
        </p:nvPicPr>
        <p:blipFill>
          <a:blip r:embed="rId3">
            <a:alphaModFix/>
          </a:blip>
          <a:stretch>
            <a:fillRect/>
          </a:stretch>
        </p:blipFill>
        <p:spPr>
          <a:xfrm>
            <a:off x="1480450" y="2175575"/>
            <a:ext cx="5073150" cy="2716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g17ea1f83efc_1_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chemeClr val="accent2"/>
              </a:buClr>
              <a:buSzPts val="1800"/>
              <a:buChar char="●"/>
            </a:pPr>
            <a:r>
              <a:rPr b="1" lang="en-IN" sz="1800">
                <a:solidFill>
                  <a:schemeClr val="accent2"/>
                </a:solidFill>
              </a:rPr>
              <a:t>Predictor Variables</a:t>
            </a:r>
            <a:endParaRPr b="1" sz="1800">
              <a:solidFill>
                <a:schemeClr val="accent2"/>
              </a:solidFill>
            </a:endParaRPr>
          </a:p>
          <a:p>
            <a:pPr indent="0" lvl="0" marL="457200" rtl="0" algn="l">
              <a:lnSpc>
                <a:spcPct val="100000"/>
              </a:lnSpc>
              <a:spcBef>
                <a:spcPts val="0"/>
              </a:spcBef>
              <a:spcAft>
                <a:spcPts val="0"/>
              </a:spcAft>
              <a:buSzPts val="2800"/>
              <a:buNone/>
            </a:pPr>
            <a:r>
              <a:t/>
            </a:r>
            <a:endParaRPr b="1" sz="1800">
              <a:solidFill>
                <a:schemeClr val="accent2"/>
              </a:solidFill>
            </a:endParaRPr>
          </a:p>
        </p:txBody>
      </p:sp>
      <p:sp>
        <p:nvSpPr>
          <p:cNvPr id="115" name="Google Shape;115;g17ea1f83efc_1_18"/>
          <p:cNvSpPr txBox="1"/>
          <p:nvPr/>
        </p:nvSpPr>
        <p:spPr>
          <a:xfrm>
            <a:off x="617750" y="1017725"/>
            <a:ext cx="7440000" cy="31863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accent2"/>
              </a:buClr>
              <a:buSzPts val="1500"/>
              <a:buFont typeface="Arial"/>
              <a:buChar char="●"/>
            </a:pPr>
            <a:r>
              <a:rPr lang="en-IN" sz="1500">
                <a:solidFill>
                  <a:schemeClr val="accent2"/>
                </a:solidFill>
                <a:highlight>
                  <a:srgbClr val="FFFFFF"/>
                </a:highlight>
              </a:rPr>
              <a:t>The features "Email_Type", "Email_Source_Type", "Email_Campaign_Type" and "Time_Email_sent_Category" contains categorical information , so we will change the datatype according to that.</a:t>
            </a:r>
            <a:endParaRPr sz="1500">
              <a:solidFill>
                <a:schemeClr val="accent2"/>
              </a:solidFill>
              <a:highlight>
                <a:srgbClr val="FFFFFF"/>
              </a:highlight>
            </a:endParaRPr>
          </a:p>
          <a:p>
            <a:pPr indent="0" lvl="0" marL="0" marR="0" rtl="0" algn="l">
              <a:lnSpc>
                <a:spcPct val="100000"/>
              </a:lnSpc>
              <a:spcBef>
                <a:spcPts val="0"/>
              </a:spcBef>
              <a:spcAft>
                <a:spcPts val="0"/>
              </a:spcAft>
              <a:buNone/>
            </a:pPr>
            <a:r>
              <a:t/>
            </a:r>
            <a:endParaRPr sz="1500">
              <a:solidFill>
                <a:schemeClr val="accent2"/>
              </a:solidFill>
              <a:highlight>
                <a:srgbClr val="FFFFFF"/>
              </a:highlight>
            </a:endParaRPr>
          </a:p>
          <a:p>
            <a:pPr indent="-323850" lvl="0" marL="457200" marR="0" rtl="0" algn="l">
              <a:lnSpc>
                <a:spcPct val="100000"/>
              </a:lnSpc>
              <a:spcBef>
                <a:spcPts val="0"/>
              </a:spcBef>
              <a:spcAft>
                <a:spcPts val="0"/>
              </a:spcAft>
              <a:buClr>
                <a:schemeClr val="accent2"/>
              </a:buClr>
              <a:buSzPts val="1500"/>
              <a:buChar char="●"/>
            </a:pPr>
            <a:r>
              <a:rPr lang="en-IN" sz="1500">
                <a:solidFill>
                  <a:schemeClr val="accent2"/>
                </a:solidFill>
                <a:highlight>
                  <a:srgbClr val="FFFFFF"/>
                </a:highlight>
              </a:rPr>
              <a:t>There are total five numerical and categorical features each</a:t>
            </a:r>
            <a:endParaRPr sz="1500">
              <a:solidFill>
                <a:schemeClr val="accent2"/>
              </a:solidFill>
              <a:highlight>
                <a:srgbClr val="FFFFFF"/>
              </a:highlight>
            </a:endParaRPr>
          </a:p>
          <a:p>
            <a:pPr indent="0" lvl="0" marL="457200" marR="0" rtl="0" algn="l">
              <a:lnSpc>
                <a:spcPct val="100000"/>
              </a:lnSpc>
              <a:spcBef>
                <a:spcPts val="0"/>
              </a:spcBef>
              <a:spcAft>
                <a:spcPts val="0"/>
              </a:spcAft>
              <a:buNone/>
            </a:pPr>
            <a:r>
              <a:t/>
            </a:r>
            <a:endParaRPr sz="1500">
              <a:solidFill>
                <a:schemeClr val="accent2"/>
              </a:solidFill>
              <a:highlight>
                <a:srgbClr val="FFFFFF"/>
              </a:highlight>
            </a:endParaRPr>
          </a:p>
          <a:p>
            <a:pPr indent="-323850" lvl="0" marL="457200" marR="0" rtl="0" algn="l">
              <a:lnSpc>
                <a:spcPct val="100000"/>
              </a:lnSpc>
              <a:spcBef>
                <a:spcPts val="0"/>
              </a:spcBef>
              <a:spcAft>
                <a:spcPts val="0"/>
              </a:spcAft>
              <a:buClr>
                <a:schemeClr val="accent2"/>
              </a:buClr>
              <a:buSzPts val="1500"/>
              <a:buFont typeface="Roboto"/>
              <a:buChar char="●"/>
            </a:pPr>
            <a:r>
              <a:rPr lang="en-IN" sz="1500">
                <a:solidFill>
                  <a:schemeClr val="accent2"/>
                </a:solidFill>
                <a:highlight>
                  <a:srgbClr val="FFFFFF"/>
                </a:highlight>
              </a:rPr>
              <a:t>Numerical Features – 'Subject_Hotness_Score', 'Total_Past_Communications', 'Word_Count', 'Total_Links', 'Total_Images'</a:t>
            </a:r>
            <a:endParaRPr sz="1500">
              <a:solidFill>
                <a:schemeClr val="accent2"/>
              </a:solidFill>
              <a:highlight>
                <a:srgbClr val="FFFFFF"/>
              </a:highlight>
            </a:endParaRPr>
          </a:p>
          <a:p>
            <a:pPr indent="0" lvl="0" marL="457200" marR="0" rtl="0" algn="l">
              <a:lnSpc>
                <a:spcPct val="100000"/>
              </a:lnSpc>
              <a:spcBef>
                <a:spcPts val="0"/>
              </a:spcBef>
              <a:spcAft>
                <a:spcPts val="0"/>
              </a:spcAft>
              <a:buNone/>
            </a:pPr>
            <a:r>
              <a:t/>
            </a:r>
            <a:endParaRPr sz="1500">
              <a:solidFill>
                <a:schemeClr val="accent2"/>
              </a:solidFill>
              <a:highlight>
                <a:srgbClr val="FFFFFF"/>
              </a:highlight>
            </a:endParaRPr>
          </a:p>
          <a:p>
            <a:pPr indent="-323850" lvl="0" marL="457200" marR="0" rtl="0" algn="l">
              <a:lnSpc>
                <a:spcPct val="100000"/>
              </a:lnSpc>
              <a:spcBef>
                <a:spcPts val="0"/>
              </a:spcBef>
              <a:spcAft>
                <a:spcPts val="0"/>
              </a:spcAft>
              <a:buClr>
                <a:schemeClr val="accent2"/>
              </a:buClr>
              <a:buSzPts val="1500"/>
              <a:buChar char="●"/>
            </a:pPr>
            <a:r>
              <a:rPr lang="en-IN" sz="1500">
                <a:solidFill>
                  <a:schemeClr val="accent2"/>
                </a:solidFill>
                <a:highlight>
                  <a:srgbClr val="FFFFFF"/>
                </a:highlight>
              </a:rPr>
              <a:t>Categorical Features – 'Email_Type', 'Email_Source_Type', 'Customer_Location', 'Email_Campaign_Type', 'Time_Email_sent_Category'</a:t>
            </a:r>
            <a:endParaRPr sz="1500">
              <a:solidFill>
                <a:schemeClr val="accent2"/>
              </a:solidFill>
              <a:highlight>
                <a:srgbClr val="FFFFFF"/>
              </a:highlight>
            </a:endParaRPr>
          </a:p>
          <a:p>
            <a:pPr indent="0" lvl="0" marL="457200" marR="0" rtl="0" algn="l">
              <a:lnSpc>
                <a:spcPct val="100000"/>
              </a:lnSpc>
              <a:spcBef>
                <a:spcPts val="0"/>
              </a:spcBef>
              <a:spcAft>
                <a:spcPts val="0"/>
              </a:spcAft>
              <a:buNone/>
            </a:pPr>
            <a:r>
              <a:t/>
            </a:r>
            <a:endParaRPr sz="1500">
              <a:solidFill>
                <a:schemeClr val="accent2"/>
              </a:solidFill>
              <a:highlight>
                <a:srgbClr val="FFFFFF"/>
              </a:highlight>
            </a:endParaRPr>
          </a:p>
          <a:p>
            <a:pPr indent="0" lvl="0" marL="0" marR="0" rtl="0" algn="l">
              <a:lnSpc>
                <a:spcPct val="100000"/>
              </a:lnSpc>
              <a:spcBef>
                <a:spcPts val="0"/>
              </a:spcBef>
              <a:spcAft>
                <a:spcPts val="0"/>
              </a:spcAft>
              <a:buNone/>
            </a:pPr>
            <a:r>
              <a:t/>
            </a:r>
            <a:endParaRPr sz="1500">
              <a:solidFill>
                <a:schemeClr val="accent2"/>
              </a:solidFill>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Ajay Komireddy</dc:creator>
</cp:coreProperties>
</file>