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4" roundtripDataSignature="AMtx7mhDfA530B8PIdjsRFTMpUG1R7Xw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6" name="Google Shape;4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6"/>
          <p:cNvSpPr txBox="1"/>
          <p:nvPr>
            <p:ph hasCustomPrompt="1" type="title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36"/>
          <p:cNvSpPr txBox="1"/>
          <p:nvPr>
            <p:ph idx="1" type="body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" name="Google Shape;3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3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3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9" name="Google Shape;9;p2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Relationship Id="rId4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IN" sz="4400">
                <a:solidFill>
                  <a:srgbClr val="FF0000"/>
                </a:solidFill>
              </a:rPr>
              <a:t>CAPSTONE PROJECT -1</a:t>
            </a:r>
            <a:br>
              <a:rPr b="1" lang="en-IN" sz="6600">
                <a:solidFill>
                  <a:srgbClr val="FF0000"/>
                </a:solidFill>
              </a:rPr>
            </a:br>
            <a:r>
              <a:rPr b="1" lang="en-IN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Hotel Booking Analysis</a:t>
            </a:r>
            <a:endParaRPr b="1"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>
            <p:ph idx="1" type="subTitle"/>
          </p:nvPr>
        </p:nvSpPr>
        <p:spPr>
          <a:xfrm>
            <a:off x="1743740" y="2866022"/>
            <a:ext cx="5241852" cy="14826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IN" sz="2000">
                <a:solidFill>
                  <a:srgbClr val="7030A0"/>
                </a:solidFill>
              </a:rPr>
              <a:t>Team Members</a:t>
            </a:r>
            <a:endParaRPr/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000">
                <a:solidFill>
                  <a:srgbClr val="7030A0"/>
                </a:solidFill>
              </a:rPr>
              <a:t>  </a:t>
            </a:r>
            <a:r>
              <a:rPr lang="en-IN" sz="2000">
                <a:solidFill>
                  <a:srgbClr val="002732"/>
                </a:solidFill>
              </a:rPr>
              <a:t>Abhash Jain</a:t>
            </a:r>
            <a:endParaRPr/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000">
                <a:solidFill>
                  <a:srgbClr val="002732"/>
                </a:solidFill>
              </a:rPr>
              <a:t>     Mounika Dontula</a:t>
            </a:r>
            <a:endParaRPr/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000">
                <a:solidFill>
                  <a:srgbClr val="002732"/>
                </a:solidFill>
              </a:rPr>
              <a:t>  Karan Rawat</a:t>
            </a:r>
            <a:endParaRPr sz="2000">
              <a:solidFill>
                <a:srgbClr val="002732"/>
              </a:solidFill>
            </a:endParaRPr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Booking wise analysis...</a:t>
            </a:r>
            <a:br>
              <a:rPr lang="en-IN"/>
            </a:br>
            <a:endParaRPr/>
          </a:p>
        </p:txBody>
      </p:sp>
      <p:pic>
        <p:nvPicPr>
          <p:cNvPr id="126" name="Google Shape;12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826" y="609600"/>
            <a:ext cx="3095873" cy="269803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27" name="Google Shape;127;p9"/>
          <p:cNvSpPr txBox="1"/>
          <p:nvPr/>
        </p:nvSpPr>
        <p:spPr>
          <a:xfrm>
            <a:off x="147145" y="3385444"/>
            <a:ext cx="4508938" cy="1669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889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plot shows the bookings per market segments.</a:t>
            </a:r>
            <a:endParaRPr/>
          </a:p>
          <a:p>
            <a:pPr indent="-889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see that most of the booking are done through online TA i.e. 47.56%</a:t>
            </a:r>
            <a:endParaRPr/>
          </a:p>
          <a:p>
            <a:pPr indent="-889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least booking done through complementary and aviation.</a:t>
            </a:r>
            <a:endParaRPr/>
          </a:p>
        </p:txBody>
      </p:sp>
      <p:pic>
        <p:nvPicPr>
          <p:cNvPr id="128" name="Google Shape;12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38750" y="533400"/>
            <a:ext cx="3131526" cy="282338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29" name="Google Shape;129;p9"/>
          <p:cNvSpPr txBox="1"/>
          <p:nvPr/>
        </p:nvSpPr>
        <p:spPr>
          <a:xfrm>
            <a:off x="4509595" y="3416854"/>
            <a:ext cx="4508938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88900" lvl="0" marL="152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IN" sz="1400" u="none" cap="none" strike="noStrike">
                <a:solidFill>
                  <a:srgbClr val="0027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plot shows the booking percentage between city hotel and resort hotel.</a:t>
            </a:r>
            <a:endParaRPr/>
          </a:p>
          <a:p>
            <a:pPr indent="-88900" lvl="0" marL="152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IN" sz="1400" u="none" cap="none" strike="noStrike">
                <a:solidFill>
                  <a:srgbClr val="0027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 than 60% of the population booked the City hotel i.e. 46084 .</a:t>
            </a:r>
            <a:endParaRPr/>
          </a:p>
          <a:p>
            <a:pPr indent="0" lvl="0" marL="152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27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24450" y="671513"/>
            <a:ext cx="3505200" cy="347662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35" name="Google Shape;135;p10"/>
          <p:cNvSpPr/>
          <p:nvPr/>
        </p:nvSpPr>
        <p:spPr>
          <a:xfrm>
            <a:off x="0" y="161925"/>
            <a:ext cx="4572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Booking wise analysis...</a:t>
            </a:r>
            <a:endParaRPr/>
          </a:p>
        </p:txBody>
      </p:sp>
      <p:sp>
        <p:nvSpPr>
          <p:cNvPr id="136" name="Google Shape;136;p10"/>
          <p:cNvSpPr txBox="1"/>
          <p:nvPr/>
        </p:nvSpPr>
        <p:spPr>
          <a:xfrm>
            <a:off x="0" y="1228725"/>
            <a:ext cx="4800600" cy="2369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01600" lvl="4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I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figure shows that the percentage of booking per year.</a:t>
            </a:r>
            <a:endParaRPr/>
          </a:p>
          <a:p>
            <a:pPr indent="-101600" lvl="4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I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bookings were made in year  2016, compared to the previous year. But the bookings decreased by almost 15% the next year.</a:t>
            </a:r>
            <a:endParaRPr/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Guest wise analysis</a:t>
            </a:r>
            <a:endParaRPr/>
          </a:p>
        </p:txBody>
      </p:sp>
      <p:sp>
        <p:nvSpPr>
          <p:cNvPr id="142" name="Google Shape;142;p11"/>
          <p:cNvSpPr/>
          <p:nvPr/>
        </p:nvSpPr>
        <p:spPr>
          <a:xfrm>
            <a:off x="131130" y="608112"/>
            <a:ext cx="42598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0027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many guests repeated each year?</a:t>
            </a:r>
            <a:endParaRPr/>
          </a:p>
        </p:txBody>
      </p:sp>
      <p:pic>
        <p:nvPicPr>
          <p:cNvPr id="143" name="Google Shape;14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9650" y="481013"/>
            <a:ext cx="4171950" cy="385762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44" name="Google Shape;144;p11"/>
          <p:cNvSpPr/>
          <p:nvPr/>
        </p:nvSpPr>
        <p:spPr>
          <a:xfrm>
            <a:off x="295275" y="1100465"/>
            <a:ext cx="4572000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88900" lvl="0" marL="1143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IN" sz="1400" u="none" cap="none" strike="noStrike">
                <a:solidFill>
                  <a:srgbClr val="0027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figure shows that are there any repeated guests through years.</a:t>
            </a:r>
            <a:endParaRPr/>
          </a:p>
          <a:p>
            <a:pPr indent="-88900" lvl="0" marL="1143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IN" sz="1400" u="none" cap="none" strike="noStrike">
                <a:solidFill>
                  <a:srgbClr val="0027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means guest repeated and 0 means guest not repeated.</a:t>
            </a:r>
            <a:endParaRPr/>
          </a:p>
          <a:p>
            <a:pPr indent="-88900" lvl="0" marL="1143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IN" sz="1400" u="none" cap="none" strike="noStrike">
                <a:solidFill>
                  <a:srgbClr val="0027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year 2015 -  280 guests were repeated.</a:t>
            </a:r>
            <a:endParaRPr/>
          </a:p>
          <a:p>
            <a:pPr indent="-88900" lvl="0" marL="1143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IN" sz="1400" u="none" cap="none" strike="noStrike">
                <a:solidFill>
                  <a:srgbClr val="0027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year 2016- 1619 guests were repeated.</a:t>
            </a:r>
            <a:endParaRPr/>
          </a:p>
          <a:p>
            <a:pPr indent="-88900" lvl="0" marL="1143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IN">
                <a:solidFill>
                  <a:srgbClr val="0027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IN" sz="1400" u="none" cap="none" strike="noStrike">
                <a:solidFill>
                  <a:srgbClr val="0027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the year 2017- 1306 guests were repeated.</a:t>
            </a:r>
            <a:endParaRPr/>
          </a:p>
          <a:p>
            <a:pPr indent="-88900" lvl="0" marL="1143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IN" sz="1400" u="none" cap="none" strike="noStrike">
                <a:solidFill>
                  <a:srgbClr val="0027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Highest guests were repeated in the year 2016. 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27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27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27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27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>
                <a:solidFill>
                  <a:srgbClr val="C00000"/>
                </a:solidFill>
              </a:rPr>
              <a:t>Type of visitors wises </a:t>
            </a:r>
            <a:r>
              <a:rPr lang="en-IN"/>
              <a:t>analysis</a:t>
            </a:r>
            <a:br>
              <a:rPr lang="en-IN">
                <a:solidFill>
                  <a:srgbClr val="C00000"/>
                </a:solidFill>
              </a:rPr>
            </a:br>
            <a:endParaRPr>
              <a:solidFill>
                <a:srgbClr val="C00000"/>
              </a:solidFill>
            </a:endParaRPr>
          </a:p>
        </p:txBody>
      </p:sp>
      <p:sp>
        <p:nvSpPr>
          <p:cNvPr id="150" name="Google Shape;150;p12"/>
          <p:cNvSpPr txBox="1"/>
          <p:nvPr>
            <p:ph idx="1" type="body"/>
          </p:nvPr>
        </p:nvSpPr>
        <p:spPr>
          <a:xfrm>
            <a:off x="187875" y="5905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732"/>
              </a:buClr>
              <a:buSzPts val="1800"/>
              <a:buFont typeface="Arial"/>
              <a:buChar char="•"/>
            </a:pPr>
            <a:r>
              <a:rPr i="0" lang="en-IN">
                <a:solidFill>
                  <a:srgbClr val="0027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is the most booked accommodation type?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732"/>
              </a:buClr>
              <a:buSzPts val="1800"/>
              <a:buFont typeface="Arial"/>
              <a:buChar char="•"/>
            </a:pPr>
            <a:r>
              <a:rPr i="0" lang="en-IN">
                <a:solidFill>
                  <a:srgbClr val="0027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which country visitors comes the most?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51" name="Google Shape;15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1185" y="1710963"/>
            <a:ext cx="5885939" cy="3141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1769" y="719138"/>
            <a:ext cx="4837931" cy="328136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57" name="Google Shape;157;p13"/>
          <p:cNvSpPr/>
          <p:nvPr/>
        </p:nvSpPr>
        <p:spPr>
          <a:xfrm>
            <a:off x="0" y="0"/>
            <a:ext cx="529824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of visitors wises analysis...</a:t>
            </a:r>
            <a:endParaRPr/>
          </a:p>
        </p:txBody>
      </p:sp>
      <p:sp>
        <p:nvSpPr>
          <p:cNvPr id="158" name="Google Shape;158;p13"/>
          <p:cNvSpPr/>
          <p:nvPr/>
        </p:nvSpPr>
        <p:spPr>
          <a:xfrm>
            <a:off x="0" y="652790"/>
            <a:ext cx="4200525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8890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IN" sz="1400" u="none" cap="none" strike="noStrike">
                <a:solidFill>
                  <a:srgbClr val="0027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graph shows the type of visitors those are adults , children and babies.</a:t>
            </a:r>
            <a:endParaRPr/>
          </a:p>
          <a:p>
            <a:pPr indent="-8890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IN" sz="1400" u="none" cap="none" strike="noStrike">
                <a:solidFill>
                  <a:srgbClr val="0027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of the visitors travel in pairs. They mostly prefer city hotel.</a:t>
            </a:r>
            <a:endParaRPr/>
          </a:p>
          <a:p>
            <a:pPr indent="-8890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IN" sz="1400" u="none" cap="none" strike="noStrike">
                <a:solidFill>
                  <a:srgbClr val="0027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Visitors with children are very few and they mostly prefer city hotel</a:t>
            </a:r>
            <a:endParaRPr/>
          </a:p>
          <a:p>
            <a:pPr indent="-8890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IN" sz="1400" u="none" cap="none" strike="noStrike">
                <a:solidFill>
                  <a:srgbClr val="0027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Visitors with babies prefer resort hotel for their comfort.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27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27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7113" y="795338"/>
            <a:ext cx="4056375" cy="388143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64" name="Google Shape;164;p14"/>
          <p:cNvSpPr/>
          <p:nvPr/>
        </p:nvSpPr>
        <p:spPr>
          <a:xfrm>
            <a:off x="0" y="0"/>
            <a:ext cx="529824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of visitors wises analysis...</a:t>
            </a:r>
            <a:endParaRPr/>
          </a:p>
        </p:txBody>
      </p:sp>
      <p:sp>
        <p:nvSpPr>
          <p:cNvPr id="165" name="Google Shape;165;p14"/>
          <p:cNvSpPr/>
          <p:nvPr/>
        </p:nvSpPr>
        <p:spPr>
          <a:xfrm>
            <a:off x="152400" y="586115"/>
            <a:ext cx="4667250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88900" lvl="0" marL="114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IN" sz="1400" u="none" cap="none" strike="noStrike">
                <a:solidFill>
                  <a:srgbClr val="0027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pie chart shows the booking percentage with respect to country code.</a:t>
            </a:r>
            <a:endParaRPr/>
          </a:p>
          <a:p>
            <a:pPr indent="-88900" lvl="0" marL="114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IN" sz="1400" u="none" cap="none" strike="noStrike">
                <a:solidFill>
                  <a:srgbClr val="0027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see in the chart majority of the visitors are from country Portugal</a:t>
            </a:r>
            <a:r>
              <a:rPr lang="en-IN">
                <a:solidFill>
                  <a:srgbClr val="0027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0" i="0" lang="en-IN" sz="1400" u="none" cap="none" strike="noStrike">
                <a:solidFill>
                  <a:srgbClr val="0027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  <a:p>
            <a:pPr indent="-88900" lvl="0" marL="114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IN" sz="1400" u="none" cap="none" strike="noStrike">
                <a:solidFill>
                  <a:srgbClr val="0027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countries </a:t>
            </a:r>
            <a:r>
              <a:rPr lang="en-IN">
                <a:solidFill>
                  <a:srgbClr val="0027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UK</a:t>
            </a:r>
            <a:r>
              <a:rPr b="0" i="0" lang="en-IN" sz="1400" u="none" cap="none" strike="noStrike">
                <a:solidFill>
                  <a:srgbClr val="0027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, F</a:t>
            </a:r>
            <a:r>
              <a:rPr lang="en-IN">
                <a:solidFill>
                  <a:srgbClr val="0027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rance</a:t>
            </a:r>
            <a:r>
              <a:rPr b="0" i="0" lang="en-IN" sz="1400" u="none" cap="none" strike="noStrike">
                <a:solidFill>
                  <a:srgbClr val="0027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IN">
                <a:solidFill>
                  <a:srgbClr val="0027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Spain</a:t>
            </a:r>
            <a:r>
              <a:rPr b="0" i="0" lang="en-IN" sz="1400" u="none" cap="none" strike="noStrike">
                <a:solidFill>
                  <a:srgbClr val="0027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IN">
                <a:solidFill>
                  <a:srgbClr val="0027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Gremany</a:t>
            </a:r>
            <a:r>
              <a:rPr b="0" i="0" lang="en-IN" sz="1400" u="none" cap="none" strike="noStrike">
                <a:solidFill>
                  <a:srgbClr val="0027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also holds a great portion in bookings . </a:t>
            </a:r>
            <a:endParaRPr/>
          </a:p>
          <a:p>
            <a:pPr indent="-88900" lvl="0" marL="114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IN" sz="1400" u="none" cap="none" strike="noStrike">
                <a:solidFill>
                  <a:srgbClr val="0027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approx. 70% comes from these 5 countries.</a:t>
            </a:r>
            <a:endParaRPr/>
          </a:p>
          <a:p>
            <a:pPr indent="-88900" lvl="0" marL="114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IN" sz="1400" u="none" cap="none" strike="noStrike">
                <a:solidFill>
                  <a:srgbClr val="0027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least visitors are from country </a:t>
            </a:r>
            <a:r>
              <a:rPr lang="en-IN">
                <a:solidFill>
                  <a:srgbClr val="0027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Netherlands</a:t>
            </a:r>
            <a:r>
              <a:rPr b="0" i="0" lang="en-IN" sz="1400" u="none" cap="none" strike="noStrike">
                <a:solidFill>
                  <a:srgbClr val="0027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27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27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27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27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Month wise analysis</a:t>
            </a:r>
            <a:endParaRPr/>
          </a:p>
        </p:txBody>
      </p:sp>
      <p:sp>
        <p:nvSpPr>
          <p:cNvPr id="171" name="Google Shape;171;p15"/>
          <p:cNvSpPr txBox="1"/>
          <p:nvPr>
            <p:ph idx="1" type="body"/>
          </p:nvPr>
        </p:nvSpPr>
        <p:spPr>
          <a:xfrm>
            <a:off x="0" y="5619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732"/>
              </a:buClr>
              <a:buSzPts val="1800"/>
              <a:buFont typeface="Arial"/>
              <a:buChar char="•"/>
            </a:pPr>
            <a:r>
              <a:rPr i="0" lang="en-IN" sz="1600">
                <a:solidFill>
                  <a:srgbClr val="0027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is the most occupied month for hotels?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732"/>
              </a:buClr>
              <a:buSzPts val="1800"/>
              <a:buFont typeface="Arial"/>
              <a:buChar char="•"/>
            </a:pPr>
            <a:r>
              <a:rPr i="0" lang="en-IN" sz="1600">
                <a:solidFill>
                  <a:srgbClr val="0027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average daily rate for each month per hotel type?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72" name="Google Shape;17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0213" y="1794614"/>
            <a:ext cx="5742555" cy="2743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6611" y="1661639"/>
            <a:ext cx="4759489" cy="331041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78" name="Google Shape;178;p16"/>
          <p:cNvSpPr/>
          <p:nvPr/>
        </p:nvSpPr>
        <p:spPr>
          <a:xfrm>
            <a:off x="0" y="0"/>
            <a:ext cx="370165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Month wise analysis...</a:t>
            </a: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-1" y="589062"/>
            <a:ext cx="9144001" cy="12772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889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IN" sz="1400" u="none" cap="none" strike="noStrike">
                <a:solidFill>
                  <a:srgbClr val="0027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bar chart shows booking for each month.</a:t>
            </a:r>
            <a:endParaRPr/>
          </a:p>
          <a:p>
            <a:pPr indent="-889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IN" sz="1400" u="none" cap="none" strike="noStrike">
                <a:solidFill>
                  <a:srgbClr val="0027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 we can see in below chart most of the bookings were made from July to August. </a:t>
            </a:r>
            <a:endParaRPr/>
          </a:p>
          <a:p>
            <a:pPr indent="-889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IN" sz="1400" u="none" cap="none" strike="noStrike">
                <a:solidFill>
                  <a:srgbClr val="0027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 the least bookings were made at the start and end of the year.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27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"/>
          <p:cNvSpPr txBox="1"/>
          <p:nvPr>
            <p:ph idx="1" type="body"/>
          </p:nvPr>
        </p:nvSpPr>
        <p:spPr>
          <a:xfrm>
            <a:off x="0" y="647650"/>
            <a:ext cx="9212893" cy="2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IN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228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17"/>
          <p:cNvSpPr/>
          <p:nvPr/>
        </p:nvSpPr>
        <p:spPr>
          <a:xfrm>
            <a:off x="0" y="0"/>
            <a:ext cx="370165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Month wise analysis...</a:t>
            </a:r>
            <a:endParaRPr/>
          </a:p>
        </p:txBody>
      </p:sp>
      <p:pic>
        <p:nvPicPr>
          <p:cNvPr id="186" name="Google Shape;18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4025" y="2000250"/>
            <a:ext cx="5562600" cy="2971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87" name="Google Shape;187;p17"/>
          <p:cNvSpPr/>
          <p:nvPr/>
        </p:nvSpPr>
        <p:spPr>
          <a:xfrm>
            <a:off x="152399" y="495301"/>
            <a:ext cx="7762875" cy="23544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889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IN" sz="1400" u="none" cap="none" strike="noStrike">
                <a:solidFill>
                  <a:srgbClr val="0027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line chart shows ADR for hotels for each month.</a:t>
            </a:r>
            <a:endParaRPr/>
          </a:p>
          <a:p>
            <a:pPr indent="-889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IN" sz="1400" u="none" cap="none" strike="noStrike">
                <a:solidFill>
                  <a:srgbClr val="0027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ADR for City Hotel is highest for the months May and August.</a:t>
            </a:r>
            <a:endParaRPr/>
          </a:p>
          <a:p>
            <a:pPr indent="-889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IN" sz="1400" u="none" cap="none" strike="noStrike">
                <a:solidFill>
                  <a:srgbClr val="0027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ADR for Resort Hotel is highest for the August month.</a:t>
            </a:r>
            <a:endParaRPr/>
          </a:p>
          <a:p>
            <a:pPr indent="-889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IN" sz="1400" u="none" cap="none" strike="noStrike">
                <a:solidFill>
                  <a:srgbClr val="0027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ADR for City Hotel is more expensive than Resort Hotel for each month.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27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27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27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Room wise analysis</a:t>
            </a:r>
            <a:br>
              <a:rPr lang="en-IN"/>
            </a:br>
            <a:endParaRPr/>
          </a:p>
        </p:txBody>
      </p:sp>
      <p:sp>
        <p:nvSpPr>
          <p:cNvPr id="193" name="Google Shape;193;p18"/>
          <p:cNvSpPr txBox="1"/>
          <p:nvPr>
            <p:ph idx="1" type="body"/>
          </p:nvPr>
        </p:nvSpPr>
        <p:spPr>
          <a:xfrm>
            <a:off x="141578" y="588950"/>
            <a:ext cx="8811035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732"/>
              </a:buClr>
              <a:buSzPts val="1800"/>
              <a:buChar char="●"/>
            </a:pPr>
            <a:r>
              <a:rPr i="0" lang="en-IN">
                <a:solidFill>
                  <a:srgbClr val="0027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room type have the most demand?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732"/>
              </a:buClr>
              <a:buSzPts val="1800"/>
              <a:buChar char="●"/>
            </a:pPr>
            <a:r>
              <a:rPr i="0" lang="en-IN">
                <a:solidFill>
                  <a:srgbClr val="0027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many rooms wrongly assigned to with respect to booked room type by each hotel?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732"/>
              </a:buClr>
              <a:buSzPts val="1800"/>
              <a:buChar char="●"/>
            </a:pPr>
            <a:r>
              <a:rPr i="0" lang="en-IN">
                <a:solidFill>
                  <a:srgbClr val="0027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room type generates highest ADR?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pic>
        <p:nvPicPr>
          <p:cNvPr descr="26,006 Luxury Hotel Room Stock Photos, Pictures &amp; Royalty-Free Images -  iStock" id="194" name="Google Shape;19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3582" y="2006810"/>
            <a:ext cx="4336828" cy="2891219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IN"/>
              <a:t>Points to Discuss:</a:t>
            </a:r>
            <a:endParaRPr/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301190" y="574404"/>
            <a:ext cx="8520600" cy="42543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2732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0027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2732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0027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</a:t>
            </a:r>
            <a:r>
              <a:rPr lang="en-IN" sz="2400">
                <a:solidFill>
                  <a:srgbClr val="0027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 b="0" i="0" sz="2400" u="none" cap="none" strike="noStrike">
              <a:solidFill>
                <a:srgbClr val="0027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2732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0027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wrangling</a:t>
            </a:r>
            <a:endParaRPr/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2732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0027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analysis</a:t>
            </a:r>
            <a:endParaRPr/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2732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0027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visualisation</a:t>
            </a:r>
            <a:endParaRPr/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2732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0027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Room wise analysis...</a:t>
            </a:r>
            <a:br>
              <a:rPr lang="en-IN"/>
            </a:br>
            <a:endParaRPr/>
          </a:p>
        </p:txBody>
      </p:sp>
      <p:pic>
        <p:nvPicPr>
          <p:cNvPr id="200" name="Google Shape;20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7566" y="760782"/>
            <a:ext cx="3793110" cy="3928176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201" name="Google Shape;201;p19"/>
          <p:cNvSpPr/>
          <p:nvPr/>
        </p:nvSpPr>
        <p:spPr>
          <a:xfrm>
            <a:off x="0" y="780448"/>
            <a:ext cx="5164676" cy="323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27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pie chart shows the highest booking for room type.</a:t>
            </a:r>
            <a:endParaRPr/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27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clearly visualise that room type A had more demand compared to other .</a:t>
            </a:r>
            <a:endParaRPr/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27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A , D gets the leading .</a:t>
            </a:r>
            <a:endParaRPr/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27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Room type H has the least booking rate.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27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27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27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4536" y="42531"/>
            <a:ext cx="3368859" cy="270303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207" name="Google Shape;207;p20"/>
          <p:cNvSpPr/>
          <p:nvPr/>
        </p:nvSpPr>
        <p:spPr>
          <a:xfrm>
            <a:off x="148856" y="531707"/>
            <a:ext cx="457200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889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IN" sz="1400" u="none" cap="none" strike="noStrike">
                <a:solidFill>
                  <a:srgbClr val="0027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bar chart on the right side shows the wrong room assigned with respect to booked room type.</a:t>
            </a:r>
            <a:endParaRPr/>
          </a:p>
          <a:p>
            <a:pPr indent="-889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 resort hotel 7334 room assigned wrong i.e. 25.4% of total reserved room type in resort hotel.</a:t>
            </a:r>
            <a:endParaRPr/>
          </a:p>
          <a:p>
            <a:pPr indent="-889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 city hotel 6661 room assigned wrong i.e.14.5% of total reserved room type in city hotel.</a:t>
            </a:r>
            <a:endParaRPr/>
          </a:p>
        </p:txBody>
      </p:sp>
      <p:sp>
        <p:nvSpPr>
          <p:cNvPr id="208" name="Google Shape;208;p20"/>
          <p:cNvSpPr txBox="1"/>
          <p:nvPr/>
        </p:nvSpPr>
        <p:spPr>
          <a:xfrm>
            <a:off x="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Room wise analysis...</a:t>
            </a:r>
            <a:br>
              <a:rPr b="0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720" y="2551814"/>
            <a:ext cx="3892181" cy="256202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210" name="Google Shape;210;p20"/>
          <p:cNvSpPr/>
          <p:nvPr/>
        </p:nvSpPr>
        <p:spPr>
          <a:xfrm>
            <a:off x="4295554" y="3054420"/>
            <a:ext cx="4572000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889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IN" sz="1400" u="none" cap="none" strike="noStrike">
                <a:solidFill>
                  <a:srgbClr val="0027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chart on the left side defines the room type which generates high ADR.</a:t>
            </a:r>
            <a:endParaRPr/>
          </a:p>
          <a:p>
            <a:pPr indent="-889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IN" sz="1400" u="none" cap="none" strike="noStrike">
                <a:solidFill>
                  <a:srgbClr val="0027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see that room type a has the highest ADR.</a:t>
            </a:r>
            <a:endParaRPr/>
          </a:p>
          <a:p>
            <a:pPr indent="-889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IN" sz="1400" u="none" cap="none" strike="noStrike">
                <a:solidFill>
                  <a:srgbClr val="0027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 to A type room D room type has highest ADR.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Summary</a:t>
            </a:r>
            <a:endParaRPr/>
          </a:p>
        </p:txBody>
      </p:sp>
      <p:sp>
        <p:nvSpPr>
          <p:cNvPr id="216" name="Google Shape;216;p22"/>
          <p:cNvSpPr txBox="1"/>
          <p:nvPr>
            <p:ph idx="1" type="body"/>
          </p:nvPr>
        </p:nvSpPr>
        <p:spPr>
          <a:xfrm>
            <a:off x="138223" y="498878"/>
            <a:ext cx="9005777" cy="44239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732"/>
              </a:buClr>
              <a:buSzPts val="1800"/>
              <a:buChar char="●"/>
            </a:pPr>
            <a:r>
              <a:rPr lang="en-IN" sz="1250">
                <a:solidFill>
                  <a:srgbClr val="0027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 than 60% of the population booked the City hotel.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732"/>
              </a:buClr>
              <a:buSzPts val="1800"/>
              <a:buChar char="●"/>
            </a:pPr>
            <a:r>
              <a:rPr lang="en-IN" sz="1250">
                <a:solidFill>
                  <a:srgbClr val="0027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 bookings got cancelled 37% of total booking. Most of the booking cancelled for City hotel during the year of 2016 and 2017 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732"/>
              </a:buClr>
              <a:buSzPts val="1800"/>
              <a:buNone/>
            </a:pPr>
            <a:r>
              <a:rPr lang="en-IN" sz="1250">
                <a:solidFill>
                  <a:srgbClr val="0027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 is 61% of total booking cancelled.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732"/>
              </a:buClr>
              <a:buSzPts val="1800"/>
              <a:buChar char="●"/>
            </a:pPr>
            <a:r>
              <a:rPr lang="en-IN" sz="1250">
                <a:solidFill>
                  <a:srgbClr val="0027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of the bookings were made in the year 2016 compared to other years.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732"/>
              </a:buClr>
              <a:buSzPts val="1800"/>
              <a:buChar char="●"/>
            </a:pPr>
            <a:r>
              <a:rPr lang="en-IN" sz="1250">
                <a:solidFill>
                  <a:srgbClr val="0027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 bookings were made by online TA market segment</a:t>
            </a:r>
            <a:r>
              <a:rPr lang="en-IN" sz="1250">
                <a:latin typeface="Times New Roman"/>
                <a:ea typeface="Times New Roman"/>
                <a:cs typeface="Times New Roman"/>
                <a:sym typeface="Times New Roman"/>
              </a:rPr>
              <a:t>. 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732"/>
              </a:buClr>
              <a:buSzPts val="1800"/>
              <a:buChar char="●"/>
            </a:pPr>
            <a:r>
              <a:rPr lang="en-IN" sz="1250">
                <a:solidFill>
                  <a:srgbClr val="0027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 repeated guest bookings were made in 2016, compared to the previous year. But the bookings decreased by almost 15% the 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732"/>
              </a:buClr>
              <a:buSzPts val="1800"/>
              <a:buNone/>
            </a:pPr>
            <a:r>
              <a:rPr lang="en-IN" sz="1250">
                <a:solidFill>
                  <a:srgbClr val="0027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  year.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732"/>
              </a:buClr>
              <a:buSzPts val="1800"/>
              <a:buChar char="●"/>
            </a:pPr>
            <a:r>
              <a:rPr lang="en-IN" sz="1250">
                <a:solidFill>
                  <a:srgbClr val="0027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of the wrong room assigned was with resort hotel compared to city hotel.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732"/>
              </a:buClr>
              <a:buSzPts val="1800"/>
              <a:buChar char="●"/>
            </a:pPr>
            <a:r>
              <a:rPr lang="en-IN" sz="1250">
                <a:solidFill>
                  <a:srgbClr val="0027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Majority of visitors travel in pairs.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732"/>
              </a:buClr>
              <a:buSzPts val="1800"/>
              <a:buChar char="●"/>
            </a:pPr>
            <a:r>
              <a:rPr lang="en-IN" sz="1250">
                <a:solidFill>
                  <a:srgbClr val="0027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visitors from Portugal has highest booking rate prior to </a:t>
            </a:r>
            <a:r>
              <a:rPr b="0" i="0" lang="en-IN" sz="1250">
                <a:solidFill>
                  <a:srgbClr val="0027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countries UK, France, Spain and Germany also holds a great portion in bookings.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732"/>
              </a:buClr>
              <a:buSzPts val="1800"/>
              <a:buChar char="●"/>
            </a:pPr>
            <a:r>
              <a:rPr lang="en-IN" sz="1250">
                <a:solidFill>
                  <a:srgbClr val="0027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 bookings were made from July to August. And the least bookings were made at the start and end of the year.</a:t>
            </a:r>
            <a:endParaRPr sz="1250">
              <a:solidFill>
                <a:srgbClr val="0027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732"/>
              </a:buClr>
              <a:buSzPts val="1800"/>
              <a:buChar char="●"/>
            </a:pPr>
            <a:r>
              <a:rPr lang="en-IN" sz="1250">
                <a:solidFill>
                  <a:srgbClr val="0027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Room type A has the most demand compared to other room types.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732"/>
              </a:buClr>
              <a:buSzPts val="1800"/>
              <a:buChar char="●"/>
            </a:pPr>
            <a:r>
              <a:rPr lang="en-IN" sz="1250">
                <a:solidFill>
                  <a:srgbClr val="0027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ADR is highest with city hotel with respect to room type and month wise.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 sz="12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 sz="12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 sz="12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 sz="12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3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Challenges</a:t>
            </a:r>
            <a:endParaRPr/>
          </a:p>
        </p:txBody>
      </p:sp>
      <p:sp>
        <p:nvSpPr>
          <p:cNvPr id="222" name="Google Shape;222;p23"/>
          <p:cNvSpPr/>
          <p:nvPr/>
        </p:nvSpPr>
        <p:spPr>
          <a:xfrm>
            <a:off x="127590" y="613979"/>
            <a:ext cx="7230139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0160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I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 was present in wrong data type format.</a:t>
            </a:r>
            <a:endParaRPr/>
          </a:p>
          <a:p>
            <a:pPr indent="-10160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I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Choosing appropriate visualization techniques to use was difficult.</a:t>
            </a:r>
            <a:endParaRPr/>
          </a:p>
          <a:p>
            <a:pPr indent="-10160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I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 lot of null values were there in the dataset.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"/>
          <p:cNvSpPr/>
          <p:nvPr/>
        </p:nvSpPr>
        <p:spPr>
          <a:xfrm>
            <a:off x="2649568" y="2110085"/>
            <a:ext cx="378180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>
            <p:ph type="title"/>
          </p:nvPr>
        </p:nvSpPr>
        <p:spPr>
          <a:xfrm>
            <a:off x="164555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Agenda</a:t>
            </a:r>
            <a:endParaRPr/>
          </a:p>
        </p:txBody>
      </p:sp>
      <p:sp>
        <p:nvSpPr>
          <p:cNvPr id="68" name="Google Shape;68;p3"/>
          <p:cNvSpPr txBox="1"/>
          <p:nvPr>
            <p:ph idx="1" type="body"/>
          </p:nvPr>
        </p:nvSpPr>
        <p:spPr>
          <a:xfrm>
            <a:off x="375008" y="1104813"/>
            <a:ext cx="5153679" cy="30923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2732"/>
              </a:buClr>
              <a:buSzPts val="1600"/>
              <a:buFont typeface="Arial"/>
              <a:buChar char="•"/>
            </a:pPr>
            <a:r>
              <a:rPr b="0" i="0" lang="en-IN" sz="1600" u="none" cap="none" strike="noStrike">
                <a:solidFill>
                  <a:srgbClr val="0027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Booking wise analysis.</a:t>
            </a:r>
            <a:endParaRPr/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2732"/>
              </a:buClr>
              <a:buSzPts val="1600"/>
              <a:buFont typeface="Arial"/>
              <a:buChar char="•"/>
            </a:pPr>
            <a:r>
              <a:rPr b="0" i="0" lang="en-IN" sz="1600" u="none" cap="none" strike="noStrike">
                <a:solidFill>
                  <a:srgbClr val="0027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Guest wise analysis.</a:t>
            </a:r>
            <a:endParaRPr/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2732"/>
              </a:buClr>
              <a:buSzPts val="1600"/>
              <a:buFont typeface="Arial"/>
              <a:buChar char="•"/>
            </a:pPr>
            <a:r>
              <a:rPr b="0" i="0" lang="en-IN" sz="1600" u="none" cap="none" strike="noStrike">
                <a:solidFill>
                  <a:srgbClr val="0027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 of visitors.</a:t>
            </a:r>
            <a:endParaRPr/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2732"/>
              </a:buClr>
              <a:buSzPts val="1600"/>
              <a:buFont typeface="Arial"/>
              <a:buChar char="•"/>
            </a:pPr>
            <a:r>
              <a:rPr b="0" i="0" lang="en-IN" sz="1600" u="none" cap="none" strike="noStrike">
                <a:solidFill>
                  <a:srgbClr val="0027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Month wise analysis.</a:t>
            </a:r>
            <a:endParaRPr/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2732"/>
              </a:buClr>
              <a:buSzPts val="1600"/>
              <a:buFont typeface="Arial"/>
              <a:buChar char="•"/>
            </a:pPr>
            <a:r>
              <a:rPr b="0" i="0" lang="en-IN" sz="1600" u="none" cap="none" strike="noStrike">
                <a:solidFill>
                  <a:srgbClr val="0027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Room wise analysis.</a:t>
            </a:r>
            <a:endParaRPr b="0" i="0" sz="1600" u="none" cap="none" strike="noStrike">
              <a:solidFill>
                <a:srgbClr val="0027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Guest wise analysis.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Room wise analysis.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University of Baltimore | MBA Data Analytics Specialization" id="69" name="Google Shape;6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0520" y="1177159"/>
            <a:ext cx="4326850" cy="294289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3"/>
          <p:cNvSpPr/>
          <p:nvPr/>
        </p:nvSpPr>
        <p:spPr>
          <a:xfrm>
            <a:off x="382772" y="552976"/>
            <a:ext cx="802758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discuss the analysis of given hotel bookings data set from 2015-2017.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We’ll be doing analysis of given data set in following ways :</a:t>
            </a:r>
            <a:endParaRPr/>
          </a:p>
        </p:txBody>
      </p:sp>
      <p:sp>
        <p:nvSpPr>
          <p:cNvPr id="71" name="Google Shape;71;p3"/>
          <p:cNvSpPr/>
          <p:nvPr/>
        </p:nvSpPr>
        <p:spPr>
          <a:xfrm>
            <a:off x="574157" y="4138940"/>
            <a:ext cx="714507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doing this we’ll try to find out key factors driving the hotel bookings trends.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IN">
                <a:solidFill>
                  <a:srgbClr val="C00000"/>
                </a:solidFill>
              </a:rPr>
              <a:t>Data Summary</a:t>
            </a:r>
            <a:endParaRPr/>
          </a:p>
        </p:txBody>
      </p:sp>
      <p:sp>
        <p:nvSpPr>
          <p:cNvPr id="77" name="Google Shape;77;p4"/>
          <p:cNvSpPr txBox="1"/>
          <p:nvPr>
            <p:ph idx="1" type="body"/>
          </p:nvPr>
        </p:nvSpPr>
        <p:spPr>
          <a:xfrm>
            <a:off x="0" y="315915"/>
            <a:ext cx="4572000" cy="4319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200">
                <a:solidFill>
                  <a:srgbClr val="FF0000"/>
                </a:solidFill>
              </a:rPr>
              <a:t>.</a:t>
            </a:r>
            <a:endParaRPr/>
          </a:p>
          <a:p>
            <a:pPr indent="-228600" lvl="0" marL="2286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2732"/>
              </a:buClr>
              <a:buSzPts val="1600"/>
              <a:buFont typeface="Arial"/>
              <a:buChar char="•"/>
            </a:pPr>
            <a:r>
              <a:rPr lang="en-IN" sz="1600">
                <a:solidFill>
                  <a:srgbClr val="0027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set contains booking information of city hotel and resort hotel the dataset has a shape of (119210,32) which means the dataset contains 119210 rows and 32 columns.</a:t>
            </a:r>
            <a:endParaRPr/>
          </a:p>
          <a:p>
            <a:pPr indent="-228600" lvl="0" marL="2286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2732"/>
              </a:buClr>
              <a:buSzPts val="1600"/>
              <a:buFont typeface="Arial"/>
              <a:buChar char="•"/>
            </a:pPr>
            <a:r>
              <a:rPr lang="en-IN" sz="1600">
                <a:solidFill>
                  <a:srgbClr val="0027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set contains booking information of city hotel and resort hotel. It contains the information like hotel type , when the booking was made , room type , revenue ,length of stay , lead time etc. Among other thing personal information has been deleted from the database.</a:t>
            </a:r>
            <a:endParaRPr/>
          </a:p>
          <a:p>
            <a:pPr indent="-228600" lvl="0" marL="2286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2732"/>
              </a:buClr>
              <a:buSzPts val="1600"/>
              <a:buFont typeface="Arial"/>
              <a:buChar char="•"/>
            </a:pPr>
            <a:r>
              <a:rPr lang="en-IN" sz="1600">
                <a:solidFill>
                  <a:srgbClr val="0027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picture represents the data of booking.</a:t>
            </a:r>
            <a:r>
              <a:rPr lang="en-IN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78" name="Google Shape;7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5779" y="1356572"/>
            <a:ext cx="4107918" cy="3281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ep 1 Data Cleansing And Mining - Data Cleaning Icon Png, Transparent Png  , Transparent Png Image - PNGitem" id="83" name="Google Shape;8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4175" y="609601"/>
            <a:ext cx="2107846" cy="172059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5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IN">
                <a:solidFill>
                  <a:srgbClr val="C00000"/>
                </a:solidFill>
              </a:rPr>
              <a:t>Data Wrangling</a:t>
            </a:r>
            <a:endParaRPr/>
          </a:p>
        </p:txBody>
      </p:sp>
      <p:sp>
        <p:nvSpPr>
          <p:cNvPr id="85" name="Google Shape;85;p5"/>
          <p:cNvSpPr txBox="1"/>
          <p:nvPr>
            <p:ph idx="1" type="body"/>
          </p:nvPr>
        </p:nvSpPr>
        <p:spPr>
          <a:xfrm>
            <a:off x="160390" y="616447"/>
            <a:ext cx="8619358" cy="3991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Data Cleaning</a:t>
            </a:r>
            <a:endParaRPr b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732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rgbClr val="0027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file consists of some null values “Nan”.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732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rgbClr val="0027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Replacing those null values with zero, </a:t>
            </a:r>
            <a:r>
              <a:rPr lang="en-IN" sz="2000">
                <a:solidFill>
                  <a:srgbClr val="0027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median </a:t>
            </a:r>
            <a:r>
              <a:rPr b="0" i="0" lang="en-IN" sz="2000" u="none" cap="none" strike="noStrike">
                <a:solidFill>
                  <a:srgbClr val="0027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mode.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732"/>
              </a:buClr>
              <a:buSzPts val="2000"/>
              <a:buFont typeface="Arial"/>
              <a:buChar char="•"/>
            </a:pPr>
            <a:r>
              <a:rPr lang="en-IN" sz="2000">
                <a:solidFill>
                  <a:srgbClr val="0027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Checking  for outliers.</a:t>
            </a:r>
            <a:endParaRPr b="0" i="0" sz="2000" u="none" cap="none" strike="noStrike">
              <a:solidFill>
                <a:srgbClr val="0027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Data Preparation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732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rgbClr val="0027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file consists of different types of data.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732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rgbClr val="0027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type: integer , float , objects.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732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rgbClr val="0027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Dropping some of the rows which don’t have values.</a:t>
            </a:r>
            <a:endParaRPr/>
          </a:p>
        </p:txBody>
      </p:sp>
      <p:sp>
        <p:nvSpPr>
          <p:cNvPr descr="Step 1 Data Cleansing And Mining - Data Cleaning Icon Png, Transparent Png  , Transparent Png Image - PNGitem" id="86" name="Google Shape;86;p5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Step 1 Data Cleansing And Mining - Data Cleaning Icon Png, Transparent Png  , Transparent Png Image - PNGitem" id="87" name="Google Shape;87;p5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13 Data Preparation Icons - Free in SVG, PNG, ICO - IconScout" id="88" name="Google Shape;8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72299" y="2736849"/>
            <a:ext cx="1851025" cy="185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232569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Checking for outliers</a:t>
            </a:r>
            <a:endParaRPr/>
          </a:p>
        </p:txBody>
      </p:sp>
      <p:sp>
        <p:nvSpPr>
          <p:cNvPr id="94" name="Google Shape;94;p6"/>
          <p:cNvSpPr txBox="1"/>
          <p:nvPr>
            <p:ph idx="1" type="body"/>
          </p:nvPr>
        </p:nvSpPr>
        <p:spPr>
          <a:xfrm>
            <a:off x="0" y="626262"/>
            <a:ext cx="4389120" cy="42657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732"/>
              </a:buClr>
              <a:buSzPts val="1800"/>
              <a:buFont typeface="Arial"/>
              <a:buChar char="•"/>
            </a:pPr>
            <a:r>
              <a:rPr i="0" lang="en-IN" sz="1400">
                <a:solidFill>
                  <a:srgbClr val="0027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dataset there are binary features like 'is_canceled', 'is_repeated_guest' which are mapped to float data type. There are outliers also, as we can see mean and median difference is quiet large for most of the features.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732"/>
              </a:buClr>
              <a:buSzPts val="1800"/>
              <a:buFont typeface="Arial"/>
              <a:buChar char="•"/>
            </a:pPr>
            <a:r>
              <a:rPr lang="en-IN" sz="1400">
                <a:solidFill>
                  <a:srgbClr val="0027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have selected certain columns to check for outliers.</a:t>
            </a:r>
            <a:endParaRPr i="0" sz="1400">
              <a:solidFill>
                <a:srgbClr val="0027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732"/>
              </a:buClr>
              <a:buSzPts val="1800"/>
              <a:buFont typeface="Arial"/>
              <a:buChar char="•"/>
            </a:pPr>
            <a:r>
              <a:rPr lang="en-IN" sz="1400">
                <a:solidFill>
                  <a:srgbClr val="0027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made a subplot with 3 rows and 4 columns.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732"/>
              </a:buClr>
              <a:buSzPts val="1800"/>
              <a:buFont typeface="Arial"/>
              <a:buChar char="•"/>
            </a:pPr>
            <a:r>
              <a:rPr lang="en-IN" sz="1400">
                <a:solidFill>
                  <a:srgbClr val="0027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Plotting each feature's boxplot to check outliers.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732"/>
              </a:buClr>
              <a:buSzPts val="1800"/>
              <a:buFont typeface="Arial"/>
              <a:buChar char="•"/>
            </a:pPr>
            <a:r>
              <a:rPr lang="en-IN" sz="1400">
                <a:solidFill>
                  <a:srgbClr val="0027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Removing left out blank subplots.</a:t>
            </a:r>
            <a:endParaRPr b="1"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sz="1100">
              <a:solidFill>
                <a:srgbClr val="FF0000"/>
              </a:solidFill>
            </a:endParaRPr>
          </a:p>
        </p:txBody>
      </p:sp>
      <p:grpSp>
        <p:nvGrpSpPr>
          <p:cNvPr id="95" name="Google Shape;95;p6"/>
          <p:cNvGrpSpPr/>
          <p:nvPr/>
        </p:nvGrpSpPr>
        <p:grpSpPr>
          <a:xfrm>
            <a:off x="4353436" y="519704"/>
            <a:ext cx="4619656" cy="4623796"/>
            <a:chOff x="4463164" y="469121"/>
            <a:chExt cx="4619656" cy="4623796"/>
          </a:xfrm>
        </p:grpSpPr>
        <p:pic>
          <p:nvPicPr>
            <p:cNvPr id="96" name="Google Shape;96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63164" y="469121"/>
              <a:ext cx="4619656" cy="31142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84268" y="3627371"/>
              <a:ext cx="2336565" cy="146554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Correlation With Heatmap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4490580" y="1152475"/>
            <a:ext cx="434171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1600">
              <a:solidFill>
                <a:srgbClr val="09272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09272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i="0" lang="en-IN" sz="1600">
                <a:solidFill>
                  <a:srgbClr val="09272E"/>
                </a:solidFill>
                <a:latin typeface="Roboto"/>
                <a:ea typeface="Roboto"/>
                <a:cs typeface="Roboto"/>
                <a:sym typeface="Roboto"/>
              </a:rPr>
              <a:t>We can see that days_in_waiting_list is slightly corelated with lead_time.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1600">
              <a:solidFill>
                <a:srgbClr val="09272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09272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i="0" lang="en-IN" sz="1600">
                <a:solidFill>
                  <a:srgbClr val="09272E"/>
                </a:solidFill>
                <a:latin typeface="Roboto"/>
                <a:ea typeface="Roboto"/>
                <a:cs typeface="Roboto"/>
                <a:sym typeface="Roboto"/>
              </a:rPr>
              <a:t>adr is corelated to total_of special_requests.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152475"/>
            <a:ext cx="4091199" cy="3356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Booking wise analysis</a:t>
            </a:r>
            <a:br>
              <a:rPr b="1" lang="en-IN"/>
            </a:br>
            <a:endParaRPr b="1"/>
          </a:p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0" y="548971"/>
            <a:ext cx="8981162" cy="3991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732"/>
              </a:buClr>
              <a:buSzPts val="1800"/>
              <a:buChar char="●"/>
            </a:pPr>
            <a:r>
              <a:rPr lang="en-IN">
                <a:solidFill>
                  <a:srgbClr val="0027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many booking cancelled each year?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732"/>
              </a:buClr>
              <a:buSzPts val="1800"/>
              <a:buChar char="●"/>
            </a:pPr>
            <a:r>
              <a:rPr lang="en-IN">
                <a:solidFill>
                  <a:srgbClr val="0027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booking difference between weekends and week days night?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732"/>
              </a:buClr>
              <a:buSzPts val="1800"/>
              <a:buChar char="●"/>
            </a:pPr>
            <a:r>
              <a:rPr i="0" lang="en-IN">
                <a:solidFill>
                  <a:srgbClr val="0027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which market segment bookings done the most?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732"/>
              </a:buClr>
              <a:buSzPts val="1800"/>
              <a:buChar char="●"/>
            </a:pPr>
            <a:r>
              <a:rPr i="0" lang="en-IN">
                <a:solidFill>
                  <a:srgbClr val="0027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booking percentage difference between city hotel and resort hotel?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732"/>
              </a:buClr>
              <a:buSzPts val="1800"/>
              <a:buChar char="●"/>
            </a:pPr>
            <a:r>
              <a:rPr i="0" lang="en-IN">
                <a:solidFill>
                  <a:srgbClr val="0027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are the bookings percentage each year?</a:t>
            </a:r>
            <a:r>
              <a:rPr lang="en-I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			</a:t>
            </a:r>
            <a:r>
              <a:rPr lang="en-IN">
                <a:solidFill>
                  <a:srgbClr val="FF0000"/>
                </a:solidFill>
              </a:rPr>
              <a:t>																																																																																																																				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1" name="Google Shape;11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2290" y="2309000"/>
            <a:ext cx="3418872" cy="2575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 txBox="1"/>
          <p:nvPr>
            <p:ph idx="1" type="body"/>
          </p:nvPr>
        </p:nvSpPr>
        <p:spPr>
          <a:xfrm>
            <a:off x="-1" y="3016468"/>
            <a:ext cx="6148554" cy="19759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I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Second plot shows the difference of  booking between weekends and week days night stays in hotel.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I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Total guests stays in week nights are 184677 in that 97651 are from city hotel and 87026 are resort hotel.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I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guests stays in weekend nights are 69615 in that 36817  stays in city hotel and 32798 stays in resort hotel.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t/>
            </a:r>
            <a:endParaRPr>
              <a:solidFill>
                <a:srgbClr val="002732"/>
              </a:solidFill>
            </a:endParaRPr>
          </a:p>
        </p:txBody>
      </p:sp>
      <p:pic>
        <p:nvPicPr>
          <p:cNvPr id="117" name="Google Shape;11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934" y="439183"/>
            <a:ext cx="3129291" cy="273794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18" name="Google Shape;118;p8"/>
          <p:cNvSpPr/>
          <p:nvPr/>
        </p:nvSpPr>
        <p:spPr>
          <a:xfrm>
            <a:off x="4009696" y="444572"/>
            <a:ext cx="457200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889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37% of bookings got cancelled.</a:t>
            </a:r>
            <a:endParaRPr/>
          </a:p>
          <a:p>
            <a:pPr indent="-889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2015, the 8141 bookings were cancelled.</a:t>
            </a:r>
            <a:endParaRPr/>
          </a:p>
          <a:p>
            <a:pPr indent="-889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2016, the 20324 bookings were cancelled.</a:t>
            </a:r>
            <a:endParaRPr/>
          </a:p>
          <a:p>
            <a:pPr indent="-889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2017, the 15734 bookings were cancelled.</a:t>
            </a:r>
            <a:endParaRPr/>
          </a:p>
        </p:txBody>
      </p:sp>
      <p:pic>
        <p:nvPicPr>
          <p:cNvPr id="119" name="Google Shape;11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89631" y="2102070"/>
            <a:ext cx="2915867" cy="2879506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20" name="Google Shape;120;p8"/>
          <p:cNvSpPr/>
          <p:nvPr/>
        </p:nvSpPr>
        <p:spPr>
          <a:xfrm>
            <a:off x="0" y="0"/>
            <a:ext cx="345479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Booking wise analysis...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Ajay Komireddy</dc:creator>
</cp:coreProperties>
</file>