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jSz/yB5ZHN6vg/dXQEmDKMbUX2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63C897-70EE-4403-A6D0-D12A16071AA0}">
  <a:tblStyle styleId="{5563C897-70EE-4403-A6D0-D12A16071A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ea1f83efc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ea1f83e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ea1f83efc_1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ea1f83ef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ea1f83efc_1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ea1f83ef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ecb2c77f5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ecb2c77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ecb2c77f5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ecb2c77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ecb2c77f5_0_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ecb2c77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ecb2c77f5_0_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ecb2c77f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ecb2c77f5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ecb2c77f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ecb2c77f5_0_4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ecb2c77f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7ecb2c77f5_0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7ecb2c77f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7ecb2c77f5_0_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7ecb2c77f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7ecb2c77f5_0_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7ecb2c77f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7ecb2c77f5_0_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7ecb2c77f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ecb2c77f5_0_8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ecb2c77f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7ecb2c77f5_0_1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7ecb2c77f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f076e8580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7f076e85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f076e8580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7f076e858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f076e8580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f076e858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7f076e8580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7f076e858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7f076e8580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7f076e858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7f076e8580_0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7f076e858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7f076e8580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7f076e85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7f076e8580_0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7f076e858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7f076e8580_0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7f076e858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7f076e8580_0_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7f076e858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7f076e8580_0_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7f076e858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ea1f83efc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ea1f83e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ea1f83efc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ea1f83e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7ea1f83efc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7ea1f83ef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6" name="Google Shape;4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6"/>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6"/>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 name="Shape 18"/>
        <p:cNvGrpSpPr/>
        <p:nvPr/>
      </p:nvGrpSpPr>
      <p:grpSpPr>
        <a:xfrm>
          <a:off x="0" y="0"/>
          <a:ext cx="0" cy="0"/>
          <a:chOff x="0" y="0"/>
          <a:chExt cx="0" cy="0"/>
        </a:xfrm>
      </p:grpSpPr>
      <p:sp>
        <p:nvSpPr>
          <p:cNvPr id="19" name="Google Shape;19;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 name="Google Shape;20;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5"/>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3.png"/><Relationship Id="rId6"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4400">
                <a:solidFill>
                  <a:srgbClr val="FF0000"/>
                </a:solidFill>
              </a:rPr>
              <a:t>CAPSTONE PROJECT -2</a:t>
            </a:r>
            <a:br>
              <a:rPr b="1" lang="en-IN" sz="6600">
                <a:solidFill>
                  <a:srgbClr val="FF0000"/>
                </a:solidFill>
              </a:rPr>
            </a:br>
            <a:r>
              <a:rPr b="1" lang="en-IN" sz="3600">
                <a:solidFill>
                  <a:schemeClr val="lt1"/>
                </a:solidFill>
              </a:rPr>
              <a:t>Bike Sharing Demand Prediction</a:t>
            </a:r>
            <a:endParaRPr b="1" sz="3600">
              <a:solidFill>
                <a:schemeClr val="lt1"/>
              </a:solidFill>
              <a:latin typeface="Arial"/>
              <a:ea typeface="Arial"/>
              <a:cs typeface="Arial"/>
              <a:sym typeface="Arial"/>
            </a:endParaRPr>
          </a:p>
        </p:txBody>
      </p:sp>
      <p:sp>
        <p:nvSpPr>
          <p:cNvPr id="56" name="Google Shape;56;p1"/>
          <p:cNvSpPr txBox="1"/>
          <p:nvPr>
            <p:ph idx="1" type="subTitle"/>
          </p:nvPr>
        </p:nvSpPr>
        <p:spPr>
          <a:xfrm>
            <a:off x="1743740" y="2866022"/>
            <a:ext cx="5241852" cy="1482693"/>
          </a:xfrm>
          <a:prstGeom prst="rect">
            <a:avLst/>
          </a:prstGeom>
          <a:noFill/>
          <a:ln>
            <a:noFill/>
          </a:ln>
        </p:spPr>
        <p:txBody>
          <a:bodyPr anchorCtr="0" anchor="t" bIns="91425" lIns="91425" spcFirstLastPara="1" rIns="91425" wrap="square" tIns="91425">
            <a:noAutofit/>
          </a:bodyPr>
          <a:lstStyle/>
          <a:p>
            <a:pPr indent="457200" lvl="0" marL="1828800" rtl="0" algn="l">
              <a:lnSpc>
                <a:spcPct val="100000"/>
              </a:lnSpc>
              <a:spcBef>
                <a:spcPts val="0"/>
              </a:spcBef>
              <a:spcAft>
                <a:spcPts val="0"/>
              </a:spcAft>
              <a:buSzPts val="2800"/>
              <a:buNone/>
            </a:pPr>
            <a:r>
              <a:rPr lang="en-IN"/>
              <a:t> </a:t>
            </a:r>
            <a:r>
              <a:rPr lang="en-IN" sz="2000">
                <a:solidFill>
                  <a:srgbClr val="002732"/>
                </a:solidFill>
              </a:rPr>
              <a:t>By</a:t>
            </a:r>
            <a:endParaRPr sz="2000">
              <a:solidFill>
                <a:srgbClr val="002732"/>
              </a:solidFill>
            </a:endParaRPr>
          </a:p>
          <a:p>
            <a:pPr indent="457200" lvl="0" marL="1828800" rtl="0" algn="l">
              <a:lnSpc>
                <a:spcPct val="100000"/>
              </a:lnSpc>
              <a:spcBef>
                <a:spcPts val="0"/>
              </a:spcBef>
              <a:spcAft>
                <a:spcPts val="0"/>
              </a:spcAft>
              <a:buSzPts val="2800"/>
              <a:buNone/>
            </a:pPr>
            <a:r>
              <a:t/>
            </a:r>
            <a:endParaRPr sz="2000">
              <a:solidFill>
                <a:srgbClr val="002732"/>
              </a:solidFill>
            </a:endParaRPr>
          </a:p>
          <a:p>
            <a:pPr indent="-342900" lvl="0" marL="457200" rtl="0" algn="ctr">
              <a:lnSpc>
                <a:spcPct val="100000"/>
              </a:lnSpc>
              <a:spcBef>
                <a:spcPts val="0"/>
              </a:spcBef>
              <a:spcAft>
                <a:spcPts val="0"/>
              </a:spcAft>
              <a:buSzPts val="2800"/>
              <a:buNone/>
            </a:pPr>
            <a:r>
              <a:rPr lang="en-IN" sz="2400">
                <a:solidFill>
                  <a:srgbClr val="002732"/>
                </a:solidFill>
              </a:rPr>
              <a:t>Karan Rawat</a:t>
            </a:r>
            <a:endParaRPr sz="2400">
              <a:solidFill>
                <a:srgbClr val="002732"/>
              </a:solidFill>
            </a:endParaRPr>
          </a:p>
          <a:p>
            <a:pPr indent="-342900" lvl="0" marL="45720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7ea1f83efc_0_31"/>
          <p:cNvSpPr txBox="1"/>
          <p:nvPr>
            <p:ph type="title"/>
          </p:nvPr>
        </p:nvSpPr>
        <p:spPr>
          <a:xfrm>
            <a:off x="311700" y="586575"/>
            <a:ext cx="8520600" cy="43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rPr>
              <a:t>Cube Transformation</a:t>
            </a:r>
            <a:endParaRPr b="1" sz="1800">
              <a:solidFill>
                <a:schemeClr val="accent2"/>
              </a:solidFill>
            </a:endParaRPr>
          </a:p>
        </p:txBody>
      </p:sp>
      <p:pic>
        <p:nvPicPr>
          <p:cNvPr id="123" name="Google Shape;123;g17ea1f83efc_0_31"/>
          <p:cNvPicPr preferRelativeResize="0"/>
          <p:nvPr/>
        </p:nvPicPr>
        <p:blipFill>
          <a:blip r:embed="rId3">
            <a:alphaModFix/>
          </a:blip>
          <a:stretch>
            <a:fillRect/>
          </a:stretch>
        </p:blipFill>
        <p:spPr>
          <a:xfrm>
            <a:off x="4203425" y="520825"/>
            <a:ext cx="4149750" cy="2245625"/>
          </a:xfrm>
          <a:prstGeom prst="rect">
            <a:avLst/>
          </a:prstGeom>
          <a:noFill/>
          <a:ln>
            <a:noFill/>
          </a:ln>
        </p:spPr>
      </p:pic>
      <p:sp>
        <p:nvSpPr>
          <p:cNvPr id="124" name="Google Shape;124;g17ea1f83efc_0_31"/>
          <p:cNvSpPr txBox="1"/>
          <p:nvPr/>
        </p:nvSpPr>
        <p:spPr>
          <a:xfrm>
            <a:off x="4351150" y="3478250"/>
            <a:ext cx="49689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IN" sz="1600"/>
              <a:t>Cube Root Transformation</a:t>
            </a:r>
            <a:endParaRPr b="1" sz="1600"/>
          </a:p>
        </p:txBody>
      </p:sp>
      <p:pic>
        <p:nvPicPr>
          <p:cNvPr id="125" name="Google Shape;125;g17ea1f83efc_0_31"/>
          <p:cNvPicPr preferRelativeResize="0"/>
          <p:nvPr/>
        </p:nvPicPr>
        <p:blipFill>
          <a:blip r:embed="rId4">
            <a:alphaModFix/>
          </a:blip>
          <a:stretch>
            <a:fillRect/>
          </a:stretch>
        </p:blipFill>
        <p:spPr>
          <a:xfrm>
            <a:off x="393425" y="2511325"/>
            <a:ext cx="3810000" cy="236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7ea1f83efc_1_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rPr>
              <a:t>Square Root Transformation</a:t>
            </a:r>
            <a:endParaRPr b="1" sz="1800">
              <a:solidFill>
                <a:schemeClr val="accent2"/>
              </a:solidFill>
            </a:endParaRPr>
          </a:p>
        </p:txBody>
      </p:sp>
      <p:sp>
        <p:nvSpPr>
          <p:cNvPr id="131" name="Google Shape;131;g17ea1f83efc_1_3"/>
          <p:cNvSpPr txBox="1"/>
          <p:nvPr>
            <p:ph idx="1" type="body"/>
          </p:nvPr>
        </p:nvSpPr>
        <p:spPr>
          <a:xfrm>
            <a:off x="311700" y="1152475"/>
            <a:ext cx="7746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g17ea1f83efc_1_3"/>
          <p:cNvPicPr preferRelativeResize="0"/>
          <p:nvPr/>
        </p:nvPicPr>
        <p:blipFill>
          <a:blip r:embed="rId3">
            <a:alphaModFix/>
          </a:blip>
          <a:stretch>
            <a:fillRect/>
          </a:stretch>
        </p:blipFill>
        <p:spPr>
          <a:xfrm>
            <a:off x="4880925" y="1309650"/>
            <a:ext cx="4028850" cy="2312325"/>
          </a:xfrm>
          <a:prstGeom prst="rect">
            <a:avLst/>
          </a:prstGeom>
          <a:noFill/>
          <a:ln>
            <a:noFill/>
          </a:ln>
        </p:spPr>
      </p:pic>
      <p:sp>
        <p:nvSpPr>
          <p:cNvPr id="133" name="Google Shape;133;g17ea1f83efc_1_3"/>
          <p:cNvSpPr txBox="1"/>
          <p:nvPr/>
        </p:nvSpPr>
        <p:spPr>
          <a:xfrm>
            <a:off x="523750" y="1309650"/>
            <a:ext cx="4029000" cy="1262100"/>
          </a:xfrm>
          <a:prstGeom prst="rect">
            <a:avLst/>
          </a:prstGeom>
          <a:noFill/>
          <a:ln>
            <a:noFill/>
          </a:ln>
        </p:spPr>
        <p:txBody>
          <a:bodyPr anchorCtr="0" anchor="t" bIns="91425" lIns="91425" spcFirstLastPara="1" rIns="91425" wrap="square" tIns="91425">
            <a:spAutoFit/>
          </a:bodyPr>
          <a:lstStyle/>
          <a:p>
            <a:pPr indent="0" lvl="0" marL="269999" rtl="0" algn="l">
              <a:spcBef>
                <a:spcPts val="0"/>
              </a:spcBef>
              <a:spcAft>
                <a:spcPts val="0"/>
              </a:spcAft>
              <a:buNone/>
            </a:pPr>
            <a:r>
              <a:rPr lang="en-IN">
                <a:solidFill>
                  <a:schemeClr val="accent2"/>
                </a:solidFill>
                <a:highlight>
                  <a:srgbClr val="FFFFFF"/>
                </a:highlight>
              </a:rPr>
              <a:t>The square root and cube root transformation removes the skewness but still the variable is not normally distributed. We will use square root transformation for regression as it transforms the variable with well distributed.</a:t>
            </a:r>
            <a:endParaRPr sz="1600"/>
          </a:p>
        </p:txBody>
      </p:sp>
      <p:sp>
        <p:nvSpPr>
          <p:cNvPr id="134" name="Google Shape;134;g17ea1f83efc_1_3"/>
          <p:cNvSpPr txBox="1"/>
          <p:nvPr/>
        </p:nvSpPr>
        <p:spPr>
          <a:xfrm>
            <a:off x="819200" y="4122850"/>
            <a:ext cx="7735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accent2"/>
                </a:solidFill>
                <a:highlight>
                  <a:srgbClr val="FFFFFF"/>
                </a:highlight>
                <a:latin typeface="Roboto"/>
                <a:ea typeface="Roboto"/>
                <a:cs typeface="Roboto"/>
                <a:sym typeface="Roboto"/>
              </a:rPr>
              <a:t>Note</a:t>
            </a:r>
            <a:r>
              <a:rPr lang="en-IN" sz="1800">
                <a:solidFill>
                  <a:schemeClr val="accent2"/>
                </a:solidFill>
                <a:highlight>
                  <a:srgbClr val="FFFFFF"/>
                </a:highlight>
                <a:latin typeface="Roboto"/>
                <a:ea typeface="Roboto"/>
                <a:cs typeface="Roboto"/>
                <a:sym typeface="Roboto"/>
              </a:rPr>
              <a:t> : </a:t>
            </a:r>
            <a:r>
              <a:rPr lang="en-IN" sz="1500">
                <a:solidFill>
                  <a:schemeClr val="accent2"/>
                </a:solidFill>
                <a:highlight>
                  <a:srgbClr val="FFFFFF"/>
                </a:highlight>
                <a:latin typeface="Roboto"/>
                <a:ea typeface="Roboto"/>
                <a:cs typeface="Roboto"/>
                <a:sym typeface="Roboto"/>
              </a:rPr>
              <a:t>For regression tasks it is important to standardize the dependent variable as well. That’s why transformations are used to check which one is removing skewness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7ea1f83efc_1_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rPr>
              <a:t>Predictor Variables</a:t>
            </a:r>
            <a:endParaRPr b="1" sz="1800">
              <a:solidFill>
                <a:schemeClr val="accent2"/>
              </a:solidFill>
            </a:endParaRPr>
          </a:p>
          <a:p>
            <a:pPr indent="0" lvl="0" marL="457200" rtl="0" algn="l">
              <a:spcBef>
                <a:spcPts val="0"/>
              </a:spcBef>
              <a:spcAft>
                <a:spcPts val="0"/>
              </a:spcAft>
              <a:buNone/>
            </a:pPr>
            <a:r>
              <a:t/>
            </a:r>
            <a:endParaRPr b="1" sz="1800">
              <a:solidFill>
                <a:schemeClr val="accent2"/>
              </a:solidFill>
            </a:endParaRPr>
          </a:p>
        </p:txBody>
      </p:sp>
      <p:sp>
        <p:nvSpPr>
          <p:cNvPr id="140" name="Google Shape;140;g17ea1f83efc_1_18"/>
          <p:cNvSpPr txBox="1"/>
          <p:nvPr/>
        </p:nvSpPr>
        <p:spPr>
          <a:xfrm>
            <a:off x="631175" y="1316125"/>
            <a:ext cx="7440000" cy="3069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2"/>
              </a:buClr>
              <a:buSzPts val="1600"/>
              <a:buChar char="●"/>
            </a:pPr>
            <a:r>
              <a:rPr lang="en-IN" sz="1600">
                <a:solidFill>
                  <a:schemeClr val="accent2"/>
                </a:solidFill>
                <a:highlight>
                  <a:srgbClr val="FFFFFF"/>
                </a:highlight>
              </a:rPr>
              <a:t>I</a:t>
            </a:r>
            <a:r>
              <a:rPr lang="en-IN" sz="1600">
                <a:solidFill>
                  <a:schemeClr val="accent2"/>
                </a:solidFill>
                <a:highlight>
                  <a:srgbClr val="FFFFFF"/>
                </a:highlight>
              </a:rPr>
              <a:t>n the dataset the "date" feature is given , so it is important to match it to the correct dtype.</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Char char="●"/>
            </a:pPr>
            <a:r>
              <a:rPr lang="en-IN" sz="1600">
                <a:solidFill>
                  <a:schemeClr val="accent2"/>
                </a:solidFill>
                <a:highlight>
                  <a:srgbClr val="FFFFFF"/>
                </a:highlight>
              </a:rPr>
              <a:t>The “date” feature is then splitted into three features “year”,”month” and “day”.</a:t>
            </a:r>
            <a:endParaRPr sz="1600">
              <a:solidFill>
                <a:schemeClr val="accent2"/>
              </a:solidFill>
              <a:highlight>
                <a:srgbClr val="FFFFFF"/>
              </a:highlight>
            </a:endParaRPr>
          </a:p>
          <a:p>
            <a:pPr indent="-330200" lvl="0" marL="457200" rtl="0" algn="l">
              <a:lnSpc>
                <a:spcPct val="135714"/>
              </a:lnSpc>
              <a:spcBef>
                <a:spcPts val="0"/>
              </a:spcBef>
              <a:spcAft>
                <a:spcPts val="0"/>
              </a:spcAft>
              <a:buClr>
                <a:schemeClr val="accent2"/>
              </a:buClr>
              <a:buSzPts val="1600"/>
              <a:buChar char="●"/>
            </a:pPr>
            <a:r>
              <a:rPr lang="en-IN" sz="1600">
                <a:solidFill>
                  <a:schemeClr val="accent2"/>
                </a:solidFill>
                <a:highlight>
                  <a:srgbClr val="FFFFFE"/>
                </a:highlight>
              </a:rPr>
              <a:t>The "Hour" feature denotes time so it should has dtype as categorical not integer.</a:t>
            </a:r>
            <a:endParaRPr sz="1600">
              <a:solidFill>
                <a:schemeClr val="accent2"/>
              </a:solidFill>
              <a:highlight>
                <a:srgbClr val="FFFFFE"/>
              </a:highlight>
            </a:endParaRPr>
          </a:p>
          <a:p>
            <a:pPr indent="-330200" lvl="0" marL="457200" rtl="0" algn="l">
              <a:spcBef>
                <a:spcPts val="0"/>
              </a:spcBef>
              <a:spcAft>
                <a:spcPts val="0"/>
              </a:spcAft>
              <a:buClr>
                <a:schemeClr val="accent2"/>
              </a:buClr>
              <a:buSzPts val="1600"/>
              <a:buChar char="●"/>
            </a:pPr>
            <a:r>
              <a:rPr lang="en-IN" sz="1600">
                <a:solidFill>
                  <a:schemeClr val="accent2"/>
                </a:solidFill>
                <a:highlight>
                  <a:srgbClr val="FFFFFF"/>
                </a:highlight>
              </a:rPr>
              <a:t>The numerical features are 'Temperature(°C)', 'Humidity(%)', 'Wind speed (m/s)', 'Visibility (10m)', 'Dew point temperature(°C)', 'Solar Radiation (MJ/m2)', 'Rainfall(mm)',and 'Snowfall (cm)'.</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Char char="●"/>
            </a:pPr>
            <a:r>
              <a:rPr lang="en-IN" sz="1600">
                <a:solidFill>
                  <a:schemeClr val="accent2"/>
                </a:solidFill>
                <a:highlight>
                  <a:srgbClr val="FFFFFF"/>
                </a:highlight>
              </a:rPr>
              <a:t>The categorical features are 'Hour', 'Seasons', 'Holiday', 'Functioning Day', 'year', 'month', and 'day'.</a:t>
            </a:r>
            <a:endParaRPr sz="1600">
              <a:solidFill>
                <a:schemeClr val="accent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7ecb2c77f5_0_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rPr>
              <a:t>Numerical Features</a:t>
            </a:r>
            <a:endParaRPr b="1" sz="1800">
              <a:solidFill>
                <a:schemeClr val="accent2"/>
              </a:solidFill>
            </a:endParaRPr>
          </a:p>
          <a:p>
            <a:pPr indent="0" lvl="0" marL="457200" rtl="0" algn="l">
              <a:spcBef>
                <a:spcPts val="0"/>
              </a:spcBef>
              <a:spcAft>
                <a:spcPts val="0"/>
              </a:spcAft>
              <a:buNone/>
            </a:pPr>
            <a:r>
              <a:t/>
            </a:r>
            <a:endParaRPr b="1" sz="1800">
              <a:solidFill>
                <a:schemeClr val="accent2"/>
              </a:solidFill>
            </a:endParaRPr>
          </a:p>
          <a:p>
            <a:pPr indent="-330200" lvl="0" marL="809999" rtl="0" algn="l">
              <a:spcBef>
                <a:spcPts val="0"/>
              </a:spcBef>
              <a:spcAft>
                <a:spcPts val="0"/>
              </a:spcAft>
              <a:buClr>
                <a:schemeClr val="accent2"/>
              </a:buClr>
              <a:buSzPts val="1600"/>
              <a:buChar char="●"/>
            </a:pPr>
            <a:r>
              <a:rPr b="1" lang="en-IN" sz="1600">
                <a:solidFill>
                  <a:schemeClr val="accent2"/>
                </a:solidFill>
              </a:rPr>
              <a:t>Visualising using histogram plot.</a:t>
            </a:r>
            <a:endParaRPr b="1" sz="1600">
              <a:solidFill>
                <a:schemeClr val="accent2"/>
              </a:solidFill>
            </a:endParaRPr>
          </a:p>
        </p:txBody>
      </p:sp>
      <p:pic>
        <p:nvPicPr>
          <p:cNvPr id="146" name="Google Shape;146;g17ecb2c77f5_0_5"/>
          <p:cNvPicPr preferRelativeResize="0"/>
          <p:nvPr/>
        </p:nvPicPr>
        <p:blipFill>
          <a:blip r:embed="rId3">
            <a:alphaModFix/>
          </a:blip>
          <a:stretch>
            <a:fillRect/>
          </a:stretch>
        </p:blipFill>
        <p:spPr>
          <a:xfrm>
            <a:off x="689600" y="1557800"/>
            <a:ext cx="7475475" cy="2618775"/>
          </a:xfrm>
          <a:prstGeom prst="rect">
            <a:avLst/>
          </a:prstGeom>
          <a:noFill/>
          <a:ln>
            <a:noFill/>
          </a:ln>
        </p:spPr>
      </p:pic>
      <p:sp>
        <p:nvSpPr>
          <p:cNvPr id="147" name="Google Shape;147;g17ecb2c77f5_0_5"/>
          <p:cNvSpPr txBox="1"/>
          <p:nvPr/>
        </p:nvSpPr>
        <p:spPr>
          <a:xfrm>
            <a:off x="704250" y="4312200"/>
            <a:ext cx="7735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accent2"/>
                </a:solidFill>
                <a:highlight>
                  <a:srgbClr val="FFFFFF"/>
                </a:highlight>
              </a:rPr>
              <a:t>The feature "Solar Radiation" has a high difference between their mean and median , so surely this feature contain outliers. Some features are skewed. Also we will check for outliers for all these features.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7ecb2c77f5_0_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rPr>
              <a:t>Visualising using distribution plots</a:t>
            </a:r>
            <a:endParaRPr b="1" sz="1800">
              <a:solidFill>
                <a:schemeClr val="accent2"/>
              </a:solidFill>
            </a:endParaRPr>
          </a:p>
        </p:txBody>
      </p:sp>
      <p:sp>
        <p:nvSpPr>
          <p:cNvPr id="153" name="Google Shape;153;g17ecb2c77f5_0_13"/>
          <p:cNvSpPr txBox="1"/>
          <p:nvPr>
            <p:ph idx="1" type="body"/>
          </p:nvPr>
        </p:nvSpPr>
        <p:spPr>
          <a:xfrm>
            <a:off x="311700" y="1152475"/>
            <a:ext cx="8520600" cy="28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g17ecb2c77f5_0_13"/>
          <p:cNvPicPr preferRelativeResize="0"/>
          <p:nvPr/>
        </p:nvPicPr>
        <p:blipFill>
          <a:blip r:embed="rId3">
            <a:alphaModFix/>
          </a:blip>
          <a:stretch>
            <a:fillRect/>
          </a:stretch>
        </p:blipFill>
        <p:spPr>
          <a:xfrm>
            <a:off x="502875" y="1087800"/>
            <a:ext cx="7789101" cy="2779900"/>
          </a:xfrm>
          <a:prstGeom prst="rect">
            <a:avLst/>
          </a:prstGeom>
          <a:noFill/>
          <a:ln>
            <a:noFill/>
          </a:ln>
        </p:spPr>
      </p:pic>
      <p:sp>
        <p:nvSpPr>
          <p:cNvPr id="155" name="Google Shape;155;g17ecb2c77f5_0_13"/>
          <p:cNvSpPr txBox="1"/>
          <p:nvPr/>
        </p:nvSpPr>
        <p:spPr>
          <a:xfrm>
            <a:off x="993775" y="4740625"/>
            <a:ext cx="77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6" name="Google Shape;156;g17ecb2c77f5_0_13"/>
          <p:cNvSpPr txBox="1"/>
          <p:nvPr/>
        </p:nvSpPr>
        <p:spPr>
          <a:xfrm>
            <a:off x="502875" y="4324300"/>
            <a:ext cx="822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accent2"/>
                </a:solidFill>
                <a:highlight>
                  <a:srgbClr val="FFFFFF"/>
                </a:highlight>
              </a:rPr>
              <a:t>The feature "Visibility" is negatively skewed and the features "Wind Speed", "Solar Radiation" ,"Rainfall" and "Snowfall" are positively skewed. So we have to take these things into consideration.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7ecb2c77f5_0_22"/>
          <p:cNvSpPr txBox="1"/>
          <p:nvPr>
            <p:ph type="title"/>
          </p:nvPr>
        </p:nvSpPr>
        <p:spPr>
          <a:xfrm>
            <a:off x="311700" y="445025"/>
            <a:ext cx="8520600" cy="84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highlight>
                  <a:srgbClr val="FFFFFF"/>
                </a:highlight>
              </a:rPr>
              <a:t>Let's try to find the solution to fix the skewed features.</a:t>
            </a:r>
            <a:endParaRPr b="1" sz="1800">
              <a:solidFill>
                <a:schemeClr val="accent2"/>
              </a:solidFill>
              <a:highlight>
                <a:srgbClr val="FFFFFF"/>
              </a:highlight>
            </a:endParaRPr>
          </a:p>
          <a:p>
            <a:pPr indent="0" lvl="0" marL="457200" rtl="0" algn="l">
              <a:spcBef>
                <a:spcPts val="0"/>
              </a:spcBef>
              <a:spcAft>
                <a:spcPts val="0"/>
              </a:spcAft>
              <a:buNone/>
            </a:pPr>
            <a:r>
              <a:t/>
            </a:r>
            <a:endParaRPr b="1" sz="1800">
              <a:solidFill>
                <a:schemeClr val="accent2"/>
              </a:solidFill>
              <a:highlight>
                <a:srgbClr val="FFFFFF"/>
              </a:highlight>
            </a:endParaRPr>
          </a:p>
          <a:p>
            <a:pPr indent="-330200" lvl="0" marL="809999" rtl="0" algn="l">
              <a:spcBef>
                <a:spcPts val="0"/>
              </a:spcBef>
              <a:spcAft>
                <a:spcPts val="0"/>
              </a:spcAft>
              <a:buClr>
                <a:schemeClr val="accent2"/>
              </a:buClr>
              <a:buSzPts val="1600"/>
              <a:buChar char="●"/>
            </a:pPr>
            <a:r>
              <a:rPr b="1" lang="en-IN" sz="1600">
                <a:solidFill>
                  <a:schemeClr val="accent2"/>
                </a:solidFill>
                <a:highlight>
                  <a:srgbClr val="FFFFFF"/>
                </a:highlight>
              </a:rPr>
              <a:t>Log Transformation</a:t>
            </a:r>
            <a:endParaRPr b="1" sz="1600">
              <a:solidFill>
                <a:schemeClr val="accent2"/>
              </a:solidFill>
              <a:highlight>
                <a:srgbClr val="FFFFFF"/>
              </a:highlight>
            </a:endParaRPr>
          </a:p>
        </p:txBody>
      </p:sp>
      <p:pic>
        <p:nvPicPr>
          <p:cNvPr id="162" name="Google Shape;162;g17ecb2c77f5_0_22"/>
          <p:cNvPicPr preferRelativeResize="0"/>
          <p:nvPr/>
        </p:nvPicPr>
        <p:blipFill>
          <a:blip r:embed="rId3">
            <a:alphaModFix/>
          </a:blip>
          <a:stretch>
            <a:fillRect/>
          </a:stretch>
        </p:blipFill>
        <p:spPr>
          <a:xfrm>
            <a:off x="644625" y="1490675"/>
            <a:ext cx="7721951" cy="318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7ecb2c77f5_0_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rPr>
              <a:t>Square Root Transformation</a:t>
            </a:r>
            <a:endParaRPr b="1" sz="1800">
              <a:solidFill>
                <a:schemeClr val="accent2"/>
              </a:solidFill>
            </a:endParaRPr>
          </a:p>
        </p:txBody>
      </p:sp>
      <p:sp>
        <p:nvSpPr>
          <p:cNvPr id="168" name="Google Shape;168;g17ecb2c77f5_0_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g17ecb2c77f5_0_29"/>
          <p:cNvPicPr preferRelativeResize="0"/>
          <p:nvPr/>
        </p:nvPicPr>
        <p:blipFill>
          <a:blip r:embed="rId3">
            <a:alphaModFix/>
          </a:blip>
          <a:stretch>
            <a:fillRect/>
          </a:stretch>
        </p:blipFill>
        <p:spPr>
          <a:xfrm>
            <a:off x="547200" y="1074350"/>
            <a:ext cx="8034249" cy="380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7ecb2c77f5_0_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rPr>
              <a:t>Cube Root Transformation</a:t>
            </a:r>
            <a:endParaRPr b="1" sz="1800">
              <a:solidFill>
                <a:schemeClr val="accent2"/>
              </a:solidFill>
            </a:endParaRPr>
          </a:p>
        </p:txBody>
      </p:sp>
      <p:sp>
        <p:nvSpPr>
          <p:cNvPr id="175" name="Google Shape;175;g17ecb2c77f5_0_35"/>
          <p:cNvSpPr txBox="1"/>
          <p:nvPr>
            <p:ph idx="1" type="body"/>
          </p:nvPr>
        </p:nvSpPr>
        <p:spPr>
          <a:xfrm>
            <a:off x="311700" y="1152475"/>
            <a:ext cx="8520600" cy="28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g17ecb2c77f5_0_35"/>
          <p:cNvPicPr preferRelativeResize="0"/>
          <p:nvPr/>
        </p:nvPicPr>
        <p:blipFill>
          <a:blip r:embed="rId3">
            <a:alphaModFix/>
          </a:blip>
          <a:stretch>
            <a:fillRect/>
          </a:stretch>
        </p:blipFill>
        <p:spPr>
          <a:xfrm>
            <a:off x="402875" y="1017725"/>
            <a:ext cx="8299449" cy="2836550"/>
          </a:xfrm>
          <a:prstGeom prst="rect">
            <a:avLst/>
          </a:prstGeom>
          <a:noFill/>
          <a:ln>
            <a:noFill/>
          </a:ln>
        </p:spPr>
      </p:pic>
      <p:sp>
        <p:nvSpPr>
          <p:cNvPr id="177" name="Google Shape;177;g17ecb2c77f5_0_35"/>
          <p:cNvSpPr txBox="1"/>
          <p:nvPr/>
        </p:nvSpPr>
        <p:spPr>
          <a:xfrm>
            <a:off x="631175" y="4216875"/>
            <a:ext cx="839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solidFill>
                  <a:schemeClr val="accent2"/>
                </a:solidFill>
                <a:highlight>
                  <a:srgbClr val="FFFFFF"/>
                </a:highlight>
              </a:rPr>
              <a:t>The transformations used not really remove the skewness in most of the features.However skewness from Wind Speed is removed while using square root transformation.</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7ecb2c77f5_0_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rPr>
              <a:t>Check for Outliers</a:t>
            </a:r>
            <a:endParaRPr b="1" sz="1800">
              <a:solidFill>
                <a:schemeClr val="accent2"/>
              </a:solidFill>
            </a:endParaRPr>
          </a:p>
        </p:txBody>
      </p:sp>
      <p:sp>
        <p:nvSpPr>
          <p:cNvPr id="183" name="Google Shape;183;g17ecb2c77f5_0_43"/>
          <p:cNvSpPr txBox="1"/>
          <p:nvPr>
            <p:ph idx="1" type="body"/>
          </p:nvPr>
        </p:nvSpPr>
        <p:spPr>
          <a:xfrm>
            <a:off x="311700" y="1152475"/>
            <a:ext cx="8520600" cy="30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g17ecb2c77f5_0_43"/>
          <p:cNvPicPr preferRelativeResize="0"/>
          <p:nvPr/>
        </p:nvPicPr>
        <p:blipFill>
          <a:blip r:embed="rId3">
            <a:alphaModFix/>
          </a:blip>
          <a:stretch>
            <a:fillRect/>
          </a:stretch>
        </p:blipFill>
        <p:spPr>
          <a:xfrm>
            <a:off x="441825" y="1025900"/>
            <a:ext cx="8099574" cy="3091700"/>
          </a:xfrm>
          <a:prstGeom prst="rect">
            <a:avLst/>
          </a:prstGeom>
          <a:noFill/>
          <a:ln>
            <a:noFill/>
          </a:ln>
        </p:spPr>
      </p:pic>
      <p:sp>
        <p:nvSpPr>
          <p:cNvPr id="185" name="Google Shape;185;g17ecb2c77f5_0_43"/>
          <p:cNvSpPr txBox="1"/>
          <p:nvPr/>
        </p:nvSpPr>
        <p:spPr>
          <a:xfrm>
            <a:off x="576600" y="4379025"/>
            <a:ext cx="799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solidFill>
                  <a:schemeClr val="accent2"/>
                </a:solidFill>
                <a:highlight>
                  <a:srgbClr val="FFFFFF"/>
                </a:highlight>
              </a:rPr>
              <a:t>The features "Wind Speed","Solar Radiation","Rainfall","Snowfall" have outliers.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7ecb2c77f5_0_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2"/>
              </a:buClr>
              <a:buSzPts val="1600"/>
              <a:buChar char="●"/>
            </a:pPr>
            <a:r>
              <a:rPr b="1" lang="en-IN" sz="1600">
                <a:solidFill>
                  <a:schemeClr val="accent2"/>
                </a:solidFill>
              </a:rPr>
              <a:t>Check for </a:t>
            </a:r>
            <a:r>
              <a:rPr b="1" lang="en-IN" sz="1600">
                <a:solidFill>
                  <a:schemeClr val="accent2"/>
                </a:solidFill>
                <a:highlight>
                  <a:srgbClr val="FFFFFF"/>
                </a:highlight>
              </a:rPr>
              <a:t>relationship and correlation of each numerical predictor variable with response variable.</a:t>
            </a:r>
            <a:endParaRPr b="1" sz="1600">
              <a:solidFill>
                <a:schemeClr val="accent2"/>
              </a:solidFill>
            </a:endParaRPr>
          </a:p>
        </p:txBody>
      </p:sp>
      <p:sp>
        <p:nvSpPr>
          <p:cNvPr id="191" name="Google Shape;191;g17ecb2c77f5_0_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g17ecb2c77f5_0_51"/>
          <p:cNvPicPr preferRelativeResize="0"/>
          <p:nvPr/>
        </p:nvPicPr>
        <p:blipFill>
          <a:blip r:embed="rId3">
            <a:alphaModFix/>
          </a:blip>
          <a:stretch>
            <a:fillRect/>
          </a:stretch>
        </p:blipFill>
        <p:spPr>
          <a:xfrm>
            <a:off x="874850" y="1329525"/>
            <a:ext cx="3462875" cy="3239350"/>
          </a:xfrm>
          <a:prstGeom prst="rect">
            <a:avLst/>
          </a:prstGeom>
          <a:noFill/>
          <a:ln>
            <a:noFill/>
          </a:ln>
        </p:spPr>
      </p:pic>
      <p:pic>
        <p:nvPicPr>
          <p:cNvPr id="193" name="Google Shape;193;g17ecb2c77f5_0_51"/>
          <p:cNvPicPr preferRelativeResize="0"/>
          <p:nvPr/>
        </p:nvPicPr>
        <p:blipFill>
          <a:blip r:embed="rId4">
            <a:alphaModFix/>
          </a:blip>
          <a:stretch>
            <a:fillRect/>
          </a:stretch>
        </p:blipFill>
        <p:spPr>
          <a:xfrm>
            <a:off x="4942050" y="1329525"/>
            <a:ext cx="3800550" cy="317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Points to Discuss:</a:t>
            </a:r>
            <a:endParaRPr/>
          </a:p>
        </p:txBody>
      </p:sp>
      <p:sp>
        <p:nvSpPr>
          <p:cNvPr id="62" name="Google Shape;62;p2"/>
          <p:cNvSpPr txBox="1"/>
          <p:nvPr>
            <p:ph idx="1" type="body"/>
          </p:nvPr>
        </p:nvSpPr>
        <p:spPr>
          <a:xfrm>
            <a:off x="180950" y="841600"/>
            <a:ext cx="8520600" cy="4141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1000"/>
              </a:spcBef>
              <a:spcAft>
                <a:spcPts val="0"/>
              </a:spcAft>
              <a:buClr>
                <a:srgbClr val="002732"/>
              </a:buClr>
              <a:buSzPts val="1600"/>
              <a:buChar char="•"/>
            </a:pPr>
            <a:r>
              <a:rPr i="0" lang="en-IN" sz="1600" u="none" cap="none" strike="noStrike">
                <a:solidFill>
                  <a:srgbClr val="002732"/>
                </a:solidFill>
              </a:rPr>
              <a:t>Agenda</a:t>
            </a:r>
            <a:endParaRPr sz="1600"/>
          </a:p>
          <a:p>
            <a:pPr indent="-330200" lvl="0" marL="457200" rtl="0" algn="l">
              <a:lnSpc>
                <a:spcPct val="150000"/>
              </a:lnSpc>
              <a:spcBef>
                <a:spcPts val="0"/>
              </a:spcBef>
              <a:spcAft>
                <a:spcPts val="0"/>
              </a:spcAft>
              <a:buClr>
                <a:srgbClr val="002732"/>
              </a:buClr>
              <a:buSzPts val="1600"/>
              <a:buChar char="•"/>
            </a:pPr>
            <a:r>
              <a:rPr i="0" lang="en-IN" sz="1600" u="none" cap="none" strike="noStrike">
                <a:solidFill>
                  <a:srgbClr val="002732"/>
                </a:solidFill>
              </a:rPr>
              <a:t>Data </a:t>
            </a:r>
            <a:r>
              <a:rPr lang="en-IN" sz="1600">
                <a:solidFill>
                  <a:srgbClr val="002732"/>
                </a:solidFill>
              </a:rPr>
              <a:t>summary</a:t>
            </a:r>
            <a:endParaRPr sz="1600">
              <a:solidFill>
                <a:srgbClr val="002732"/>
              </a:solidFill>
            </a:endParaRPr>
          </a:p>
          <a:p>
            <a:pPr indent="-330200" lvl="0" marL="457200" rtl="0" algn="l">
              <a:lnSpc>
                <a:spcPct val="150000"/>
              </a:lnSpc>
              <a:spcBef>
                <a:spcPts val="0"/>
              </a:spcBef>
              <a:spcAft>
                <a:spcPts val="0"/>
              </a:spcAft>
              <a:buClr>
                <a:srgbClr val="002732"/>
              </a:buClr>
              <a:buSzPts val="1600"/>
              <a:buChar char="•"/>
            </a:pPr>
            <a:r>
              <a:rPr lang="en-IN" sz="1600">
                <a:solidFill>
                  <a:srgbClr val="002732"/>
                </a:solidFill>
              </a:rPr>
              <a:t>Data Reading</a:t>
            </a:r>
            <a:endParaRPr sz="1600">
              <a:solidFill>
                <a:srgbClr val="002732"/>
              </a:solidFill>
            </a:endParaRPr>
          </a:p>
          <a:p>
            <a:pPr indent="-330200" lvl="0" marL="457200" marR="0" rtl="0" algn="l">
              <a:lnSpc>
                <a:spcPct val="150000"/>
              </a:lnSpc>
              <a:spcBef>
                <a:spcPts val="0"/>
              </a:spcBef>
              <a:spcAft>
                <a:spcPts val="0"/>
              </a:spcAft>
              <a:buClr>
                <a:srgbClr val="002732"/>
              </a:buClr>
              <a:buSzPts val="1600"/>
              <a:buChar char="•"/>
            </a:pPr>
            <a:r>
              <a:rPr lang="en-IN" sz="1600">
                <a:solidFill>
                  <a:srgbClr val="002732"/>
                </a:solidFill>
              </a:rPr>
              <a:t>Exploratory Data Analysis</a:t>
            </a:r>
            <a:endParaRPr sz="1600"/>
          </a:p>
          <a:p>
            <a:pPr indent="-330200" lvl="0" marL="457200" marR="0" rtl="0" algn="l">
              <a:lnSpc>
                <a:spcPct val="150000"/>
              </a:lnSpc>
              <a:spcBef>
                <a:spcPts val="0"/>
              </a:spcBef>
              <a:spcAft>
                <a:spcPts val="0"/>
              </a:spcAft>
              <a:buClr>
                <a:srgbClr val="002732"/>
              </a:buClr>
              <a:buSzPts val="1600"/>
              <a:buChar char="•"/>
            </a:pPr>
            <a:r>
              <a:rPr lang="en-IN" sz="1600">
                <a:solidFill>
                  <a:srgbClr val="002732"/>
                </a:solidFill>
              </a:rPr>
              <a:t>Metrics Selection</a:t>
            </a:r>
            <a:endParaRPr sz="1600"/>
          </a:p>
          <a:p>
            <a:pPr indent="-330200" lvl="0" marL="457200" marR="0" rtl="0" algn="l">
              <a:lnSpc>
                <a:spcPct val="150000"/>
              </a:lnSpc>
              <a:spcBef>
                <a:spcPts val="0"/>
              </a:spcBef>
              <a:spcAft>
                <a:spcPts val="0"/>
              </a:spcAft>
              <a:buClr>
                <a:srgbClr val="002732"/>
              </a:buClr>
              <a:buSzPts val="1600"/>
              <a:buChar char="•"/>
            </a:pPr>
            <a:r>
              <a:rPr lang="en-IN" sz="1600">
                <a:solidFill>
                  <a:srgbClr val="002732"/>
                </a:solidFill>
              </a:rPr>
              <a:t>Modelling</a:t>
            </a:r>
            <a:endParaRPr sz="1600">
              <a:solidFill>
                <a:srgbClr val="002732"/>
              </a:solidFill>
            </a:endParaRPr>
          </a:p>
          <a:p>
            <a:pPr indent="-330200" lvl="0" marL="457200" marR="0" rtl="0" algn="l">
              <a:lnSpc>
                <a:spcPct val="150000"/>
              </a:lnSpc>
              <a:spcBef>
                <a:spcPts val="0"/>
              </a:spcBef>
              <a:spcAft>
                <a:spcPts val="0"/>
              </a:spcAft>
              <a:buClr>
                <a:srgbClr val="002732"/>
              </a:buClr>
              <a:buSzPts val="1600"/>
              <a:buChar char="•"/>
            </a:pPr>
            <a:r>
              <a:rPr lang="en-IN" sz="1600">
                <a:solidFill>
                  <a:srgbClr val="002732"/>
                </a:solidFill>
              </a:rPr>
              <a:t>Model Performance Comparison</a:t>
            </a:r>
            <a:endParaRPr sz="1600">
              <a:solidFill>
                <a:srgbClr val="002732"/>
              </a:solidFill>
            </a:endParaRPr>
          </a:p>
          <a:p>
            <a:pPr indent="-330200" lvl="0" marL="457200" marR="0" rtl="0" algn="l">
              <a:lnSpc>
                <a:spcPct val="150000"/>
              </a:lnSpc>
              <a:spcBef>
                <a:spcPts val="0"/>
              </a:spcBef>
              <a:spcAft>
                <a:spcPts val="0"/>
              </a:spcAft>
              <a:buClr>
                <a:srgbClr val="002732"/>
              </a:buClr>
              <a:buSzPts val="1600"/>
              <a:buChar char="•"/>
            </a:pPr>
            <a:r>
              <a:rPr lang="en-IN" sz="1600">
                <a:solidFill>
                  <a:srgbClr val="002732"/>
                </a:solidFill>
              </a:rPr>
              <a:t>Final Model</a:t>
            </a:r>
            <a:endParaRPr sz="1600">
              <a:solidFill>
                <a:srgbClr val="002732"/>
              </a:solidFill>
            </a:endParaRPr>
          </a:p>
          <a:p>
            <a:pPr indent="-330200" lvl="0" marL="457200" marR="0" rtl="0" algn="l">
              <a:lnSpc>
                <a:spcPct val="150000"/>
              </a:lnSpc>
              <a:spcBef>
                <a:spcPts val="0"/>
              </a:spcBef>
              <a:spcAft>
                <a:spcPts val="0"/>
              </a:spcAft>
              <a:buClr>
                <a:srgbClr val="002732"/>
              </a:buClr>
              <a:buSzPts val="1600"/>
              <a:buChar char="•"/>
            </a:pPr>
            <a:r>
              <a:rPr i="0" lang="en-IN" sz="1600" u="none" cap="none" strike="noStrike">
                <a:solidFill>
                  <a:srgbClr val="002732"/>
                </a:solidFill>
              </a:rPr>
              <a:t>Summary</a:t>
            </a:r>
            <a:endParaRPr i="0" sz="1600" u="none" cap="none" strike="noStrike">
              <a:solidFill>
                <a:srgbClr val="002732"/>
              </a:solidFill>
            </a:endParaRPr>
          </a:p>
          <a:p>
            <a:pPr indent="-330200" lvl="0" marL="457200" marR="0" rtl="0" algn="l">
              <a:lnSpc>
                <a:spcPct val="150000"/>
              </a:lnSpc>
              <a:spcBef>
                <a:spcPts val="0"/>
              </a:spcBef>
              <a:spcAft>
                <a:spcPts val="0"/>
              </a:spcAft>
              <a:buClr>
                <a:srgbClr val="002732"/>
              </a:buClr>
              <a:buSzPts val="1600"/>
              <a:buChar char="•"/>
            </a:pPr>
            <a:r>
              <a:rPr lang="en-IN" sz="1600">
                <a:solidFill>
                  <a:srgbClr val="002732"/>
                </a:solidFill>
              </a:rPr>
              <a:t>Conclusion</a:t>
            </a:r>
            <a:endParaRPr sz="1600">
              <a:solidFill>
                <a:srgbClr val="002732"/>
              </a:solidFill>
            </a:endParaRPr>
          </a:p>
          <a:p>
            <a:pPr indent="-330200" lvl="0" marL="457200" marR="0" rtl="0" algn="l">
              <a:lnSpc>
                <a:spcPct val="150000"/>
              </a:lnSpc>
              <a:spcBef>
                <a:spcPts val="0"/>
              </a:spcBef>
              <a:spcAft>
                <a:spcPts val="0"/>
              </a:spcAft>
              <a:buClr>
                <a:srgbClr val="002732"/>
              </a:buClr>
              <a:buSzPts val="1600"/>
              <a:buChar char="•"/>
            </a:pPr>
            <a:r>
              <a:rPr lang="en-IN" sz="1600">
                <a:solidFill>
                  <a:srgbClr val="002732"/>
                </a:solidFill>
              </a:rPr>
              <a:t>Challenges Faced</a:t>
            </a:r>
            <a:endParaRPr sz="16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7ecb2c77f5_0_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g17ecb2c77f5_0_59"/>
          <p:cNvPicPr preferRelativeResize="0"/>
          <p:nvPr/>
        </p:nvPicPr>
        <p:blipFill>
          <a:blip r:embed="rId3">
            <a:alphaModFix/>
          </a:blip>
          <a:stretch>
            <a:fillRect/>
          </a:stretch>
        </p:blipFill>
        <p:spPr>
          <a:xfrm>
            <a:off x="311700" y="218350"/>
            <a:ext cx="3677774" cy="2353400"/>
          </a:xfrm>
          <a:prstGeom prst="rect">
            <a:avLst/>
          </a:prstGeom>
          <a:noFill/>
          <a:ln>
            <a:noFill/>
          </a:ln>
        </p:spPr>
      </p:pic>
      <p:pic>
        <p:nvPicPr>
          <p:cNvPr id="200" name="Google Shape;200;g17ecb2c77f5_0_59"/>
          <p:cNvPicPr preferRelativeResize="0"/>
          <p:nvPr/>
        </p:nvPicPr>
        <p:blipFill>
          <a:blip r:embed="rId4">
            <a:alphaModFix/>
          </a:blip>
          <a:stretch>
            <a:fillRect/>
          </a:stretch>
        </p:blipFill>
        <p:spPr>
          <a:xfrm>
            <a:off x="4413625" y="199525"/>
            <a:ext cx="3579725" cy="2391050"/>
          </a:xfrm>
          <a:prstGeom prst="rect">
            <a:avLst/>
          </a:prstGeom>
          <a:noFill/>
          <a:ln>
            <a:noFill/>
          </a:ln>
        </p:spPr>
      </p:pic>
      <p:pic>
        <p:nvPicPr>
          <p:cNvPr id="201" name="Google Shape;201;g17ecb2c77f5_0_59"/>
          <p:cNvPicPr preferRelativeResize="0"/>
          <p:nvPr/>
        </p:nvPicPr>
        <p:blipFill>
          <a:blip r:embed="rId5">
            <a:alphaModFix/>
          </a:blip>
          <a:stretch>
            <a:fillRect/>
          </a:stretch>
        </p:blipFill>
        <p:spPr>
          <a:xfrm>
            <a:off x="591825" y="2681225"/>
            <a:ext cx="3397650" cy="2147900"/>
          </a:xfrm>
          <a:prstGeom prst="rect">
            <a:avLst/>
          </a:prstGeom>
          <a:noFill/>
          <a:ln>
            <a:noFill/>
          </a:ln>
        </p:spPr>
      </p:pic>
      <p:pic>
        <p:nvPicPr>
          <p:cNvPr id="202" name="Google Shape;202;g17ecb2c77f5_0_59"/>
          <p:cNvPicPr preferRelativeResize="0"/>
          <p:nvPr/>
        </p:nvPicPr>
        <p:blipFill>
          <a:blip r:embed="rId6">
            <a:alphaModFix/>
          </a:blip>
          <a:stretch>
            <a:fillRect/>
          </a:stretch>
        </p:blipFill>
        <p:spPr>
          <a:xfrm>
            <a:off x="4364600" y="2681225"/>
            <a:ext cx="3677774" cy="2092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7ecb2c77f5_0_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g17ecb2c77f5_0_68"/>
          <p:cNvPicPr preferRelativeResize="0"/>
          <p:nvPr/>
        </p:nvPicPr>
        <p:blipFill>
          <a:blip r:embed="rId3">
            <a:alphaModFix/>
          </a:blip>
          <a:stretch>
            <a:fillRect/>
          </a:stretch>
        </p:blipFill>
        <p:spPr>
          <a:xfrm>
            <a:off x="254500" y="312347"/>
            <a:ext cx="3918173" cy="2655575"/>
          </a:xfrm>
          <a:prstGeom prst="rect">
            <a:avLst/>
          </a:prstGeom>
          <a:noFill/>
          <a:ln>
            <a:noFill/>
          </a:ln>
        </p:spPr>
      </p:pic>
      <p:pic>
        <p:nvPicPr>
          <p:cNvPr id="209" name="Google Shape;209;g17ecb2c77f5_0_68"/>
          <p:cNvPicPr preferRelativeResize="0"/>
          <p:nvPr/>
        </p:nvPicPr>
        <p:blipFill>
          <a:blip r:embed="rId4">
            <a:alphaModFix/>
          </a:blip>
          <a:stretch>
            <a:fillRect/>
          </a:stretch>
        </p:blipFill>
        <p:spPr>
          <a:xfrm>
            <a:off x="4572000" y="312350"/>
            <a:ext cx="3918175" cy="2601850"/>
          </a:xfrm>
          <a:prstGeom prst="rect">
            <a:avLst/>
          </a:prstGeom>
          <a:noFill/>
          <a:ln>
            <a:noFill/>
          </a:ln>
        </p:spPr>
      </p:pic>
      <p:sp>
        <p:nvSpPr>
          <p:cNvPr id="210" name="Google Shape;210;g17ecb2c77f5_0_68"/>
          <p:cNvSpPr txBox="1"/>
          <p:nvPr/>
        </p:nvSpPr>
        <p:spPr>
          <a:xfrm>
            <a:off x="644625" y="3666250"/>
            <a:ext cx="7628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solidFill>
                  <a:schemeClr val="accent2"/>
                </a:solidFill>
                <a:highlight>
                  <a:srgbClr val="FFFFFF"/>
                </a:highlight>
              </a:rPr>
              <a:t>The features are less correlated with the response variable and don't follow linear relationship.</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7ecb2c77f5_0_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highlight>
                  <a:srgbClr val="FFFFFF"/>
                </a:highlight>
              </a:rPr>
              <a:t>Check for Correlation among features</a:t>
            </a:r>
            <a:endParaRPr sz="3400"/>
          </a:p>
        </p:txBody>
      </p:sp>
      <p:sp>
        <p:nvSpPr>
          <p:cNvPr id="216" name="Google Shape;216;g17ecb2c77f5_0_77"/>
          <p:cNvSpPr txBox="1"/>
          <p:nvPr>
            <p:ph idx="1" type="body"/>
          </p:nvPr>
        </p:nvSpPr>
        <p:spPr>
          <a:xfrm>
            <a:off x="311700" y="1152475"/>
            <a:ext cx="7517700" cy="30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g17ecb2c77f5_0_77"/>
          <p:cNvPicPr preferRelativeResize="0"/>
          <p:nvPr/>
        </p:nvPicPr>
        <p:blipFill>
          <a:blip r:embed="rId3">
            <a:alphaModFix/>
          </a:blip>
          <a:stretch>
            <a:fillRect/>
          </a:stretch>
        </p:blipFill>
        <p:spPr>
          <a:xfrm>
            <a:off x="510325" y="1152475"/>
            <a:ext cx="7144500" cy="2809225"/>
          </a:xfrm>
          <a:prstGeom prst="rect">
            <a:avLst/>
          </a:prstGeom>
          <a:noFill/>
          <a:ln>
            <a:noFill/>
          </a:ln>
        </p:spPr>
      </p:pic>
      <p:sp>
        <p:nvSpPr>
          <p:cNvPr id="218" name="Google Shape;218;g17ecb2c77f5_0_77"/>
          <p:cNvSpPr txBox="1"/>
          <p:nvPr/>
        </p:nvSpPr>
        <p:spPr>
          <a:xfrm>
            <a:off x="596850" y="4298025"/>
            <a:ext cx="736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accent2"/>
                </a:solidFill>
                <a:highlight>
                  <a:srgbClr val="FFFFFF"/>
                </a:highlight>
              </a:rPr>
              <a:t>The features "Dew point temperature" and "Temperature" are highly correlated with correlation value as 0.91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7ecb2c77f5_0_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rPr>
              <a:t>Check for VIF values</a:t>
            </a:r>
            <a:endParaRPr b="1" sz="1800">
              <a:solidFill>
                <a:schemeClr val="accent2"/>
              </a:solidFill>
            </a:endParaRPr>
          </a:p>
        </p:txBody>
      </p:sp>
      <p:sp>
        <p:nvSpPr>
          <p:cNvPr id="224" name="Google Shape;224;g17ecb2c77f5_0_86"/>
          <p:cNvSpPr txBox="1"/>
          <p:nvPr>
            <p:ph idx="1" type="body"/>
          </p:nvPr>
        </p:nvSpPr>
        <p:spPr>
          <a:xfrm>
            <a:off x="311700" y="1154925"/>
            <a:ext cx="8520600" cy="28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5" name="Google Shape;225;g17ecb2c77f5_0_86"/>
          <p:cNvGraphicFramePr/>
          <p:nvPr/>
        </p:nvGraphicFramePr>
        <p:xfrm>
          <a:off x="752050" y="1074350"/>
          <a:ext cx="3000000" cy="3000000"/>
        </p:xfrm>
        <a:graphic>
          <a:graphicData uri="http://schemas.openxmlformats.org/drawingml/2006/table">
            <a:tbl>
              <a:tblPr>
                <a:noFill/>
                <a:tableStyleId>{5563C897-70EE-4403-A6D0-D12A16071AA0}</a:tableStyleId>
              </a:tblPr>
              <a:tblGrid>
                <a:gridCol w="3619500"/>
                <a:gridCol w="3619500"/>
              </a:tblGrid>
              <a:tr h="335350">
                <a:tc>
                  <a:txBody>
                    <a:bodyPr/>
                    <a:lstStyle/>
                    <a:p>
                      <a:pPr indent="0" lvl="0" marL="0" rtl="0" algn="ctr">
                        <a:spcBef>
                          <a:spcPts val="0"/>
                        </a:spcBef>
                        <a:spcAft>
                          <a:spcPts val="0"/>
                        </a:spcAft>
                        <a:buNone/>
                      </a:pPr>
                      <a:r>
                        <a:rPr b="1" lang="en-IN">
                          <a:solidFill>
                            <a:schemeClr val="accent2"/>
                          </a:solidFill>
                          <a:highlight>
                            <a:srgbClr val="FFFFFF"/>
                          </a:highlight>
                        </a:rPr>
                        <a:t> Variables</a:t>
                      </a:r>
                      <a:endParaRPr b="1"/>
                    </a:p>
                  </a:txBody>
                  <a:tcPr marT="91425" marB="91425" marR="91425" marL="91425"/>
                </a:tc>
                <a:tc>
                  <a:txBody>
                    <a:bodyPr/>
                    <a:lstStyle/>
                    <a:p>
                      <a:pPr indent="0" lvl="0" marL="0" rtl="0" algn="ctr">
                        <a:spcBef>
                          <a:spcPts val="0"/>
                        </a:spcBef>
                        <a:spcAft>
                          <a:spcPts val="0"/>
                        </a:spcAft>
                        <a:buNone/>
                      </a:pPr>
                      <a:r>
                        <a:rPr b="1" lang="en-IN">
                          <a:solidFill>
                            <a:schemeClr val="accent2"/>
                          </a:solidFill>
                          <a:highlight>
                            <a:srgbClr val="FFFFFF"/>
                          </a:highlight>
                        </a:rPr>
                        <a:t>VIF</a:t>
                      </a:r>
                      <a:endParaRPr b="1"/>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latin typeface="Roboto"/>
                          <a:ea typeface="Roboto"/>
                          <a:cs typeface="Roboto"/>
                          <a:sym typeface="Roboto"/>
                        </a:rPr>
                        <a:t>Temperature(°C)</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29.075866</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Humidity(%)</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5.069743</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Wind speed (m/s)</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4.517664</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Visibility (10m)</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9.051931</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Dew point temperature(°C)</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15.201989</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Solar Radiation (MJ/m2)</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2.821604</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Rainfall(mm)</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1.079919</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Snowfall (cm)</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1.118903</a:t>
                      </a:r>
                      <a:endParaRPr sz="1200"/>
                    </a:p>
                  </a:txBody>
                  <a:tcPr marT="91425" marB="91425" marR="91425" marL="91425"/>
                </a:tc>
              </a:tr>
            </a:tbl>
          </a:graphicData>
        </a:graphic>
      </p:graphicFrame>
      <p:sp>
        <p:nvSpPr>
          <p:cNvPr id="226" name="Google Shape;226;g17ecb2c77f5_0_86"/>
          <p:cNvSpPr txBox="1"/>
          <p:nvPr/>
        </p:nvSpPr>
        <p:spPr>
          <a:xfrm>
            <a:off x="576600" y="4527900"/>
            <a:ext cx="799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accent2"/>
                </a:solidFill>
                <a:highlight>
                  <a:srgbClr val="FFFFFF"/>
                </a:highlight>
              </a:rPr>
              <a:t>The features "Dew point temperature" and "Temperature" have high VIF values.</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7ecb2c77f5_0_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Char char="●"/>
            </a:pPr>
            <a:r>
              <a:rPr lang="en-IN" sz="1400">
                <a:solidFill>
                  <a:schemeClr val="accent2"/>
                </a:solidFill>
              </a:rPr>
              <a:t>Check for VIF values after removing “</a:t>
            </a:r>
            <a:r>
              <a:rPr lang="en-IN" sz="1400">
                <a:solidFill>
                  <a:schemeClr val="accent2"/>
                </a:solidFill>
                <a:highlight>
                  <a:srgbClr val="FFFFFF"/>
                </a:highlight>
              </a:rPr>
              <a:t>Dew point temperature”.</a:t>
            </a:r>
            <a:endParaRPr sz="1400">
              <a:solidFill>
                <a:schemeClr val="accent2"/>
              </a:solidFill>
            </a:endParaRPr>
          </a:p>
        </p:txBody>
      </p:sp>
      <p:sp>
        <p:nvSpPr>
          <p:cNvPr id="232" name="Google Shape;232;g17ecb2c77f5_0_127"/>
          <p:cNvSpPr txBox="1"/>
          <p:nvPr>
            <p:ph idx="1" type="body"/>
          </p:nvPr>
        </p:nvSpPr>
        <p:spPr>
          <a:xfrm>
            <a:off x="244550" y="1017725"/>
            <a:ext cx="8520600" cy="28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33" name="Google Shape;233;g17ecb2c77f5_0_127"/>
          <p:cNvGraphicFramePr/>
          <p:nvPr/>
        </p:nvGraphicFramePr>
        <p:xfrm>
          <a:off x="576600" y="1017725"/>
          <a:ext cx="3000000" cy="3000000"/>
        </p:xfrm>
        <a:graphic>
          <a:graphicData uri="http://schemas.openxmlformats.org/drawingml/2006/table">
            <a:tbl>
              <a:tblPr>
                <a:noFill/>
                <a:tableStyleId>{5563C897-70EE-4403-A6D0-D12A16071AA0}</a:tableStyleId>
              </a:tblPr>
              <a:tblGrid>
                <a:gridCol w="3619500"/>
                <a:gridCol w="3619500"/>
              </a:tblGrid>
              <a:tr h="335350">
                <a:tc>
                  <a:txBody>
                    <a:bodyPr/>
                    <a:lstStyle/>
                    <a:p>
                      <a:pPr indent="0" lvl="0" marL="0" rtl="0" algn="ctr">
                        <a:spcBef>
                          <a:spcPts val="0"/>
                        </a:spcBef>
                        <a:spcAft>
                          <a:spcPts val="0"/>
                        </a:spcAft>
                        <a:buNone/>
                      </a:pPr>
                      <a:r>
                        <a:rPr b="1" lang="en-IN">
                          <a:solidFill>
                            <a:schemeClr val="accent2"/>
                          </a:solidFill>
                          <a:highlight>
                            <a:srgbClr val="FFFFFF"/>
                          </a:highlight>
                        </a:rPr>
                        <a:t> Variables</a:t>
                      </a:r>
                      <a:endParaRPr b="1"/>
                    </a:p>
                  </a:txBody>
                  <a:tcPr marT="91425" marB="91425" marR="91425" marL="91425"/>
                </a:tc>
                <a:tc>
                  <a:txBody>
                    <a:bodyPr/>
                    <a:lstStyle/>
                    <a:p>
                      <a:pPr indent="0" lvl="0" marL="0" rtl="0" algn="ctr">
                        <a:spcBef>
                          <a:spcPts val="0"/>
                        </a:spcBef>
                        <a:spcAft>
                          <a:spcPts val="0"/>
                        </a:spcAft>
                        <a:buNone/>
                      </a:pPr>
                      <a:r>
                        <a:rPr b="1" lang="en-IN">
                          <a:solidFill>
                            <a:schemeClr val="accent2"/>
                          </a:solidFill>
                          <a:highlight>
                            <a:srgbClr val="FFFFFF"/>
                          </a:highlight>
                        </a:rPr>
                        <a:t>VIF</a:t>
                      </a:r>
                      <a:endParaRPr b="1"/>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latin typeface="Roboto"/>
                          <a:ea typeface="Roboto"/>
                          <a:cs typeface="Roboto"/>
                          <a:sym typeface="Roboto"/>
                        </a:rPr>
                        <a:t>Temperature(°C)</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3.166007</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Humidity(%)</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4.758651</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Wind speed (m/s)</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4.079926</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Visibility (10m)</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4.409448</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Dew point temperature(°C)</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2.246238</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Solar Radiation (MJ/m2)</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2.821604</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Rainfall(mm)</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1.078501</a:t>
                      </a:r>
                      <a:endParaRPr sz="1200"/>
                    </a:p>
                  </a:txBody>
                  <a:tcPr marT="91425" marB="91425" marR="91425" marL="91425"/>
                </a:tc>
              </a:tr>
              <a:tr h="322125">
                <a:tc>
                  <a:txBody>
                    <a:bodyPr/>
                    <a:lstStyle/>
                    <a:p>
                      <a:pPr indent="0" lvl="0" marL="0" rtl="0" algn="ctr">
                        <a:spcBef>
                          <a:spcPts val="0"/>
                        </a:spcBef>
                        <a:spcAft>
                          <a:spcPts val="0"/>
                        </a:spcAft>
                        <a:buNone/>
                      </a:pPr>
                      <a:r>
                        <a:rPr lang="en-IN" sz="1200">
                          <a:solidFill>
                            <a:schemeClr val="accent2"/>
                          </a:solidFill>
                          <a:highlight>
                            <a:srgbClr val="E0E0E0"/>
                          </a:highlight>
                        </a:rPr>
                        <a:t>Snowfall (cm)</a:t>
                      </a:r>
                      <a:endParaRPr sz="1200"/>
                    </a:p>
                  </a:txBody>
                  <a:tcPr marT="91425" marB="91425" marR="91425" marL="91425"/>
                </a:tc>
                <a:tc>
                  <a:txBody>
                    <a:bodyPr/>
                    <a:lstStyle/>
                    <a:p>
                      <a:pPr indent="0" lvl="0" marL="0" rtl="0" algn="ctr">
                        <a:spcBef>
                          <a:spcPts val="0"/>
                        </a:spcBef>
                        <a:spcAft>
                          <a:spcPts val="0"/>
                        </a:spcAft>
                        <a:buNone/>
                      </a:pPr>
                      <a:r>
                        <a:rPr lang="en-IN" sz="1200">
                          <a:solidFill>
                            <a:schemeClr val="accent2"/>
                          </a:solidFill>
                          <a:highlight>
                            <a:srgbClr val="E0E0E0"/>
                          </a:highlight>
                        </a:rPr>
                        <a:t>1.118901</a:t>
                      </a:r>
                      <a:endParaRPr sz="1200"/>
                    </a:p>
                  </a:txBody>
                  <a:tcPr marT="91425" marB="91425" marR="91425" marL="91425"/>
                </a:tc>
              </a:tr>
            </a:tbl>
          </a:graphicData>
        </a:graphic>
      </p:graphicFrame>
      <p:sp>
        <p:nvSpPr>
          <p:cNvPr id="234" name="Google Shape;234;g17ecb2c77f5_0_127"/>
          <p:cNvSpPr txBox="1"/>
          <p:nvPr/>
        </p:nvSpPr>
        <p:spPr>
          <a:xfrm>
            <a:off x="576600" y="4527900"/>
            <a:ext cx="799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accent2"/>
                </a:solidFill>
                <a:highlight>
                  <a:srgbClr val="FFFFFF"/>
                </a:highlight>
              </a:rPr>
              <a:t>The VIF values significantly decreased for the features "Temperature" and "Visibility" and also VIF values for all numerical features are small now.</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7f076e8580_0_0"/>
          <p:cNvSpPr txBox="1"/>
          <p:nvPr>
            <p:ph type="title"/>
          </p:nvPr>
        </p:nvSpPr>
        <p:spPr>
          <a:xfrm>
            <a:off x="311700" y="445025"/>
            <a:ext cx="8520600" cy="111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rPr>
              <a:t>Categorical Features</a:t>
            </a:r>
            <a:endParaRPr b="1" sz="1800">
              <a:solidFill>
                <a:schemeClr val="accent2"/>
              </a:solidFill>
            </a:endParaRPr>
          </a:p>
          <a:p>
            <a:pPr indent="0" lvl="0" marL="457200" rtl="0" algn="l">
              <a:spcBef>
                <a:spcPts val="0"/>
              </a:spcBef>
              <a:spcAft>
                <a:spcPts val="0"/>
              </a:spcAft>
              <a:buNone/>
            </a:pPr>
            <a:r>
              <a:t/>
            </a:r>
            <a:endParaRPr b="1" sz="1800">
              <a:solidFill>
                <a:schemeClr val="accent2"/>
              </a:solidFill>
            </a:endParaRPr>
          </a:p>
          <a:p>
            <a:pPr indent="457200" lvl="0" marL="0" rtl="0" algn="l">
              <a:spcBef>
                <a:spcPts val="0"/>
              </a:spcBef>
              <a:spcAft>
                <a:spcPts val="0"/>
              </a:spcAft>
              <a:buNone/>
            </a:pPr>
            <a:r>
              <a:rPr b="1" lang="en-IN" sz="1600">
                <a:solidFill>
                  <a:schemeClr val="accent2"/>
                </a:solidFill>
              </a:rPr>
              <a:t>Visualising using bar plot</a:t>
            </a:r>
            <a:endParaRPr b="1" sz="1600">
              <a:solidFill>
                <a:schemeClr val="accent2"/>
              </a:solidFill>
            </a:endParaRPr>
          </a:p>
        </p:txBody>
      </p:sp>
      <p:pic>
        <p:nvPicPr>
          <p:cNvPr id="240" name="Google Shape;240;g17f076e8580_0_0"/>
          <p:cNvPicPr preferRelativeResize="0"/>
          <p:nvPr/>
        </p:nvPicPr>
        <p:blipFill>
          <a:blip r:embed="rId3">
            <a:alphaModFix/>
          </a:blip>
          <a:stretch>
            <a:fillRect/>
          </a:stretch>
        </p:blipFill>
        <p:spPr>
          <a:xfrm>
            <a:off x="402875" y="1710125"/>
            <a:ext cx="3841746" cy="2694750"/>
          </a:xfrm>
          <a:prstGeom prst="rect">
            <a:avLst/>
          </a:prstGeom>
          <a:noFill/>
          <a:ln>
            <a:noFill/>
          </a:ln>
        </p:spPr>
      </p:pic>
      <p:pic>
        <p:nvPicPr>
          <p:cNvPr id="241" name="Google Shape;241;g17f076e8580_0_0"/>
          <p:cNvPicPr preferRelativeResize="0"/>
          <p:nvPr/>
        </p:nvPicPr>
        <p:blipFill>
          <a:blip r:embed="rId4">
            <a:alphaModFix/>
          </a:blip>
          <a:stretch>
            <a:fillRect/>
          </a:stretch>
        </p:blipFill>
        <p:spPr>
          <a:xfrm>
            <a:off x="4956000" y="1710125"/>
            <a:ext cx="3732900" cy="2587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g17f076e8580_0_7"/>
          <p:cNvPicPr preferRelativeResize="0"/>
          <p:nvPr/>
        </p:nvPicPr>
        <p:blipFill>
          <a:blip r:embed="rId3">
            <a:alphaModFix/>
          </a:blip>
          <a:stretch>
            <a:fillRect/>
          </a:stretch>
        </p:blipFill>
        <p:spPr>
          <a:xfrm>
            <a:off x="335750" y="152400"/>
            <a:ext cx="3746824" cy="2264900"/>
          </a:xfrm>
          <a:prstGeom prst="rect">
            <a:avLst/>
          </a:prstGeom>
          <a:noFill/>
          <a:ln>
            <a:noFill/>
          </a:ln>
        </p:spPr>
      </p:pic>
      <p:pic>
        <p:nvPicPr>
          <p:cNvPr id="247" name="Google Shape;247;g17f076e8580_0_7"/>
          <p:cNvPicPr preferRelativeResize="0"/>
          <p:nvPr/>
        </p:nvPicPr>
        <p:blipFill>
          <a:blip r:embed="rId4">
            <a:alphaModFix/>
          </a:blip>
          <a:stretch>
            <a:fillRect/>
          </a:stretch>
        </p:blipFill>
        <p:spPr>
          <a:xfrm>
            <a:off x="4572000" y="152400"/>
            <a:ext cx="3848301" cy="2144050"/>
          </a:xfrm>
          <a:prstGeom prst="rect">
            <a:avLst/>
          </a:prstGeom>
          <a:noFill/>
          <a:ln>
            <a:noFill/>
          </a:ln>
        </p:spPr>
      </p:pic>
      <p:pic>
        <p:nvPicPr>
          <p:cNvPr id="248" name="Google Shape;248;g17f076e8580_0_7"/>
          <p:cNvPicPr preferRelativeResize="0"/>
          <p:nvPr/>
        </p:nvPicPr>
        <p:blipFill>
          <a:blip r:embed="rId5">
            <a:alphaModFix/>
          </a:blip>
          <a:stretch>
            <a:fillRect/>
          </a:stretch>
        </p:blipFill>
        <p:spPr>
          <a:xfrm>
            <a:off x="528487" y="2571750"/>
            <a:ext cx="3554091" cy="2542250"/>
          </a:xfrm>
          <a:prstGeom prst="rect">
            <a:avLst/>
          </a:prstGeom>
          <a:noFill/>
          <a:ln>
            <a:noFill/>
          </a:ln>
        </p:spPr>
      </p:pic>
      <p:pic>
        <p:nvPicPr>
          <p:cNvPr id="249" name="Google Shape;249;g17f076e8580_0_7"/>
          <p:cNvPicPr preferRelativeResize="0"/>
          <p:nvPr/>
        </p:nvPicPr>
        <p:blipFill>
          <a:blip r:embed="rId6">
            <a:alphaModFix/>
          </a:blip>
          <a:stretch>
            <a:fillRect/>
          </a:stretch>
        </p:blipFill>
        <p:spPr>
          <a:xfrm>
            <a:off x="4571999" y="2516000"/>
            <a:ext cx="3848300" cy="2542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g17f076e8580_0_16"/>
          <p:cNvPicPr preferRelativeResize="0"/>
          <p:nvPr/>
        </p:nvPicPr>
        <p:blipFill>
          <a:blip r:embed="rId3">
            <a:alphaModFix/>
          </a:blip>
          <a:stretch>
            <a:fillRect/>
          </a:stretch>
        </p:blipFill>
        <p:spPr>
          <a:xfrm>
            <a:off x="4572000" y="232950"/>
            <a:ext cx="3881125" cy="3070675"/>
          </a:xfrm>
          <a:prstGeom prst="rect">
            <a:avLst/>
          </a:prstGeom>
          <a:noFill/>
          <a:ln>
            <a:noFill/>
          </a:ln>
        </p:spPr>
      </p:pic>
      <p:sp>
        <p:nvSpPr>
          <p:cNvPr id="255" name="Google Shape;255;g17f076e8580_0_16"/>
          <p:cNvSpPr txBox="1"/>
          <p:nvPr/>
        </p:nvSpPr>
        <p:spPr>
          <a:xfrm>
            <a:off x="604325" y="362600"/>
            <a:ext cx="3827400" cy="3862500"/>
          </a:xfrm>
          <a:prstGeom prst="rect">
            <a:avLst/>
          </a:prstGeom>
          <a:noFill/>
          <a:ln>
            <a:noFill/>
          </a:ln>
        </p:spPr>
        <p:txBody>
          <a:bodyPr anchorCtr="0" anchor="t" bIns="91425" lIns="91425" spcFirstLastPara="1" rIns="91425" wrap="square" tIns="91425">
            <a:spAutoFit/>
          </a:bodyPr>
          <a:lstStyle/>
          <a:p>
            <a:pPr indent="-323850" lvl="0" marL="457200" rtl="0" algn="l">
              <a:lnSpc>
                <a:spcPct val="135714"/>
              </a:lnSpc>
              <a:spcBef>
                <a:spcPts val="0"/>
              </a:spcBef>
              <a:spcAft>
                <a:spcPts val="0"/>
              </a:spcAft>
              <a:buSzPts val="1500"/>
              <a:buChar char="●"/>
            </a:pPr>
            <a:r>
              <a:rPr lang="en-IN" sz="1500">
                <a:highlight>
                  <a:srgbClr val="FFFFFE"/>
                </a:highlight>
              </a:rPr>
              <a:t>The demand is equal for every hour.</a:t>
            </a:r>
            <a:endParaRPr sz="1500">
              <a:highlight>
                <a:srgbClr val="FFFFFE"/>
              </a:highlight>
            </a:endParaRPr>
          </a:p>
          <a:p>
            <a:pPr indent="-323850" lvl="0" marL="457200" rtl="0" algn="l">
              <a:lnSpc>
                <a:spcPct val="135714"/>
              </a:lnSpc>
              <a:spcBef>
                <a:spcPts val="0"/>
              </a:spcBef>
              <a:spcAft>
                <a:spcPts val="0"/>
              </a:spcAft>
              <a:buSzPts val="1500"/>
              <a:buChar char="●"/>
            </a:pPr>
            <a:r>
              <a:rPr lang="en-IN" sz="1500">
                <a:highlight>
                  <a:srgbClr val="FFFFFE"/>
                </a:highlight>
              </a:rPr>
              <a:t>The demand is similar for every season.</a:t>
            </a:r>
            <a:endParaRPr sz="1500">
              <a:highlight>
                <a:srgbClr val="FFFFFE"/>
              </a:highlight>
            </a:endParaRPr>
          </a:p>
          <a:p>
            <a:pPr indent="-323850" lvl="0" marL="457200" rtl="0" algn="l">
              <a:lnSpc>
                <a:spcPct val="135714"/>
              </a:lnSpc>
              <a:spcBef>
                <a:spcPts val="0"/>
              </a:spcBef>
              <a:spcAft>
                <a:spcPts val="0"/>
              </a:spcAft>
              <a:buSzPts val="1500"/>
              <a:buChar char="●"/>
            </a:pPr>
            <a:r>
              <a:rPr lang="en-IN" sz="1500">
                <a:highlight>
                  <a:srgbClr val="FFFFFE"/>
                </a:highlight>
              </a:rPr>
              <a:t>The demand is more when there are no holidays.</a:t>
            </a:r>
            <a:endParaRPr sz="1500">
              <a:highlight>
                <a:srgbClr val="FFFFFE"/>
              </a:highlight>
            </a:endParaRPr>
          </a:p>
          <a:p>
            <a:pPr indent="-323850" lvl="0" marL="457200" rtl="0" algn="l">
              <a:lnSpc>
                <a:spcPct val="135714"/>
              </a:lnSpc>
              <a:spcBef>
                <a:spcPts val="0"/>
              </a:spcBef>
              <a:spcAft>
                <a:spcPts val="0"/>
              </a:spcAft>
              <a:buSzPts val="1500"/>
              <a:buChar char="●"/>
            </a:pPr>
            <a:r>
              <a:rPr lang="en-IN" sz="1500">
                <a:highlight>
                  <a:srgbClr val="FFFFFE"/>
                </a:highlight>
              </a:rPr>
              <a:t>The demand is more on functioning day.</a:t>
            </a:r>
            <a:endParaRPr sz="1500">
              <a:highlight>
                <a:srgbClr val="FFFFFE"/>
              </a:highlight>
            </a:endParaRPr>
          </a:p>
          <a:p>
            <a:pPr indent="-323850" lvl="0" marL="457200" rtl="0" algn="l">
              <a:lnSpc>
                <a:spcPct val="135714"/>
              </a:lnSpc>
              <a:spcBef>
                <a:spcPts val="0"/>
              </a:spcBef>
              <a:spcAft>
                <a:spcPts val="0"/>
              </a:spcAft>
              <a:buSzPts val="1500"/>
              <a:buChar char="●"/>
            </a:pPr>
            <a:r>
              <a:rPr lang="en-IN" sz="1500">
                <a:highlight>
                  <a:srgbClr val="FFFFFE"/>
                </a:highlight>
              </a:rPr>
              <a:t>The demand is seen more in the year 2018.</a:t>
            </a:r>
            <a:endParaRPr sz="1500">
              <a:highlight>
                <a:srgbClr val="FFFFFE"/>
              </a:highlight>
            </a:endParaRPr>
          </a:p>
          <a:p>
            <a:pPr indent="-323850" lvl="0" marL="457200" rtl="0" algn="l">
              <a:lnSpc>
                <a:spcPct val="135714"/>
              </a:lnSpc>
              <a:spcBef>
                <a:spcPts val="0"/>
              </a:spcBef>
              <a:spcAft>
                <a:spcPts val="0"/>
              </a:spcAft>
              <a:buSzPts val="1500"/>
              <a:buChar char="●"/>
            </a:pPr>
            <a:r>
              <a:rPr lang="en-IN" sz="1500">
                <a:highlight>
                  <a:srgbClr val="FFFFFE"/>
                </a:highlight>
              </a:rPr>
              <a:t>For every month demand is similar.</a:t>
            </a:r>
            <a:endParaRPr sz="1500">
              <a:highlight>
                <a:srgbClr val="FFFFFE"/>
              </a:highlight>
            </a:endParaRPr>
          </a:p>
          <a:p>
            <a:pPr indent="-323850" lvl="0" marL="457200" rtl="0" algn="l">
              <a:lnSpc>
                <a:spcPct val="135714"/>
              </a:lnSpc>
              <a:spcBef>
                <a:spcPts val="0"/>
              </a:spcBef>
              <a:spcAft>
                <a:spcPts val="0"/>
              </a:spcAft>
              <a:buSzPts val="1500"/>
              <a:buChar char="●"/>
            </a:pPr>
            <a:r>
              <a:rPr lang="en-IN" sz="1500">
                <a:highlight>
                  <a:srgbClr val="FFFFFE"/>
                </a:highlight>
              </a:rPr>
              <a:t>The demand is seen similar for each day , except at the month end.</a:t>
            </a:r>
            <a:endParaRPr sz="1500">
              <a:highlight>
                <a:srgbClr val="FFFFFE"/>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7f076e8580_0_24"/>
          <p:cNvSpPr txBox="1"/>
          <p:nvPr>
            <p:ph type="title"/>
          </p:nvPr>
        </p:nvSpPr>
        <p:spPr>
          <a:xfrm>
            <a:off x="257975" y="283875"/>
            <a:ext cx="8520600" cy="34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sz="2000">
                <a:solidFill>
                  <a:schemeClr val="accent2"/>
                </a:solidFill>
              </a:rPr>
              <a:t>Data Preparation before Modelling</a:t>
            </a:r>
            <a:endParaRPr b="1" sz="2000">
              <a:solidFill>
                <a:schemeClr val="accent2"/>
              </a:solidFill>
            </a:endParaRPr>
          </a:p>
          <a:p>
            <a:pPr indent="0" lvl="0" marL="0" rtl="0" algn="l">
              <a:spcBef>
                <a:spcPts val="0"/>
              </a:spcBef>
              <a:spcAft>
                <a:spcPts val="0"/>
              </a:spcAft>
              <a:buNone/>
            </a:pPr>
            <a:r>
              <a:t/>
            </a:r>
            <a:endParaRPr sz="2000">
              <a:solidFill>
                <a:schemeClr val="accent2"/>
              </a:solidFill>
            </a:endParaRPr>
          </a:p>
          <a:p>
            <a:pPr indent="-317500" lvl="0" marL="457200" rtl="0" algn="l">
              <a:spcBef>
                <a:spcPts val="0"/>
              </a:spcBef>
              <a:spcAft>
                <a:spcPts val="0"/>
              </a:spcAft>
              <a:buClr>
                <a:schemeClr val="accent2"/>
              </a:buClr>
              <a:buSzPts val="1400"/>
              <a:buChar char="●"/>
            </a:pPr>
            <a:r>
              <a:rPr lang="en-IN" sz="1400">
                <a:solidFill>
                  <a:schemeClr val="accent2"/>
                </a:solidFill>
              </a:rPr>
              <a:t>The features “Temperature</a:t>
            </a:r>
            <a:r>
              <a:rPr lang="en-IN" sz="1400">
                <a:solidFill>
                  <a:schemeClr val="accent2"/>
                </a:solidFill>
                <a:highlight>
                  <a:srgbClr val="FFFFFE"/>
                </a:highlight>
              </a:rPr>
              <a:t>(°C)</a:t>
            </a:r>
            <a:r>
              <a:rPr lang="en-IN" sz="1400">
                <a:solidFill>
                  <a:schemeClr val="accent2"/>
                </a:solidFill>
              </a:rPr>
              <a:t>” and “</a:t>
            </a:r>
            <a:r>
              <a:rPr lang="en-IN" sz="1400">
                <a:solidFill>
                  <a:schemeClr val="accent2"/>
                </a:solidFill>
                <a:highlight>
                  <a:srgbClr val="FFFFFE"/>
                </a:highlight>
              </a:rPr>
              <a:t>Dew point temperature(°C)” are collinear so the combination of both have used . One of the features is not dropped , so as not to lose the information.</a:t>
            </a:r>
            <a:endParaRPr sz="1400">
              <a:solidFill>
                <a:schemeClr val="accent2"/>
              </a:solidFill>
              <a:highlight>
                <a:srgbClr val="FFFFFE"/>
              </a:highlight>
            </a:endParaRPr>
          </a:p>
          <a:p>
            <a:pPr indent="-317500" lvl="0" marL="457200" rtl="0" algn="l">
              <a:spcBef>
                <a:spcPts val="0"/>
              </a:spcBef>
              <a:spcAft>
                <a:spcPts val="0"/>
              </a:spcAft>
              <a:buClr>
                <a:schemeClr val="accent2"/>
              </a:buClr>
              <a:buSzPts val="1400"/>
              <a:buChar char="●"/>
            </a:pPr>
            <a:r>
              <a:rPr lang="en-IN" sz="1400">
                <a:solidFill>
                  <a:schemeClr val="accent2"/>
                </a:solidFill>
                <a:highlight>
                  <a:srgbClr val="FFFFFE"/>
                </a:highlight>
              </a:rPr>
              <a:t>The square root transformation is used for the feature “Wind speed (m/s)” to remove the skewness.</a:t>
            </a:r>
            <a:endParaRPr sz="1400">
              <a:solidFill>
                <a:schemeClr val="accent2"/>
              </a:solidFill>
              <a:highlight>
                <a:srgbClr val="FFFFFE"/>
              </a:highlight>
            </a:endParaRPr>
          </a:p>
          <a:p>
            <a:pPr indent="-317500" lvl="0" marL="457200" rtl="0" algn="l">
              <a:spcBef>
                <a:spcPts val="0"/>
              </a:spcBef>
              <a:spcAft>
                <a:spcPts val="0"/>
              </a:spcAft>
              <a:buClr>
                <a:schemeClr val="accent2"/>
              </a:buClr>
              <a:buSzPts val="1400"/>
              <a:buChar char="●"/>
            </a:pPr>
            <a:r>
              <a:rPr lang="en-IN" sz="1400">
                <a:solidFill>
                  <a:schemeClr val="accent2"/>
                </a:solidFill>
                <a:highlight>
                  <a:srgbClr val="FFFFFE"/>
                </a:highlight>
              </a:rPr>
              <a:t>The square root transformation is used for the response variable “Rented Bike Count” to remove the skewness,as for regression tasks it is also important to standardize the response variable.</a:t>
            </a:r>
            <a:endParaRPr sz="1400">
              <a:solidFill>
                <a:schemeClr val="accent2"/>
              </a:solidFill>
              <a:highlight>
                <a:srgbClr val="FFFFFE"/>
              </a:highlight>
            </a:endParaRPr>
          </a:p>
          <a:p>
            <a:pPr indent="-317500" lvl="0" marL="457200" rtl="0" algn="l">
              <a:spcBef>
                <a:spcPts val="0"/>
              </a:spcBef>
              <a:spcAft>
                <a:spcPts val="0"/>
              </a:spcAft>
              <a:buClr>
                <a:schemeClr val="accent2"/>
              </a:buClr>
              <a:buSzPts val="1400"/>
              <a:buChar char="●"/>
            </a:pPr>
            <a:r>
              <a:rPr lang="en-IN" sz="1400">
                <a:solidFill>
                  <a:schemeClr val="accent2"/>
                </a:solidFill>
                <a:highlight>
                  <a:srgbClr val="FFFFFE"/>
                </a:highlight>
              </a:rPr>
              <a:t>The dataset is split into 80% train and 20% test.</a:t>
            </a:r>
            <a:endParaRPr sz="1400">
              <a:solidFill>
                <a:schemeClr val="accent2"/>
              </a:solidFill>
              <a:highlight>
                <a:srgbClr val="FFFFFE"/>
              </a:highlight>
            </a:endParaRPr>
          </a:p>
          <a:p>
            <a:pPr indent="-317500" lvl="0" marL="457200" rtl="0" algn="l">
              <a:spcBef>
                <a:spcPts val="0"/>
              </a:spcBef>
              <a:spcAft>
                <a:spcPts val="0"/>
              </a:spcAft>
              <a:buClr>
                <a:schemeClr val="accent2"/>
              </a:buClr>
              <a:buSzPts val="1400"/>
              <a:buChar char="●"/>
            </a:pPr>
            <a:r>
              <a:rPr lang="en-IN" sz="1400">
                <a:solidFill>
                  <a:schemeClr val="accent2"/>
                </a:solidFill>
                <a:highlight>
                  <a:srgbClr val="FFFFFE"/>
                </a:highlight>
              </a:rPr>
              <a:t>The Standard Scaler is used to standardize the numerical features.</a:t>
            </a:r>
            <a:endParaRPr sz="1400">
              <a:solidFill>
                <a:schemeClr val="accent2"/>
              </a:solidFill>
              <a:highlight>
                <a:srgbClr val="FFFFFE"/>
              </a:highlight>
            </a:endParaRPr>
          </a:p>
          <a:p>
            <a:pPr indent="-317500" lvl="0" marL="457200" rtl="0" algn="l">
              <a:spcBef>
                <a:spcPts val="0"/>
              </a:spcBef>
              <a:spcAft>
                <a:spcPts val="0"/>
              </a:spcAft>
              <a:buClr>
                <a:schemeClr val="accent2"/>
              </a:buClr>
              <a:buSzPts val="1400"/>
              <a:buChar char="●"/>
            </a:pPr>
            <a:r>
              <a:rPr lang="en-IN" sz="1400">
                <a:solidFill>
                  <a:schemeClr val="accent2"/>
                </a:solidFill>
                <a:highlight>
                  <a:srgbClr val="FFFFFE"/>
                </a:highlight>
              </a:rPr>
              <a:t>The One Hot Encoder is used to encode the categorical features as these features are nominal in nature.</a:t>
            </a:r>
            <a:endParaRPr sz="1400">
              <a:solidFill>
                <a:schemeClr val="accent2"/>
              </a:solidFill>
              <a:highlight>
                <a:srgbClr val="FFFFFE"/>
              </a:highlight>
            </a:endParaRPr>
          </a:p>
          <a:p>
            <a:pPr indent="-317500" lvl="0" marL="457200" rtl="0" algn="l">
              <a:spcBef>
                <a:spcPts val="0"/>
              </a:spcBef>
              <a:spcAft>
                <a:spcPts val="0"/>
              </a:spcAft>
              <a:buClr>
                <a:schemeClr val="accent2"/>
              </a:buClr>
              <a:buSzPts val="1400"/>
              <a:buChar char="●"/>
            </a:pPr>
            <a:r>
              <a:rPr lang="en-IN" sz="1400">
                <a:solidFill>
                  <a:schemeClr val="accent2"/>
                </a:solidFill>
                <a:highlight>
                  <a:srgbClr val="FFFFFE"/>
                </a:highlight>
              </a:rPr>
              <a:t>The final train set has </a:t>
            </a:r>
            <a:r>
              <a:rPr lang="en-IN" sz="1400">
                <a:solidFill>
                  <a:schemeClr val="accent2"/>
                </a:solidFill>
                <a:highlight>
                  <a:srgbClr val="FFFFFF"/>
                </a:highlight>
              </a:rPr>
              <a:t>7008 rows and 84 columns ,and final test set has 1752 rows and 84 columns.</a:t>
            </a:r>
            <a:endParaRPr sz="2000">
              <a:solidFill>
                <a:schemeClr val="accen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7f076e8580_0_33"/>
          <p:cNvSpPr txBox="1"/>
          <p:nvPr>
            <p:ph type="title"/>
          </p:nvPr>
        </p:nvSpPr>
        <p:spPr>
          <a:xfrm>
            <a:off x="311700" y="24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t>Metrics Selection</a:t>
            </a:r>
            <a:endParaRPr b="1"/>
          </a:p>
        </p:txBody>
      </p:sp>
      <p:sp>
        <p:nvSpPr>
          <p:cNvPr id="266" name="Google Shape;266;g17f076e8580_0_33"/>
          <p:cNvSpPr txBox="1"/>
          <p:nvPr/>
        </p:nvSpPr>
        <p:spPr>
          <a:xfrm>
            <a:off x="376000" y="1017725"/>
            <a:ext cx="7735500" cy="23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IN">
                <a:solidFill>
                  <a:schemeClr val="accent2"/>
                </a:solidFill>
                <a:highlight>
                  <a:srgbClr val="FFFFFF"/>
                </a:highlight>
              </a:rPr>
              <a:t>The problem is to predict the rented bike count , in which it is very important to know what factors will derive the prediction well. So to use following metric for prediction will be a good choice.</a:t>
            </a:r>
            <a:endParaRPr>
              <a:solidFill>
                <a:schemeClr val="accent2"/>
              </a:solidFill>
              <a:highlight>
                <a:srgbClr val="FFFFFF"/>
              </a:highlight>
            </a:endParaRPr>
          </a:p>
          <a:p>
            <a:pPr indent="-317500" lvl="0" marL="457200" rtl="0" algn="l">
              <a:lnSpc>
                <a:spcPct val="115000"/>
              </a:lnSpc>
              <a:spcBef>
                <a:spcPts val="600"/>
              </a:spcBef>
              <a:spcAft>
                <a:spcPts val="0"/>
              </a:spcAft>
              <a:buClr>
                <a:schemeClr val="accent2"/>
              </a:buClr>
              <a:buSzPts val="1400"/>
              <a:buFont typeface="Arial"/>
              <a:buChar char="●"/>
            </a:pPr>
            <a:r>
              <a:rPr lang="en-IN">
                <a:solidFill>
                  <a:schemeClr val="accent2"/>
                </a:solidFill>
                <a:highlight>
                  <a:srgbClr val="FFFFFF"/>
                </a:highlight>
              </a:rPr>
              <a:t>R2 (R Squared) Score</a:t>
            </a:r>
            <a:endParaRPr>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lang="en-IN">
                <a:solidFill>
                  <a:schemeClr val="accent2"/>
                </a:solidFill>
                <a:highlight>
                  <a:srgbClr val="FFFFFF"/>
                </a:highlight>
              </a:rPr>
              <a:t>Adjusted R2 Score</a:t>
            </a:r>
            <a:endParaRPr>
              <a:solidFill>
                <a:schemeClr val="accent2"/>
              </a:solidFill>
              <a:highlight>
                <a:srgbClr val="FFFFFF"/>
              </a:highlight>
            </a:endParaRPr>
          </a:p>
          <a:p>
            <a:pPr indent="0" lvl="0" marL="0" rtl="0" algn="l">
              <a:lnSpc>
                <a:spcPct val="115000"/>
              </a:lnSpc>
              <a:spcBef>
                <a:spcPts val="600"/>
              </a:spcBef>
              <a:spcAft>
                <a:spcPts val="0"/>
              </a:spcAft>
              <a:buNone/>
            </a:pPr>
            <a:r>
              <a:rPr lang="en-IN">
                <a:solidFill>
                  <a:schemeClr val="accent2"/>
                </a:solidFill>
                <a:highlight>
                  <a:srgbClr val="FFFFFF"/>
                </a:highlight>
              </a:rPr>
              <a:t>But we will also look into other metrics like " Mean Squared Error (MSE) " and " Root Mean Squared Error (RMSE) " to keep a check how much error is made in prediction.</a:t>
            </a:r>
            <a:endParaRPr>
              <a:solidFill>
                <a:schemeClr val="accent2"/>
              </a:solidFill>
              <a:highlight>
                <a:srgbClr val="FFFFFF"/>
              </a:highlight>
            </a:endParaRPr>
          </a:p>
          <a:p>
            <a:pPr indent="0" lvl="0" marL="0" rtl="0" algn="l">
              <a:spcBef>
                <a:spcPts val="500"/>
              </a:spcBef>
              <a:spcAft>
                <a:spcPts val="0"/>
              </a:spcAft>
              <a:buNone/>
            </a:pPr>
            <a:r>
              <a:t/>
            </a:r>
            <a:endParaRPr/>
          </a:p>
        </p:txBody>
      </p:sp>
      <p:sp>
        <p:nvSpPr>
          <p:cNvPr id="267" name="Google Shape;267;g17f076e8580_0_33"/>
          <p:cNvSpPr txBox="1"/>
          <p:nvPr/>
        </p:nvSpPr>
        <p:spPr>
          <a:xfrm>
            <a:off x="311700" y="3505075"/>
            <a:ext cx="7735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IN"/>
              <a:t>R2 Score</a:t>
            </a:r>
            <a:r>
              <a:rPr lang="en-IN"/>
              <a:t> : </a:t>
            </a:r>
            <a:r>
              <a:rPr lang="en-IN">
                <a:solidFill>
                  <a:srgbClr val="202124"/>
                </a:solidFill>
                <a:highlight>
                  <a:srgbClr val="FFFFFF"/>
                </a:highlight>
              </a:rPr>
              <a:t>The proportion of the variance in the dependent variable that is predictable from the independent variable(s).</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317500" lvl="0" marL="457200" rtl="0" algn="l">
              <a:spcBef>
                <a:spcPts val="0"/>
              </a:spcBef>
              <a:spcAft>
                <a:spcPts val="0"/>
              </a:spcAft>
              <a:buClr>
                <a:srgbClr val="202124"/>
              </a:buClr>
              <a:buSzPts val="1400"/>
              <a:buChar char="●"/>
            </a:pPr>
            <a:r>
              <a:rPr b="1" lang="en-IN">
                <a:solidFill>
                  <a:srgbClr val="202124"/>
                </a:solidFill>
                <a:highlight>
                  <a:srgbClr val="FFFFFF"/>
                </a:highlight>
              </a:rPr>
              <a:t>Adjusted R2 Score</a:t>
            </a:r>
            <a:r>
              <a:rPr lang="en-IN">
                <a:solidFill>
                  <a:srgbClr val="202124"/>
                </a:solidFill>
                <a:highlight>
                  <a:srgbClr val="FFFFFF"/>
                </a:highlight>
              </a:rPr>
              <a:t> : The percentage of variance in the target field that is explained by the input or inputs. It is a corrected goodness-of-fit (model accuracy) measure for linear models</a:t>
            </a:r>
            <a:endParaRPr>
              <a:solidFill>
                <a:srgbClr val="202124"/>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164555"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Agenda</a:t>
            </a:r>
            <a:endParaRPr b="1"/>
          </a:p>
        </p:txBody>
      </p:sp>
      <p:pic>
        <p:nvPicPr>
          <p:cNvPr descr="University of Baltimore | MBA Data Analytics Specialization" id="68" name="Google Shape;68;p3"/>
          <p:cNvPicPr preferRelativeResize="0"/>
          <p:nvPr/>
        </p:nvPicPr>
        <p:blipFill rotWithShape="1">
          <a:blip r:embed="rId3">
            <a:alphaModFix/>
          </a:blip>
          <a:srcRect b="0" l="0" r="0" t="0"/>
          <a:stretch/>
        </p:blipFill>
        <p:spPr>
          <a:xfrm>
            <a:off x="1983250" y="2042125"/>
            <a:ext cx="4812075" cy="2942900"/>
          </a:xfrm>
          <a:prstGeom prst="rect">
            <a:avLst/>
          </a:prstGeom>
          <a:noFill/>
          <a:ln>
            <a:noFill/>
          </a:ln>
        </p:spPr>
      </p:pic>
      <p:sp>
        <p:nvSpPr>
          <p:cNvPr id="69" name="Google Shape;69;p3"/>
          <p:cNvSpPr/>
          <p:nvPr/>
        </p:nvSpPr>
        <p:spPr>
          <a:xfrm>
            <a:off x="382775" y="552975"/>
            <a:ext cx="8027700" cy="1421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700"/>
              </a:spcBef>
              <a:spcAft>
                <a:spcPts val="0"/>
              </a:spcAft>
              <a:buNone/>
            </a:pPr>
            <a:r>
              <a:rPr lang="en-IN" sz="1500">
                <a:solidFill>
                  <a:schemeClr val="accent2"/>
                </a:solidFill>
                <a:highlight>
                  <a:srgbClr val="FFFFFF"/>
                </a:highlight>
                <a:latin typeface="Roboto"/>
                <a:ea typeface="Roboto"/>
                <a:cs typeface="Roboto"/>
                <a:sym typeface="Roboto"/>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1500">
              <a:solidFill>
                <a:schemeClr val="accent2"/>
              </a:solidFill>
              <a:highlight>
                <a:srgbClr val="FFFFFF"/>
              </a:highlight>
              <a:latin typeface="Roboto"/>
              <a:ea typeface="Roboto"/>
              <a:cs typeface="Roboto"/>
              <a:sym typeface="Roboto"/>
            </a:endParaRPr>
          </a:p>
          <a:p>
            <a:pPr indent="0" lvl="0" marL="0" marR="0" rtl="0" algn="just">
              <a:lnSpc>
                <a:spcPct val="150000"/>
              </a:lnSpc>
              <a:spcBef>
                <a:spcPts val="700"/>
              </a:spcBef>
              <a:spcAft>
                <a:spcPts val="0"/>
              </a:spcAft>
              <a:buClr>
                <a:srgbClr val="000000"/>
              </a:buClr>
              <a:buSzPts val="1600"/>
              <a:buFont typeface="Arial"/>
              <a:buNone/>
            </a:pPr>
            <a:r>
              <a:t/>
            </a:r>
            <a:endParaRPr sz="1600">
              <a:latin typeface="Times New Roman"/>
              <a:ea typeface="Times New Roman"/>
              <a:cs typeface="Times New Roman"/>
              <a:sym typeface="Times New Roman"/>
            </a:endParaRPr>
          </a:p>
        </p:txBody>
      </p:sp>
      <p:sp>
        <p:nvSpPr>
          <p:cNvPr id="70" name="Google Shape;70;p3"/>
          <p:cNvSpPr/>
          <p:nvPr/>
        </p:nvSpPr>
        <p:spPr>
          <a:xfrm>
            <a:off x="574157" y="4138940"/>
            <a:ext cx="7145079" cy="33855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7f076e8580_0_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t>Modelling</a:t>
            </a:r>
            <a:endParaRPr b="1"/>
          </a:p>
        </p:txBody>
      </p:sp>
      <p:sp>
        <p:nvSpPr>
          <p:cNvPr id="273" name="Google Shape;273;g17f076e8580_0_44"/>
          <p:cNvSpPr txBox="1"/>
          <p:nvPr/>
        </p:nvSpPr>
        <p:spPr>
          <a:xfrm>
            <a:off x="389450" y="1289225"/>
            <a:ext cx="77355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IN" sz="1800"/>
              <a:t>Linear Regression</a:t>
            </a:r>
            <a:endParaRPr sz="1800"/>
          </a:p>
          <a:p>
            <a:pPr indent="-342900" lvl="0" marL="457200" rtl="0" algn="l">
              <a:spcBef>
                <a:spcPts val="0"/>
              </a:spcBef>
              <a:spcAft>
                <a:spcPts val="0"/>
              </a:spcAft>
              <a:buSzPts val="1800"/>
              <a:buChar char="●"/>
            </a:pPr>
            <a:r>
              <a:rPr lang="en-IN" sz="1800"/>
              <a:t>Lasso </a:t>
            </a:r>
            <a:endParaRPr sz="1800"/>
          </a:p>
          <a:p>
            <a:pPr indent="-342900" lvl="0" marL="457200" rtl="0" algn="l">
              <a:spcBef>
                <a:spcPts val="0"/>
              </a:spcBef>
              <a:spcAft>
                <a:spcPts val="0"/>
              </a:spcAft>
              <a:buSzPts val="1800"/>
              <a:buChar char="●"/>
            </a:pPr>
            <a:r>
              <a:rPr lang="en-IN" sz="1800"/>
              <a:t>Ridge</a:t>
            </a:r>
            <a:endParaRPr sz="1800"/>
          </a:p>
          <a:p>
            <a:pPr indent="-342900" lvl="0" marL="457200" rtl="0" algn="l">
              <a:spcBef>
                <a:spcPts val="0"/>
              </a:spcBef>
              <a:spcAft>
                <a:spcPts val="0"/>
              </a:spcAft>
              <a:buSzPts val="1800"/>
              <a:buChar char="●"/>
            </a:pPr>
            <a:r>
              <a:rPr lang="en-IN" sz="1800"/>
              <a:t>Elastic Net</a:t>
            </a:r>
            <a:endParaRPr sz="1800"/>
          </a:p>
          <a:p>
            <a:pPr indent="-342900" lvl="0" marL="457200" rtl="0" algn="l">
              <a:spcBef>
                <a:spcPts val="0"/>
              </a:spcBef>
              <a:spcAft>
                <a:spcPts val="0"/>
              </a:spcAft>
              <a:buSzPts val="1800"/>
              <a:buChar char="●"/>
            </a:pPr>
            <a:r>
              <a:rPr lang="en-IN" sz="1800"/>
              <a:t>Decision Tree Regressor</a:t>
            </a:r>
            <a:endParaRPr sz="1800"/>
          </a:p>
          <a:p>
            <a:pPr indent="-342900" lvl="0" marL="457200" rtl="0" algn="l">
              <a:spcBef>
                <a:spcPts val="0"/>
              </a:spcBef>
              <a:spcAft>
                <a:spcPts val="0"/>
              </a:spcAft>
              <a:buSzPts val="1800"/>
              <a:buChar char="●"/>
            </a:pPr>
            <a:r>
              <a:rPr lang="en-IN" sz="1800"/>
              <a:t>Random Forest Regressor</a:t>
            </a:r>
            <a:endParaRPr sz="1800"/>
          </a:p>
          <a:p>
            <a:pPr indent="-342900" lvl="0" marL="457200" rtl="0" algn="l">
              <a:spcBef>
                <a:spcPts val="0"/>
              </a:spcBef>
              <a:spcAft>
                <a:spcPts val="0"/>
              </a:spcAft>
              <a:buSzPts val="1800"/>
              <a:buChar char="●"/>
            </a:pPr>
            <a:r>
              <a:rPr lang="en-IN" sz="1800"/>
              <a:t>Gradient Boosting Regressor</a:t>
            </a:r>
            <a:endParaRPr sz="1800"/>
          </a:p>
          <a:p>
            <a:pPr indent="-342900" lvl="0" marL="457200" rtl="0" algn="l">
              <a:spcBef>
                <a:spcPts val="0"/>
              </a:spcBef>
              <a:spcAft>
                <a:spcPts val="0"/>
              </a:spcAft>
              <a:buSzPts val="1800"/>
              <a:buChar char="●"/>
            </a:pPr>
            <a:r>
              <a:rPr lang="en-IN" sz="1800"/>
              <a:t>XGBoost Regressor</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7f076e8580_0_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t>Model Performance Comparison</a:t>
            </a:r>
            <a:endParaRPr b="1"/>
          </a:p>
        </p:txBody>
      </p:sp>
      <p:sp>
        <p:nvSpPr>
          <p:cNvPr id="279" name="Google Shape;279;g17f076e8580_0_50"/>
          <p:cNvSpPr txBox="1"/>
          <p:nvPr>
            <p:ph idx="1" type="body"/>
          </p:nvPr>
        </p:nvSpPr>
        <p:spPr>
          <a:xfrm>
            <a:off x="1763475" y="1141650"/>
            <a:ext cx="4962300" cy="37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                Model                |   R2  | Adjusted R2 |</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          Linear Regression          | 0.779 |    0.768    |</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            Lasso (tuned)            | 0.779 |    0.768    |</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            Ridge (tuned)            | 0.779 |    0.768    |</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         Elastic Net (tuned)         | 0.779 |    0.768    |</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   Decision Tree Regressor (tuned)   | 0.835 |    0.827    |</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   Random Forest Regressor (tuned)   | 0.891 |    0.886    |</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 Gradient Boosting Regressor (tuned) |  0.89 |     0.88    |</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      XGBoost Regressor (tuned)      | 0.892 |    0.886    |</a:t>
            </a:r>
            <a:endParaRPr sz="10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00">
                <a:solidFill>
                  <a:schemeClr val="accent2"/>
                </a:solidFill>
                <a:highlight>
                  <a:srgbClr val="FFFFFF"/>
                </a:highlight>
                <a:latin typeface="Courier New"/>
                <a:ea typeface="Courier New"/>
                <a:cs typeface="Courier New"/>
                <a:sym typeface="Courier New"/>
              </a:rPr>
              <a:t>+-------------------------------------+-------+-------------+</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7f076e8580_0_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t>Final Selected Model</a:t>
            </a:r>
            <a:endParaRPr b="1"/>
          </a:p>
        </p:txBody>
      </p:sp>
      <p:sp>
        <p:nvSpPr>
          <p:cNvPr id="285" name="Google Shape;285;g17f076e8580_0_62"/>
          <p:cNvSpPr txBox="1"/>
          <p:nvPr/>
        </p:nvSpPr>
        <p:spPr>
          <a:xfrm>
            <a:off x="427500" y="1442850"/>
            <a:ext cx="7695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accent2"/>
                </a:solidFill>
                <a:highlight>
                  <a:srgbClr val="FFFFFF"/>
                </a:highlight>
              </a:rPr>
              <a:t>The job is to predict the rented bike count in each hour, so for this Random Forest and XGBoost performs best with R2 score as 0.89. But we also have to look model explainability and feature importance into consideration so that we can derive the important factors for predictions and also the reasons for the same to explain and to improve the business model. The Decision Tree performs good with R2 score as 0.835. While the training time complexity of ensemble models is greater than of Decision Tree , the difference between the scores is not that big. The Decision tree gives feature importance easily and ensures model explainability. So the final model selected for the task is Decision Tree.</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7f076e8580_0_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2"/>
              </a:buClr>
              <a:buSzPts val="2400"/>
              <a:buChar char="●"/>
            </a:pPr>
            <a:r>
              <a:rPr b="1" lang="en-IN" sz="2400">
                <a:solidFill>
                  <a:schemeClr val="accent2"/>
                </a:solidFill>
              </a:rPr>
              <a:t>Feature Importance</a:t>
            </a:r>
            <a:endParaRPr b="1" sz="2400">
              <a:solidFill>
                <a:schemeClr val="accent2"/>
              </a:solidFill>
            </a:endParaRPr>
          </a:p>
        </p:txBody>
      </p:sp>
      <p:sp>
        <p:nvSpPr>
          <p:cNvPr id="291" name="Google Shape;291;g17f076e8580_0_69"/>
          <p:cNvSpPr txBox="1"/>
          <p:nvPr>
            <p:ph idx="1" type="body"/>
          </p:nvPr>
        </p:nvSpPr>
        <p:spPr>
          <a:xfrm>
            <a:off x="4235050" y="1122225"/>
            <a:ext cx="4597200" cy="35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g17f076e8580_0_69"/>
          <p:cNvPicPr preferRelativeResize="0"/>
          <p:nvPr/>
        </p:nvPicPr>
        <p:blipFill>
          <a:blip r:embed="rId3">
            <a:alphaModFix/>
          </a:blip>
          <a:stretch>
            <a:fillRect/>
          </a:stretch>
        </p:blipFill>
        <p:spPr>
          <a:xfrm>
            <a:off x="4301825" y="1242450"/>
            <a:ext cx="4675925" cy="3473550"/>
          </a:xfrm>
          <a:prstGeom prst="rect">
            <a:avLst/>
          </a:prstGeom>
          <a:noFill/>
          <a:ln>
            <a:noFill/>
          </a:ln>
        </p:spPr>
      </p:pic>
      <p:sp>
        <p:nvSpPr>
          <p:cNvPr id="293" name="Google Shape;293;g17f076e8580_0_69"/>
          <p:cNvSpPr txBox="1"/>
          <p:nvPr/>
        </p:nvSpPr>
        <p:spPr>
          <a:xfrm>
            <a:off x="494325" y="1354575"/>
            <a:ext cx="3633900" cy="3355500"/>
          </a:xfrm>
          <a:prstGeom prst="rect">
            <a:avLst/>
          </a:prstGeom>
          <a:noFill/>
          <a:ln>
            <a:noFill/>
          </a:ln>
        </p:spPr>
        <p:txBody>
          <a:bodyPr anchorCtr="0" anchor="t" bIns="91425" lIns="91425" spcFirstLastPara="1" rIns="91425" wrap="square" tIns="91425">
            <a:spAutoFit/>
          </a:bodyPr>
          <a:lstStyle/>
          <a:p>
            <a:pPr indent="-317500" lvl="0" marL="457200" rtl="0" algn="l">
              <a:lnSpc>
                <a:spcPct val="135714"/>
              </a:lnSpc>
              <a:spcBef>
                <a:spcPts val="0"/>
              </a:spcBef>
              <a:spcAft>
                <a:spcPts val="0"/>
              </a:spcAft>
              <a:buClr>
                <a:schemeClr val="accent2"/>
              </a:buClr>
              <a:buSzPts val="1400"/>
              <a:buChar char="●"/>
            </a:pPr>
            <a:r>
              <a:rPr lang="en-IN">
                <a:solidFill>
                  <a:schemeClr val="accent2"/>
                </a:solidFill>
                <a:highlight>
                  <a:srgbClr val="FFFFFE"/>
                </a:highlight>
              </a:rPr>
              <a:t>Top 20 features which are important for prediction are used in the plot.</a:t>
            </a:r>
            <a:endParaRPr>
              <a:solidFill>
                <a:schemeClr val="accent2"/>
              </a:solidFill>
              <a:highlight>
                <a:srgbClr val="FFFFFF"/>
              </a:highlight>
            </a:endParaRPr>
          </a:p>
          <a:p>
            <a:pPr indent="-317500" lvl="0" marL="457200" rtl="0" algn="l">
              <a:spcBef>
                <a:spcPts val="0"/>
              </a:spcBef>
              <a:spcAft>
                <a:spcPts val="0"/>
              </a:spcAft>
              <a:buClr>
                <a:schemeClr val="accent2"/>
              </a:buClr>
              <a:buSzPts val="1400"/>
              <a:buChar char="●"/>
            </a:pPr>
            <a:r>
              <a:rPr lang="en-IN">
                <a:solidFill>
                  <a:schemeClr val="accent2"/>
                </a:solidFill>
                <a:highlight>
                  <a:srgbClr val="FFFFFF"/>
                </a:highlight>
              </a:rPr>
              <a:t>The "Season" feature as winter is the most important factor for the predictions. The "functioning_day" as yes , and Humidity are the other most important factors. The "Solar Radiation","Temperature" ,"Hour" as a whole feature and "RainFall"are next important factors. So these factors are the most important for the predicitons, therefore we need to focus on them to improve the business model.</a:t>
            </a:r>
            <a:endParaRPr>
              <a:solidFill>
                <a:schemeClr val="accen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7f076e8580_0_78"/>
          <p:cNvSpPr txBox="1"/>
          <p:nvPr>
            <p:ph type="title"/>
          </p:nvPr>
        </p:nvSpPr>
        <p:spPr>
          <a:xfrm>
            <a:off x="204825" y="431650"/>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2"/>
              </a:buClr>
              <a:buSzPts val="2400"/>
              <a:buChar char="●"/>
            </a:pPr>
            <a:r>
              <a:rPr b="1" lang="en-IN" sz="2400">
                <a:solidFill>
                  <a:schemeClr val="accent2"/>
                </a:solidFill>
              </a:rPr>
              <a:t>Model Explainability</a:t>
            </a:r>
            <a:endParaRPr b="1" sz="2400">
              <a:solidFill>
                <a:schemeClr val="accent2"/>
              </a:solidFill>
            </a:endParaRPr>
          </a:p>
        </p:txBody>
      </p:sp>
      <p:sp>
        <p:nvSpPr>
          <p:cNvPr id="299" name="Google Shape;299;g17f076e8580_0_78"/>
          <p:cNvSpPr txBox="1"/>
          <p:nvPr>
            <p:ph idx="1" type="body"/>
          </p:nvPr>
        </p:nvSpPr>
        <p:spPr>
          <a:xfrm>
            <a:off x="405200" y="1072300"/>
            <a:ext cx="6461700" cy="31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Seasons_Winter &lt;= 0.50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Functioning Day_Yes &lt;= 0.50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 value: [0.00]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Functioning Day_Yes &gt;  0.50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 Humidity(%) &lt;= 1.25</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   |--- Solar Radiation (MJ/m2) &lt;= -0.65</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   |   |--- Hour_21 &lt;= 0.50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   |   |   |--- Hour_22 &lt;= 0.50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   |   |   |   |--- Hour_4 &lt;= 0.50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   |   |   |   |   |--- Hour_5 &lt;= 0.50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   |   |   |   |   |   |--- Hour_3 &lt;= 0.50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   |   |   |   |   |   |   |--- Hour_2 &lt;= 0.50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   |   |   |   |   |   |   |   |--- Hour_6 &lt;= 0.50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   |   |   |   |   |   |   |   |   |   |   |--- truncated branch of depth 6</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050">
                <a:solidFill>
                  <a:schemeClr val="accent2"/>
                </a:solidFill>
                <a:highlight>
                  <a:srgbClr val="FFFFFF"/>
                </a:highlight>
                <a:latin typeface="Courier New"/>
                <a:ea typeface="Courier New"/>
                <a:cs typeface="Courier New"/>
                <a:sym typeface="Courier New"/>
              </a:rPr>
              <a:t>etc..</a:t>
            </a:r>
            <a:endParaRPr sz="1050">
              <a:solidFill>
                <a:schemeClr val="accent2"/>
              </a:solidFill>
              <a:highlight>
                <a:srgbClr val="FFFFFF"/>
              </a:highlight>
              <a:latin typeface="Courier New"/>
              <a:ea typeface="Courier New"/>
              <a:cs typeface="Courier New"/>
              <a:sym typeface="Courier New"/>
            </a:endParaRPr>
          </a:p>
        </p:txBody>
      </p:sp>
      <p:sp>
        <p:nvSpPr>
          <p:cNvPr id="300" name="Google Shape;300;g17f076e8580_0_78"/>
          <p:cNvSpPr txBox="1"/>
          <p:nvPr/>
        </p:nvSpPr>
        <p:spPr>
          <a:xfrm>
            <a:off x="440875" y="4395350"/>
            <a:ext cx="820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accent2"/>
                </a:solidFill>
                <a:highlight>
                  <a:srgbClr val="FFFFFF"/>
                </a:highlight>
              </a:rPr>
              <a:t>The root node selected is "Seasons_winter" which is the most important feature also. The further splits based on the other top important features.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2"/>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Summary</a:t>
            </a:r>
            <a:endParaRPr b="1"/>
          </a:p>
        </p:txBody>
      </p:sp>
      <p:sp>
        <p:nvSpPr>
          <p:cNvPr id="306" name="Google Shape;306;p22"/>
          <p:cNvSpPr txBox="1"/>
          <p:nvPr>
            <p:ph idx="1" type="body"/>
          </p:nvPr>
        </p:nvSpPr>
        <p:spPr>
          <a:xfrm>
            <a:off x="69150" y="828300"/>
            <a:ext cx="9005700" cy="3660600"/>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Clr>
                <a:schemeClr val="accent2"/>
              </a:buClr>
              <a:buSzPts val="1400"/>
              <a:buFont typeface="Arial"/>
              <a:buChar char="●"/>
            </a:pPr>
            <a:r>
              <a:rPr lang="en-IN" sz="1400">
                <a:solidFill>
                  <a:schemeClr val="accent2"/>
                </a:solidFill>
                <a:highlight>
                  <a:srgbClr val="FFFFFF"/>
                </a:highlight>
              </a:rPr>
              <a:t>The job is to predict the number of rented bike counts each hour.</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dataset contains a total 14 features in which "Rented Bike Count" is response variable and other are predictor variables.</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dataset contains no missing values.</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dataset contains "Date" feature which has an object dtype, we changed the dtype of this feature to correct one.</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"Date" feature is splitted to "Year", "Month", and "Day" features for better understanding.</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"Hour" feature has dtype as int , we changed the dtype of this feature to correct one.</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After modification the dataset has a total eight numerical features and seven categorical features.</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feature "Visibility" is negatively skewed and the features "Wind Speed", "Solar Radiation" ,"Rainfall" and "Snowfall" are positively skewed. The different transformations are used to remove skewness but only for the feature "Wind Speed", skewness can be removed using square root transformation.</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features "Wind Speed","Solar Radiation","Rainfall","Snowfall" have outliers.</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features "Dew point temperature" and "Temperature" are highly correlated. So we used the combination of both to remove correlated features from the dataset.</a:t>
            </a:r>
            <a:endParaRPr sz="1400">
              <a:solidFill>
                <a:schemeClr val="accent2"/>
              </a:solidFill>
              <a:highlight>
                <a:srgbClr val="FFFFFF"/>
              </a:highlight>
            </a:endParaRPr>
          </a:p>
          <a:p>
            <a:pPr indent="-228600" lvl="0" marL="457200" rtl="0" algn="l">
              <a:lnSpc>
                <a:spcPct val="115000"/>
              </a:lnSpc>
              <a:spcBef>
                <a:spcPts val="500"/>
              </a:spcBef>
              <a:spcAft>
                <a:spcPts val="0"/>
              </a:spcAft>
              <a:buClr>
                <a:schemeClr val="dk2"/>
              </a:buClr>
              <a:buSzPts val="1800"/>
              <a:buNone/>
            </a:pPr>
            <a:r>
              <a:t/>
            </a:r>
            <a:endParaRPr sz="1400">
              <a:solidFill>
                <a:schemeClr val="accent2"/>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7f076e8580_0_85"/>
          <p:cNvSpPr txBox="1"/>
          <p:nvPr>
            <p:ph idx="1" type="body"/>
          </p:nvPr>
        </p:nvSpPr>
        <p:spPr>
          <a:xfrm>
            <a:off x="160325" y="347400"/>
            <a:ext cx="8305500" cy="3847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chemeClr val="accent2"/>
              </a:buClr>
              <a:buSzPts val="1400"/>
              <a:buFont typeface="Arial"/>
              <a:buChar char="●"/>
            </a:pPr>
            <a:r>
              <a:rPr lang="en-IN" sz="1400">
                <a:solidFill>
                  <a:schemeClr val="accent2"/>
                </a:solidFill>
                <a:highlight>
                  <a:srgbClr val="FFFFFF"/>
                </a:highlight>
              </a:rPr>
              <a:t>Each numerical feature is less correlated with the dependent variable and follow a non-linear relationship.</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For categorical features , the demand is seen similar for each values of he features "Hour","Season","Month","Day" and the demand is seen more for the features "Holidays" as yes , "Functioning Day" as yes and the "Year" value as 2018.</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response variable is positively skewed, so to remove the skewness different transformations are used. The most effective is square root transformation.</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numerical features are scaled and categorical features are one hot encoded before passing to the model.</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key metrics to be noticed are R2 and adjusted R2.</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Both Linear and Non Linear Models are used in the task.</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Linear Regression, tuned Lasso,Ridge and ELasticNet gives R2 score as 0.779 and adjusted R2 score as 0.768.</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Decision Tree Regressor gives R2 score as 0.835 and adjusted R2 score as 0.827.</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Random Forest, GradientBoosting, XGBoost Regressors give around R2 as score 0.89 and adjusted R2 score as 0.88.</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IN" sz="1400">
                <a:solidFill>
                  <a:schemeClr val="accent2"/>
                </a:solidFill>
                <a:highlight>
                  <a:srgbClr val="FFFFFF"/>
                </a:highlight>
              </a:rPr>
              <a:t>The highest scores can be seen for ensemble models.</a:t>
            </a:r>
            <a:endParaRPr sz="1400">
              <a:solidFill>
                <a:schemeClr val="accent2"/>
              </a:solidFill>
              <a:highlight>
                <a:srgbClr val="FFFFFF"/>
              </a:highlight>
            </a:endParaRPr>
          </a:p>
          <a:p>
            <a:pPr indent="0" lvl="0" marL="0" rtl="0" algn="l">
              <a:spcBef>
                <a:spcPts val="500"/>
              </a:spcBef>
              <a:spcAft>
                <a:spcPts val="0"/>
              </a:spcAft>
              <a:buNone/>
            </a:pPr>
            <a:r>
              <a:t/>
            </a:r>
            <a:endParaRPr sz="1400">
              <a:solidFill>
                <a:schemeClr val="accent2"/>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3"/>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Conclusions </a:t>
            </a:r>
            <a:endParaRPr b="1"/>
          </a:p>
        </p:txBody>
      </p:sp>
      <p:sp>
        <p:nvSpPr>
          <p:cNvPr id="317" name="Google Shape;317;p23"/>
          <p:cNvSpPr/>
          <p:nvPr/>
        </p:nvSpPr>
        <p:spPr>
          <a:xfrm>
            <a:off x="127590" y="747579"/>
            <a:ext cx="7230000" cy="1569600"/>
          </a:xfrm>
          <a:prstGeom prst="rect">
            <a:avLst/>
          </a:prstGeom>
          <a:noFill/>
          <a:ln>
            <a:noFill/>
          </a:ln>
        </p:spPr>
        <p:txBody>
          <a:bodyPr anchorCtr="0" anchor="t" bIns="45700" lIns="91425" spcFirstLastPara="1" rIns="91425" wrap="square" tIns="45700">
            <a:spAutoFit/>
          </a:bodyPr>
          <a:lstStyle/>
          <a:p>
            <a:pPr indent="-317500" lvl="0" marL="450000" rtl="0" algn="l">
              <a:lnSpc>
                <a:spcPct val="115000"/>
              </a:lnSpc>
              <a:spcBef>
                <a:spcPts val="600"/>
              </a:spcBef>
              <a:spcAft>
                <a:spcPts val="0"/>
              </a:spcAft>
              <a:buClr>
                <a:schemeClr val="accent2"/>
              </a:buClr>
              <a:buSzPts val="1400"/>
              <a:buFont typeface="Arial"/>
              <a:buChar char="●"/>
            </a:pPr>
            <a:r>
              <a:rPr lang="en-IN">
                <a:solidFill>
                  <a:schemeClr val="accent2"/>
                </a:solidFill>
                <a:highlight>
                  <a:srgbClr val="FFFFFF"/>
                </a:highlight>
              </a:rPr>
              <a:t>Taking model explainability and feature importance into account the Decision Tree is selected as final model.The Decision Tree gives R2 score as 0.835.</a:t>
            </a:r>
            <a:endParaRPr>
              <a:solidFill>
                <a:schemeClr val="accent2"/>
              </a:solidFill>
              <a:highlight>
                <a:srgbClr val="FFFFFF"/>
              </a:highlight>
            </a:endParaRPr>
          </a:p>
          <a:p>
            <a:pPr indent="-317500" lvl="0" marL="450000" rtl="0" algn="l">
              <a:lnSpc>
                <a:spcPct val="115000"/>
              </a:lnSpc>
              <a:spcBef>
                <a:spcPts val="0"/>
              </a:spcBef>
              <a:spcAft>
                <a:spcPts val="0"/>
              </a:spcAft>
              <a:buClr>
                <a:schemeClr val="accent2"/>
              </a:buClr>
              <a:buSzPts val="1400"/>
              <a:buFont typeface="Arial"/>
              <a:buChar char="●"/>
            </a:pPr>
            <a:r>
              <a:rPr lang="en-IN">
                <a:solidFill>
                  <a:schemeClr val="accent2"/>
                </a:solidFill>
                <a:highlight>
                  <a:srgbClr val="FFFFFF"/>
                </a:highlight>
              </a:rPr>
              <a:t>The "Season" feature as winter is the most important factor for the predictions. The "functioning_day" as yes , and Humidity are the other most important factors. The "Solar Radiation","Temperature" ,"Hour" as a whole feature and "RainFall"are next important factors. So these factors are the most important for the predictions, therefore we need to focus on them to improve the business model.</a:t>
            </a:r>
            <a:endParaRPr>
              <a:solidFill>
                <a:schemeClr val="accent2"/>
              </a:solidFill>
              <a:highlight>
                <a:srgbClr val="FFFFFF"/>
              </a:highlight>
            </a:endParaRPr>
          </a:p>
          <a:p>
            <a:pPr indent="-228600" lvl="0" marL="450000" marR="0" rtl="0" algn="just">
              <a:lnSpc>
                <a:spcPct val="200000"/>
              </a:lnSpc>
              <a:spcBef>
                <a:spcPts val="500"/>
              </a:spcBef>
              <a:spcAft>
                <a:spcPts val="0"/>
              </a:spcAft>
              <a:buNone/>
            </a:pPr>
            <a:r>
              <a:t/>
            </a:r>
            <a:endParaRPr/>
          </a:p>
        </p:txBody>
      </p:sp>
      <p:sp>
        <p:nvSpPr>
          <p:cNvPr id="318" name="Google Shape;318;p23"/>
          <p:cNvSpPr txBox="1"/>
          <p:nvPr/>
        </p:nvSpPr>
        <p:spPr>
          <a:xfrm>
            <a:off x="0" y="2818900"/>
            <a:ext cx="7695300" cy="24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Challenges Faced</a:t>
            </a:r>
            <a:endParaRPr b="1" sz="2800">
              <a:solidFill>
                <a:schemeClr val="dk1"/>
              </a:solidFill>
            </a:endParaRPr>
          </a:p>
          <a:p>
            <a:pPr indent="0" lvl="0" marL="0" rtl="0" algn="l">
              <a:spcBef>
                <a:spcPts val="0"/>
              </a:spcBef>
              <a:spcAft>
                <a:spcPts val="0"/>
              </a:spcAft>
              <a:buNone/>
            </a:pPr>
            <a:r>
              <a:t/>
            </a:r>
            <a:endParaRPr b="1" sz="2400">
              <a:solidFill>
                <a:schemeClr val="dk1"/>
              </a:solidFill>
            </a:endParaRPr>
          </a:p>
          <a:p>
            <a:pPr indent="-317500" lvl="0" marL="540000" rtl="0" algn="l">
              <a:lnSpc>
                <a:spcPct val="115000"/>
              </a:lnSpc>
              <a:spcBef>
                <a:spcPts val="600"/>
              </a:spcBef>
              <a:spcAft>
                <a:spcPts val="0"/>
              </a:spcAft>
              <a:buClr>
                <a:schemeClr val="accent2"/>
              </a:buClr>
              <a:buSzPts val="1400"/>
              <a:buFont typeface="Arial"/>
              <a:buChar char="●"/>
            </a:pPr>
            <a:r>
              <a:rPr lang="en-IN">
                <a:solidFill>
                  <a:schemeClr val="accent2"/>
                </a:solidFill>
                <a:highlight>
                  <a:srgbClr val="FFFFFF"/>
                </a:highlight>
              </a:rPr>
              <a:t>The dataset contains skewed predictor variables.</a:t>
            </a:r>
            <a:endParaRPr>
              <a:solidFill>
                <a:schemeClr val="accent2"/>
              </a:solidFill>
              <a:highlight>
                <a:srgbClr val="FFFFFF"/>
              </a:highlight>
            </a:endParaRPr>
          </a:p>
          <a:p>
            <a:pPr indent="-317500" lvl="0" marL="540000" rtl="0" algn="l">
              <a:lnSpc>
                <a:spcPct val="115000"/>
              </a:lnSpc>
              <a:spcBef>
                <a:spcPts val="0"/>
              </a:spcBef>
              <a:spcAft>
                <a:spcPts val="0"/>
              </a:spcAft>
              <a:buClr>
                <a:schemeClr val="accent2"/>
              </a:buClr>
              <a:buSzPts val="1400"/>
              <a:buFont typeface="Arial"/>
              <a:buChar char="●"/>
            </a:pPr>
            <a:r>
              <a:rPr lang="en-IN">
                <a:solidFill>
                  <a:schemeClr val="accent2"/>
                </a:solidFill>
                <a:highlight>
                  <a:srgbClr val="FFFFFF"/>
                </a:highlight>
              </a:rPr>
              <a:t>The response variable was also skewed.</a:t>
            </a:r>
            <a:endParaRPr>
              <a:solidFill>
                <a:schemeClr val="accent2"/>
              </a:solidFill>
              <a:highlight>
                <a:srgbClr val="FFFFFF"/>
              </a:highlight>
            </a:endParaRPr>
          </a:p>
          <a:p>
            <a:pPr indent="-317500" lvl="0" marL="540000" rtl="0" algn="l">
              <a:lnSpc>
                <a:spcPct val="115000"/>
              </a:lnSpc>
              <a:spcBef>
                <a:spcPts val="0"/>
              </a:spcBef>
              <a:spcAft>
                <a:spcPts val="0"/>
              </a:spcAft>
              <a:buClr>
                <a:schemeClr val="accent2"/>
              </a:buClr>
              <a:buSzPts val="1400"/>
              <a:buFont typeface="Arial"/>
              <a:buChar char="●"/>
            </a:pPr>
            <a:r>
              <a:rPr lang="en-IN">
                <a:solidFill>
                  <a:schemeClr val="accent2"/>
                </a:solidFill>
                <a:highlight>
                  <a:srgbClr val="FFFFFF"/>
                </a:highlight>
              </a:rPr>
              <a:t>Choosing the right metric was a challenge.</a:t>
            </a:r>
            <a:endParaRPr>
              <a:solidFill>
                <a:schemeClr val="accent2"/>
              </a:solidFill>
              <a:highlight>
                <a:srgbClr val="FFFFFF"/>
              </a:highlight>
            </a:endParaRPr>
          </a:p>
          <a:p>
            <a:pPr indent="0" lvl="0" marL="0" rtl="0" algn="l">
              <a:spcBef>
                <a:spcPts val="500"/>
              </a:spcBef>
              <a:spcAft>
                <a:spcPts val="0"/>
              </a:spcAft>
              <a:buNone/>
            </a:pPr>
            <a:r>
              <a:t/>
            </a:r>
            <a:endParaRPr b="1" sz="24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p:nvPr/>
        </p:nvSpPr>
        <p:spPr>
          <a:xfrm>
            <a:off x="2649568" y="2110085"/>
            <a:ext cx="378180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IN" sz="5400" u="none" cap="none" strike="noStrike">
                <a:solidFill>
                  <a:schemeClr val="dk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solidFill>
                  <a:srgbClr val="C00000"/>
                </a:solidFill>
              </a:rPr>
              <a:t>Data Summary</a:t>
            </a:r>
            <a:endParaRPr/>
          </a:p>
        </p:txBody>
      </p:sp>
      <p:sp>
        <p:nvSpPr>
          <p:cNvPr id="76" name="Google Shape;76;p4"/>
          <p:cNvSpPr txBox="1"/>
          <p:nvPr>
            <p:ph idx="1" type="body"/>
          </p:nvPr>
        </p:nvSpPr>
        <p:spPr>
          <a:xfrm>
            <a:off x="134400" y="362700"/>
            <a:ext cx="8386200" cy="47808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000"/>
              </a:spcBef>
              <a:spcAft>
                <a:spcPts val="0"/>
              </a:spcAft>
              <a:buNone/>
            </a:pPr>
            <a:r>
              <a:t/>
            </a:r>
            <a:endParaRPr sz="1300">
              <a:solidFill>
                <a:srgbClr val="FF0000"/>
              </a:solidFill>
            </a:endParaRPr>
          </a:p>
          <a:p>
            <a:pPr indent="0" lvl="0" marL="0" rtl="0" algn="l">
              <a:lnSpc>
                <a:spcPct val="135714"/>
              </a:lnSpc>
              <a:spcBef>
                <a:spcPts val="0"/>
              </a:spcBef>
              <a:spcAft>
                <a:spcPts val="0"/>
              </a:spcAft>
              <a:buNone/>
            </a:pPr>
            <a:r>
              <a:rPr lang="en-IN" sz="1250">
                <a:solidFill>
                  <a:schemeClr val="accent2"/>
                </a:solidFill>
                <a:highlight>
                  <a:srgbClr val="FFFFFE"/>
                </a:highlight>
              </a:rPr>
              <a:t>The dataset contains weather information (Temperature, Humidity, Windspeed, Visibility, Dewpoint, Solar radiation, Snowfall, Rainfall), the number of bikes rented per hour and date information.</a:t>
            </a:r>
            <a:endParaRPr sz="1250">
              <a:solidFill>
                <a:schemeClr val="accent2"/>
              </a:solidFill>
              <a:highlight>
                <a:srgbClr val="FFFFFE"/>
              </a:highlight>
            </a:endParaRPr>
          </a:p>
          <a:p>
            <a:pPr indent="0" lvl="0" marL="0" rtl="0" algn="l">
              <a:spcBef>
                <a:spcPts val="700"/>
              </a:spcBef>
              <a:spcAft>
                <a:spcPts val="0"/>
              </a:spcAft>
              <a:buNone/>
            </a:pPr>
            <a:r>
              <a:rPr b="1" lang="en-IN" sz="1400">
                <a:solidFill>
                  <a:schemeClr val="accent2"/>
                </a:solidFill>
                <a:highlight>
                  <a:srgbClr val="FFFFFF"/>
                </a:highlight>
              </a:rPr>
              <a:t>Attribute Information:</a:t>
            </a:r>
            <a:endParaRPr b="1" sz="1400">
              <a:solidFill>
                <a:schemeClr val="accent2"/>
              </a:solidFill>
              <a:highlight>
                <a:srgbClr val="FFFFFF"/>
              </a:highlight>
            </a:endParaRPr>
          </a:p>
          <a:p>
            <a:pPr indent="-298450" lvl="0" marL="457200" rtl="0" algn="l">
              <a:spcBef>
                <a:spcPts val="700"/>
              </a:spcBef>
              <a:spcAft>
                <a:spcPts val="0"/>
              </a:spcAft>
              <a:buClr>
                <a:schemeClr val="accent2"/>
              </a:buClr>
              <a:buSzPts val="1100"/>
              <a:buFont typeface="Arial"/>
              <a:buChar char="●"/>
            </a:pPr>
            <a:r>
              <a:rPr lang="en-IN" sz="1400">
                <a:solidFill>
                  <a:schemeClr val="accent2"/>
                </a:solidFill>
                <a:highlight>
                  <a:srgbClr val="FFFFFF"/>
                </a:highlight>
              </a:rPr>
              <a:t>Date : year-month-day</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Rented Bike count - Count of bikes rented at each hour</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Hour - Hour of the day</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Temperature-Temperature in Celsius</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Humidity - %</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Windspeed - m/s</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Visibility - 10m</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Dew point temperature - Celsius</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Solar radiation - MJ/m2</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Rainfall - mm</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Snowfall - cm</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Seasons - Winter, Spring, Summer, Autumn</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Holiday - Holiday/No holiday</a:t>
            </a:r>
            <a:endParaRPr sz="14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400">
                <a:solidFill>
                  <a:schemeClr val="accent2"/>
                </a:solidFill>
                <a:highlight>
                  <a:srgbClr val="FFFFFF"/>
                </a:highlight>
              </a:rPr>
              <a:t>Functional Day - NoFunc(Non Functional Hours), Fun(Functional hours)</a:t>
            </a:r>
            <a:endParaRPr sz="1400">
              <a:solidFill>
                <a:schemeClr val="accent2"/>
              </a:solidFill>
              <a:highlight>
                <a:srgbClr val="FFFFFF"/>
              </a:highlight>
            </a:endParaRPr>
          </a:p>
          <a:p>
            <a:pPr indent="0" lvl="0" marL="0" rtl="0" algn="l">
              <a:lnSpc>
                <a:spcPct val="135714"/>
              </a:lnSpc>
              <a:spcBef>
                <a:spcPts val="500"/>
              </a:spcBef>
              <a:spcAft>
                <a:spcPts val="0"/>
              </a:spcAft>
              <a:buNone/>
            </a:pPr>
            <a:r>
              <a:t/>
            </a:r>
            <a:endParaRPr sz="1250">
              <a:solidFill>
                <a:schemeClr val="accent2"/>
              </a:solidFill>
              <a:highlight>
                <a:srgbClr val="FFFFFE"/>
              </a:highlight>
            </a:endParaRPr>
          </a:p>
          <a:p>
            <a:pPr indent="0" lvl="0" marL="0" marR="0" rtl="0" algn="just">
              <a:lnSpc>
                <a:spcPct val="150000"/>
              </a:lnSpc>
              <a:spcBef>
                <a:spcPts val="1000"/>
              </a:spcBef>
              <a:spcAft>
                <a:spcPts val="0"/>
              </a:spcAft>
              <a:buNone/>
            </a:pPr>
            <a:r>
              <a:t/>
            </a:r>
            <a:endParaRPr sz="13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Step 1 Data Cleansing And Mining - Data Cleaning Icon Png, Transparent Png  , Transparent Png Image - PNGitem" id="81" name="Google Shape;81;p5"/>
          <p:cNvPicPr preferRelativeResize="0"/>
          <p:nvPr/>
        </p:nvPicPr>
        <p:blipFill rotWithShape="1">
          <a:blip r:embed="rId3">
            <a:alphaModFix/>
          </a:blip>
          <a:srcRect b="124880" l="202580" r="-202580" t="-124880"/>
          <a:stretch/>
        </p:blipFill>
        <p:spPr>
          <a:xfrm>
            <a:off x="6734175" y="609601"/>
            <a:ext cx="2107846" cy="1720591"/>
          </a:xfrm>
          <a:prstGeom prst="rect">
            <a:avLst/>
          </a:prstGeom>
          <a:noFill/>
          <a:ln>
            <a:noFill/>
          </a:ln>
        </p:spPr>
      </p:pic>
      <p:sp>
        <p:nvSpPr>
          <p:cNvPr id="82" name="Google Shape;82;p5"/>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Data Reading</a:t>
            </a:r>
            <a:endParaRPr b="1"/>
          </a:p>
        </p:txBody>
      </p:sp>
      <p:sp>
        <p:nvSpPr>
          <p:cNvPr id="83" name="Google Shape;83;p5"/>
          <p:cNvSpPr txBox="1"/>
          <p:nvPr>
            <p:ph idx="1" type="body"/>
          </p:nvPr>
        </p:nvSpPr>
        <p:spPr>
          <a:xfrm>
            <a:off x="196050" y="668913"/>
            <a:ext cx="8128500" cy="17205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1000"/>
              </a:spcBef>
              <a:spcAft>
                <a:spcPts val="0"/>
              </a:spcAft>
              <a:buClr>
                <a:schemeClr val="accent2"/>
              </a:buClr>
              <a:buSzPts val="2400"/>
              <a:buFont typeface="Calibri"/>
              <a:buChar char="●"/>
            </a:pPr>
            <a:r>
              <a:rPr lang="en-IN" sz="2400">
                <a:solidFill>
                  <a:schemeClr val="accent2"/>
                </a:solidFill>
                <a:latin typeface="Calibri"/>
                <a:ea typeface="Calibri"/>
                <a:cs typeface="Calibri"/>
                <a:sym typeface="Calibri"/>
              </a:rPr>
              <a:t>The dataset contains total fourteen features.</a:t>
            </a:r>
            <a:endParaRPr sz="2400">
              <a:solidFill>
                <a:schemeClr val="accent2"/>
              </a:solidFill>
              <a:latin typeface="Calibri"/>
              <a:ea typeface="Calibri"/>
              <a:cs typeface="Calibri"/>
              <a:sym typeface="Calibri"/>
            </a:endParaRPr>
          </a:p>
          <a:p>
            <a:pPr indent="-381000" lvl="0" marL="457200" rtl="0" algn="l">
              <a:lnSpc>
                <a:spcPct val="90000"/>
              </a:lnSpc>
              <a:spcBef>
                <a:spcPts val="0"/>
              </a:spcBef>
              <a:spcAft>
                <a:spcPts val="0"/>
              </a:spcAft>
              <a:buClr>
                <a:schemeClr val="accent2"/>
              </a:buClr>
              <a:buSzPts val="2400"/>
              <a:buFont typeface="Calibri"/>
              <a:buChar char="●"/>
            </a:pPr>
            <a:r>
              <a:rPr lang="en-IN" sz="2400">
                <a:solidFill>
                  <a:schemeClr val="accent2"/>
                </a:solidFill>
                <a:latin typeface="Calibri"/>
                <a:ea typeface="Calibri"/>
                <a:cs typeface="Calibri"/>
                <a:sym typeface="Calibri"/>
              </a:rPr>
              <a:t>The dataset has no missing values.</a:t>
            </a:r>
            <a:endParaRPr sz="2400">
              <a:solidFill>
                <a:schemeClr val="accent2"/>
              </a:solidFill>
              <a:latin typeface="Calibri"/>
              <a:ea typeface="Calibri"/>
              <a:cs typeface="Calibri"/>
              <a:sym typeface="Calibri"/>
            </a:endParaRPr>
          </a:p>
          <a:p>
            <a:pPr indent="-381000" lvl="0" marL="457200" rtl="0" algn="l">
              <a:lnSpc>
                <a:spcPct val="90000"/>
              </a:lnSpc>
              <a:spcBef>
                <a:spcPts val="0"/>
              </a:spcBef>
              <a:spcAft>
                <a:spcPts val="0"/>
              </a:spcAft>
              <a:buClr>
                <a:schemeClr val="accent2"/>
              </a:buClr>
              <a:buSzPts val="2400"/>
              <a:buFont typeface="Calibri"/>
              <a:buChar char="●"/>
            </a:pPr>
            <a:r>
              <a:rPr lang="en-IN" sz="2400">
                <a:solidFill>
                  <a:schemeClr val="accent2"/>
                </a:solidFill>
                <a:latin typeface="Calibri"/>
                <a:ea typeface="Calibri"/>
                <a:cs typeface="Calibri"/>
                <a:sym typeface="Calibri"/>
              </a:rPr>
              <a:t>The dataset has both numerical and categorical features.</a:t>
            </a:r>
            <a:endParaRPr sz="2400">
              <a:solidFill>
                <a:schemeClr val="accent2"/>
              </a:solidFill>
              <a:latin typeface="Calibri"/>
              <a:ea typeface="Calibri"/>
              <a:cs typeface="Calibri"/>
              <a:sym typeface="Calibri"/>
            </a:endParaRPr>
          </a:p>
          <a:p>
            <a:pPr indent="-381000" lvl="0" marL="457200" rtl="0" algn="l">
              <a:lnSpc>
                <a:spcPct val="90000"/>
              </a:lnSpc>
              <a:spcBef>
                <a:spcPts val="0"/>
              </a:spcBef>
              <a:spcAft>
                <a:spcPts val="0"/>
              </a:spcAft>
              <a:buClr>
                <a:schemeClr val="accent2"/>
              </a:buClr>
              <a:buSzPts val="2400"/>
              <a:buFont typeface="Calibri"/>
              <a:buChar char="●"/>
            </a:pPr>
            <a:r>
              <a:rPr lang="en-IN" sz="2400">
                <a:solidFill>
                  <a:schemeClr val="accent2"/>
                </a:solidFill>
                <a:latin typeface="Calibri"/>
                <a:ea typeface="Calibri"/>
                <a:cs typeface="Calibri"/>
                <a:sym typeface="Calibri"/>
              </a:rPr>
              <a:t>The response variable is “Rented Bike Count” as the job is predict rented bike counts per hour.</a:t>
            </a:r>
            <a:endParaRPr sz="2400">
              <a:solidFill>
                <a:schemeClr val="accent2"/>
              </a:solidFill>
              <a:latin typeface="Calibri"/>
              <a:ea typeface="Calibri"/>
              <a:cs typeface="Calibri"/>
              <a:sym typeface="Calibri"/>
            </a:endParaRPr>
          </a:p>
          <a:p>
            <a:pPr indent="0" lvl="0" marL="0" rtl="0" algn="l">
              <a:lnSpc>
                <a:spcPct val="90000"/>
              </a:lnSpc>
              <a:spcBef>
                <a:spcPts val="1000"/>
              </a:spcBef>
              <a:spcAft>
                <a:spcPts val="0"/>
              </a:spcAft>
              <a:buNone/>
            </a:pPr>
            <a:r>
              <a:t/>
            </a:r>
            <a:endParaRPr sz="1300">
              <a:solidFill>
                <a:schemeClr val="accent2"/>
              </a:solidFill>
              <a:latin typeface="Calibri"/>
              <a:ea typeface="Calibri"/>
              <a:cs typeface="Calibri"/>
              <a:sym typeface="Calibri"/>
            </a:endParaRPr>
          </a:p>
        </p:txBody>
      </p:sp>
      <p:sp>
        <p:nvSpPr>
          <p:cNvPr descr="Step 1 Data Cleansing And Mining - Data Cleaning Icon Png, Transparent Png  , Transparent Png Image - PNGitem" id="84" name="Google Shape;84;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Step 1 Data Cleansing And Mining - Data Cleaning Icon Png, Transparent Png  , Transparent Png Image - PNGitem" id="85" name="Google Shape;85;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13 Data Preparation Icons - Free in SVG, PNG, ICO - IconScout" id="86" name="Google Shape;86;p5"/>
          <p:cNvPicPr preferRelativeResize="0"/>
          <p:nvPr/>
        </p:nvPicPr>
        <p:blipFill rotWithShape="1">
          <a:blip r:embed="rId4">
            <a:alphaModFix/>
          </a:blip>
          <a:srcRect b="0" l="0" r="0" t="0"/>
          <a:stretch/>
        </p:blipFill>
        <p:spPr>
          <a:xfrm>
            <a:off x="1237899" y="2897999"/>
            <a:ext cx="1851025" cy="1851025"/>
          </a:xfrm>
          <a:prstGeom prst="rect">
            <a:avLst/>
          </a:prstGeom>
          <a:noFill/>
          <a:ln>
            <a:noFill/>
          </a:ln>
        </p:spPr>
      </p:pic>
      <p:pic>
        <p:nvPicPr>
          <p:cNvPr id="87" name="Google Shape;87;p5"/>
          <p:cNvPicPr preferRelativeResize="0"/>
          <p:nvPr/>
        </p:nvPicPr>
        <p:blipFill>
          <a:blip r:embed="rId5">
            <a:alphaModFix/>
          </a:blip>
          <a:stretch>
            <a:fillRect/>
          </a:stretch>
        </p:blipFill>
        <p:spPr>
          <a:xfrm>
            <a:off x="4276724" y="2894817"/>
            <a:ext cx="2457450" cy="185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232569"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Exploratory Data Analysis</a:t>
            </a:r>
            <a:endParaRPr b="1"/>
          </a:p>
        </p:txBody>
      </p:sp>
      <p:sp>
        <p:nvSpPr>
          <p:cNvPr id="93" name="Google Shape;93;p6"/>
          <p:cNvSpPr txBox="1"/>
          <p:nvPr>
            <p:ph idx="1" type="body"/>
          </p:nvPr>
        </p:nvSpPr>
        <p:spPr>
          <a:xfrm>
            <a:off x="0" y="626250"/>
            <a:ext cx="8520600" cy="4265700"/>
          </a:xfrm>
          <a:prstGeom prst="rect">
            <a:avLst/>
          </a:prstGeom>
          <a:noFill/>
          <a:ln>
            <a:noFill/>
          </a:ln>
        </p:spPr>
        <p:txBody>
          <a:bodyPr anchorCtr="0" anchor="t" bIns="91425" lIns="91425" spcFirstLastPara="1" rIns="91425" wrap="square" tIns="91425">
            <a:noAutofit/>
          </a:bodyPr>
          <a:lstStyle/>
          <a:p>
            <a:pPr indent="-342900" lvl="0" marL="630000" rtl="0" algn="l">
              <a:lnSpc>
                <a:spcPct val="115000"/>
              </a:lnSpc>
              <a:spcBef>
                <a:spcPts val="0"/>
              </a:spcBef>
              <a:spcAft>
                <a:spcPts val="0"/>
              </a:spcAft>
              <a:buClr>
                <a:schemeClr val="accent2"/>
              </a:buClr>
              <a:buSzPts val="1800"/>
              <a:buChar char="●"/>
            </a:pPr>
            <a:r>
              <a:rPr b="1" lang="en-IN">
                <a:solidFill>
                  <a:schemeClr val="accent2"/>
                </a:solidFill>
              </a:rPr>
              <a:t>Response Variable</a:t>
            </a:r>
            <a:endParaRPr b="1">
              <a:solidFill>
                <a:schemeClr val="accent2"/>
              </a:solidFill>
            </a:endParaRPr>
          </a:p>
          <a:p>
            <a:pPr indent="0" lvl="0" marL="914400" rtl="0" algn="l">
              <a:lnSpc>
                <a:spcPct val="115000"/>
              </a:lnSpc>
              <a:spcBef>
                <a:spcPts val="0"/>
              </a:spcBef>
              <a:spcAft>
                <a:spcPts val="0"/>
              </a:spcAft>
              <a:buNone/>
            </a:pPr>
            <a:r>
              <a:t/>
            </a:r>
            <a:endParaRPr b="1">
              <a:solidFill>
                <a:schemeClr val="accent2"/>
              </a:solidFill>
            </a:endParaRPr>
          </a:p>
          <a:p>
            <a:pPr indent="0" lvl="0" marL="0" rtl="0" algn="l">
              <a:lnSpc>
                <a:spcPct val="115000"/>
              </a:lnSpc>
              <a:spcBef>
                <a:spcPts val="0"/>
              </a:spcBef>
              <a:spcAft>
                <a:spcPts val="0"/>
              </a:spcAft>
              <a:buNone/>
            </a:pPr>
            <a:r>
              <a:rPr b="1" lang="en-IN">
                <a:solidFill>
                  <a:schemeClr val="accent2"/>
                </a:solidFill>
              </a:rPr>
              <a:t>          </a:t>
            </a:r>
            <a:r>
              <a:rPr lang="en-IN">
                <a:solidFill>
                  <a:schemeClr val="accent2"/>
                </a:solidFill>
              </a:rPr>
              <a:t>The distribution plot is used to visualize the variable.</a:t>
            </a:r>
            <a:endParaRPr>
              <a:solidFill>
                <a:schemeClr val="accent2"/>
              </a:solidFill>
            </a:endParaRPr>
          </a:p>
          <a:p>
            <a:pPr indent="447675" lvl="0" marL="179999" rtl="0" algn="l">
              <a:lnSpc>
                <a:spcPct val="115000"/>
              </a:lnSpc>
              <a:spcBef>
                <a:spcPts val="0"/>
              </a:spcBef>
              <a:spcAft>
                <a:spcPts val="0"/>
              </a:spcAft>
              <a:buNone/>
            </a:pPr>
            <a:r>
              <a:rPr lang="en-IN">
                <a:solidFill>
                  <a:schemeClr val="accent2"/>
                </a:solidFill>
              </a:rPr>
              <a:t>As per the plot, the response variable has a positive skewness. </a:t>
            </a:r>
            <a:endParaRPr>
              <a:solidFill>
                <a:schemeClr val="accent2"/>
              </a:solidFill>
            </a:endParaRPr>
          </a:p>
          <a:p>
            <a:pPr indent="450000" lvl="0" marL="0" rtl="0" algn="l">
              <a:lnSpc>
                <a:spcPct val="115000"/>
              </a:lnSpc>
              <a:spcBef>
                <a:spcPts val="0"/>
              </a:spcBef>
              <a:spcAft>
                <a:spcPts val="0"/>
              </a:spcAft>
              <a:buNone/>
            </a:pPr>
            <a:r>
              <a:t/>
            </a:r>
            <a:endParaRPr>
              <a:solidFill>
                <a:schemeClr val="accent2"/>
              </a:solidFill>
            </a:endParaRPr>
          </a:p>
          <a:p>
            <a:pPr indent="450000" lvl="0" marL="0" rtl="0" algn="l">
              <a:lnSpc>
                <a:spcPct val="115000"/>
              </a:lnSpc>
              <a:spcBef>
                <a:spcPts val="0"/>
              </a:spcBef>
              <a:spcAft>
                <a:spcPts val="0"/>
              </a:spcAft>
              <a:buNone/>
            </a:pPr>
            <a:r>
              <a:t/>
            </a:r>
            <a:endParaRPr>
              <a:solidFill>
                <a:schemeClr val="accent2"/>
              </a:solidFill>
            </a:endParaRPr>
          </a:p>
          <a:p>
            <a:pPr indent="-464399" lvl="0" marL="914400" rtl="0" algn="l">
              <a:lnSpc>
                <a:spcPct val="115000"/>
              </a:lnSpc>
              <a:spcBef>
                <a:spcPts val="0"/>
              </a:spcBef>
              <a:spcAft>
                <a:spcPts val="0"/>
              </a:spcAft>
              <a:buNone/>
            </a:pPr>
            <a:r>
              <a:t/>
            </a:r>
            <a:endParaRPr sz="1400">
              <a:solidFill>
                <a:schemeClr val="accent2"/>
              </a:solidFill>
            </a:endParaRPr>
          </a:p>
          <a:p>
            <a:pPr indent="0" lvl="0" marL="0" rtl="0" algn="l">
              <a:lnSpc>
                <a:spcPct val="115000"/>
              </a:lnSpc>
              <a:spcBef>
                <a:spcPts val="0"/>
              </a:spcBef>
              <a:spcAft>
                <a:spcPts val="0"/>
              </a:spcAft>
              <a:buNone/>
            </a:pPr>
            <a:r>
              <a:t/>
            </a:r>
            <a:endParaRPr sz="1400">
              <a:solidFill>
                <a:schemeClr val="accent2"/>
              </a:solidFill>
            </a:endParaRPr>
          </a:p>
        </p:txBody>
      </p:sp>
      <p:pic>
        <p:nvPicPr>
          <p:cNvPr id="94" name="Google Shape;94;p6"/>
          <p:cNvPicPr preferRelativeResize="0"/>
          <p:nvPr/>
        </p:nvPicPr>
        <p:blipFill>
          <a:blip r:embed="rId3">
            <a:alphaModFix/>
          </a:blip>
          <a:stretch>
            <a:fillRect/>
          </a:stretch>
        </p:blipFill>
        <p:spPr>
          <a:xfrm>
            <a:off x="1342950" y="2162150"/>
            <a:ext cx="5519500" cy="246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7ea1f83efc_0_6"/>
          <p:cNvSpPr txBox="1"/>
          <p:nvPr>
            <p:ph type="title"/>
          </p:nvPr>
        </p:nvSpPr>
        <p:spPr>
          <a:xfrm>
            <a:off x="311700" y="445025"/>
            <a:ext cx="8520600" cy="27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chemeClr val="accent2"/>
                </a:solidFill>
              </a:rPr>
              <a:t>Transformations used to remove skewness from response variable</a:t>
            </a:r>
            <a:endParaRPr b="1" sz="1800">
              <a:solidFill>
                <a:schemeClr val="accent2"/>
              </a:solidFill>
            </a:endParaRPr>
          </a:p>
          <a:p>
            <a:pPr indent="0" lvl="0" marL="0" rtl="0" algn="l">
              <a:spcBef>
                <a:spcPts val="0"/>
              </a:spcBef>
              <a:spcAft>
                <a:spcPts val="0"/>
              </a:spcAft>
              <a:buNone/>
            </a:pPr>
            <a:r>
              <a:t/>
            </a:r>
            <a:endParaRPr sz="1800">
              <a:solidFill>
                <a:schemeClr val="accent2"/>
              </a:solidFill>
            </a:endParaRPr>
          </a:p>
          <a:p>
            <a:pPr indent="-330200" lvl="0" marL="457200" rtl="0" algn="l">
              <a:spcBef>
                <a:spcPts val="0"/>
              </a:spcBef>
              <a:spcAft>
                <a:spcPts val="0"/>
              </a:spcAft>
              <a:buClr>
                <a:schemeClr val="accent2"/>
              </a:buClr>
              <a:buSzPts val="1600"/>
              <a:buChar char="●"/>
            </a:pPr>
            <a:r>
              <a:rPr b="1" lang="en-IN" sz="1600">
                <a:solidFill>
                  <a:schemeClr val="accent2"/>
                </a:solidFill>
              </a:rPr>
              <a:t>Log Transformation</a:t>
            </a:r>
            <a:endParaRPr b="1" sz="1600">
              <a:solidFill>
                <a:schemeClr val="accent2"/>
              </a:solidFill>
            </a:endParaRPr>
          </a:p>
          <a:p>
            <a:pPr indent="0" lvl="0" marL="45720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p:txBody>
      </p:sp>
      <p:sp>
        <p:nvSpPr>
          <p:cNvPr id="100" name="Google Shape;100;g17ea1f83efc_0_6"/>
          <p:cNvSpPr txBox="1"/>
          <p:nvPr>
            <p:ph idx="1" type="body"/>
          </p:nvPr>
        </p:nvSpPr>
        <p:spPr>
          <a:xfrm>
            <a:off x="499700" y="1504100"/>
            <a:ext cx="82698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1" name="Google Shape;101;g17ea1f83efc_0_6"/>
          <p:cNvPicPr preferRelativeResize="0"/>
          <p:nvPr/>
        </p:nvPicPr>
        <p:blipFill>
          <a:blip r:embed="rId3">
            <a:alphaModFix/>
          </a:blip>
          <a:stretch>
            <a:fillRect/>
          </a:stretch>
        </p:blipFill>
        <p:spPr>
          <a:xfrm>
            <a:off x="886350" y="1504100"/>
            <a:ext cx="6513300" cy="2495550"/>
          </a:xfrm>
          <a:prstGeom prst="rect">
            <a:avLst/>
          </a:prstGeom>
          <a:noFill/>
          <a:ln>
            <a:noFill/>
          </a:ln>
        </p:spPr>
      </p:pic>
      <p:sp>
        <p:nvSpPr>
          <p:cNvPr id="102" name="Google Shape;102;g17ea1f83efc_0_6"/>
          <p:cNvSpPr txBox="1"/>
          <p:nvPr/>
        </p:nvSpPr>
        <p:spPr>
          <a:xfrm>
            <a:off x="651575" y="4216875"/>
            <a:ext cx="8520600" cy="985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IN">
                <a:highlight>
                  <a:srgbClr val="FFFFFE"/>
                </a:highlight>
              </a:rPr>
              <a:t>Taking log transformation for dependent variable , don't help much as now distribution becomes negatively skewed.</a:t>
            </a:r>
            <a:endParaRPr>
              <a:highlight>
                <a:srgbClr val="FFFFFE"/>
              </a:highlight>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7ea1f83efc_0_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2"/>
              </a:buClr>
              <a:buSzPts val="1600"/>
              <a:buChar char="●"/>
            </a:pPr>
            <a:r>
              <a:rPr b="1" lang="en-IN" sz="1600">
                <a:solidFill>
                  <a:schemeClr val="accent2"/>
                </a:solidFill>
              </a:rPr>
              <a:t>Standardization and Normalization</a:t>
            </a:r>
            <a:endParaRPr b="1" sz="1600">
              <a:solidFill>
                <a:schemeClr val="accent2"/>
              </a:solidFill>
            </a:endParaRPr>
          </a:p>
        </p:txBody>
      </p:sp>
      <p:sp>
        <p:nvSpPr>
          <p:cNvPr id="108" name="Google Shape;108;g17ea1f83efc_0_15"/>
          <p:cNvSpPr txBox="1"/>
          <p:nvPr>
            <p:ph idx="1" type="body"/>
          </p:nvPr>
        </p:nvSpPr>
        <p:spPr>
          <a:xfrm>
            <a:off x="311700" y="4136275"/>
            <a:ext cx="8520600" cy="4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400">
                <a:solidFill>
                  <a:schemeClr val="accent2"/>
                </a:solidFill>
                <a:highlight>
                  <a:srgbClr val="FFFFFF"/>
                </a:highlight>
              </a:rPr>
              <a:t>We can see that Standardization and Normalization don't really change the skewness in the distribution.</a:t>
            </a:r>
            <a:endParaRPr sz="1400"/>
          </a:p>
        </p:txBody>
      </p:sp>
      <p:pic>
        <p:nvPicPr>
          <p:cNvPr id="109" name="Google Shape;109;g17ea1f83efc_0_15"/>
          <p:cNvPicPr preferRelativeResize="0"/>
          <p:nvPr/>
        </p:nvPicPr>
        <p:blipFill>
          <a:blip r:embed="rId3">
            <a:alphaModFix/>
          </a:blip>
          <a:stretch>
            <a:fillRect/>
          </a:stretch>
        </p:blipFill>
        <p:spPr>
          <a:xfrm>
            <a:off x="474700" y="1291000"/>
            <a:ext cx="3676650" cy="2362200"/>
          </a:xfrm>
          <a:prstGeom prst="rect">
            <a:avLst/>
          </a:prstGeom>
          <a:noFill/>
          <a:ln>
            <a:noFill/>
          </a:ln>
        </p:spPr>
      </p:pic>
      <p:pic>
        <p:nvPicPr>
          <p:cNvPr id="110" name="Google Shape;110;g17ea1f83efc_0_15"/>
          <p:cNvPicPr preferRelativeResize="0"/>
          <p:nvPr/>
        </p:nvPicPr>
        <p:blipFill>
          <a:blip r:embed="rId4">
            <a:alphaModFix/>
          </a:blip>
          <a:stretch>
            <a:fillRect/>
          </a:stretch>
        </p:blipFill>
        <p:spPr>
          <a:xfrm>
            <a:off x="4934925" y="1290988"/>
            <a:ext cx="3581400" cy="2269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7ea1f83efc_0_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b="1" lang="en-IN" sz="1800">
                <a:solidFill>
                  <a:schemeClr val="accent2"/>
                </a:solidFill>
              </a:rPr>
              <a:t>Quadratic Transformations</a:t>
            </a:r>
            <a:endParaRPr b="1" sz="1800">
              <a:solidFill>
                <a:schemeClr val="accent2"/>
              </a:solidFill>
            </a:endParaRPr>
          </a:p>
        </p:txBody>
      </p:sp>
      <p:sp>
        <p:nvSpPr>
          <p:cNvPr id="116" name="Google Shape;116;g17ea1f83efc_0_23"/>
          <p:cNvSpPr txBox="1"/>
          <p:nvPr/>
        </p:nvSpPr>
        <p:spPr>
          <a:xfrm>
            <a:off x="459425" y="1369825"/>
            <a:ext cx="71847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IN" sz="1600"/>
              <a:t>Square Transformation</a:t>
            </a:r>
            <a:endParaRPr b="1" sz="1600"/>
          </a:p>
        </p:txBody>
      </p:sp>
      <p:pic>
        <p:nvPicPr>
          <p:cNvPr id="117" name="Google Shape;117;g17ea1f83efc_0_23"/>
          <p:cNvPicPr preferRelativeResize="0"/>
          <p:nvPr/>
        </p:nvPicPr>
        <p:blipFill>
          <a:blip r:embed="rId3">
            <a:alphaModFix/>
          </a:blip>
          <a:stretch>
            <a:fillRect/>
          </a:stretch>
        </p:blipFill>
        <p:spPr>
          <a:xfrm>
            <a:off x="1495350" y="1978425"/>
            <a:ext cx="4373350" cy="260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Ajay Komireddy</dc:creator>
</cp:coreProperties>
</file>