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88989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889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dc578bcb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dc578bcb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88989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8898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dc385b2dc_0_2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dc385b2dc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889893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8898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889893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88989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dc385b2d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dc385b2d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889893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88989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dc385b2dc_0_2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dc385b2dc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dc578bcb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dc578bc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www.kahoot.it"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www.kahoot.it" TargetMode="Externa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129049"/>
            <a:ext cx="3520500" cy="185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Python &amp; Machine Learning</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Presentation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year long road map.</a:t>
            </a:r>
            <a:endParaRPr/>
          </a:p>
        </p:txBody>
      </p:sp>
      <p:sp>
        <p:nvSpPr>
          <p:cNvPr id="139" name="Google Shape;139;p22"/>
          <p:cNvSpPr txBox="1"/>
          <p:nvPr>
            <p:ph idx="1" type="body"/>
          </p:nvPr>
        </p:nvSpPr>
        <p:spPr>
          <a:xfrm>
            <a:off x="311700" y="1225225"/>
            <a:ext cx="8520600" cy="365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Do the basic Python tutorials on Programiz, Code Academy. (2 weeks)</a:t>
            </a:r>
            <a:endParaRPr/>
          </a:p>
          <a:p>
            <a:pPr indent="-342900" lvl="0" marL="457200" rtl="0" algn="l">
              <a:spcBef>
                <a:spcPts val="0"/>
              </a:spcBef>
              <a:spcAft>
                <a:spcPts val="0"/>
              </a:spcAft>
              <a:buSzPts val="1800"/>
              <a:buAutoNum type="arabicPeriod"/>
            </a:pPr>
            <a:r>
              <a:rPr lang="en"/>
              <a:t>Do tutorials on the essential packages - Pandas, Numpy, Sklearn, Matplotlib. (1 month)</a:t>
            </a:r>
            <a:endParaRPr/>
          </a:p>
          <a:p>
            <a:pPr indent="-342900" lvl="0" marL="457200" rtl="0" algn="l">
              <a:spcBef>
                <a:spcPts val="0"/>
              </a:spcBef>
              <a:spcAft>
                <a:spcPts val="0"/>
              </a:spcAft>
              <a:buSzPts val="1800"/>
              <a:buAutoNum type="arabicPeriod"/>
            </a:pPr>
            <a:r>
              <a:rPr lang="en"/>
              <a:t>Enroll into the starter Kaggle Competitions. (1 month)</a:t>
            </a:r>
            <a:endParaRPr/>
          </a:p>
          <a:p>
            <a:pPr indent="-342900" lvl="0" marL="457200" rtl="0" algn="l">
              <a:spcBef>
                <a:spcPts val="0"/>
              </a:spcBef>
              <a:spcAft>
                <a:spcPts val="0"/>
              </a:spcAft>
              <a:buSzPts val="1800"/>
              <a:buAutoNum type="arabicPeriod"/>
            </a:pPr>
            <a:r>
              <a:rPr lang="en"/>
              <a:t>Begin formal courses - Andrew Ng’s Machine Learning on Coursera, etc. NPTEL Videos, Data Camp, etc. (2-3 Months)</a:t>
            </a:r>
            <a:endParaRPr/>
          </a:p>
          <a:p>
            <a:pPr indent="-342900" lvl="0" marL="457200" rtl="0" algn="l">
              <a:spcBef>
                <a:spcPts val="0"/>
              </a:spcBef>
              <a:spcAft>
                <a:spcPts val="0"/>
              </a:spcAft>
              <a:buSzPts val="1800"/>
              <a:buAutoNum type="arabicPeriod"/>
            </a:pPr>
            <a:r>
              <a:rPr lang="en"/>
              <a:t>Read articles from Analytics Vidhya, KDnuggets, etc. (1 Month)</a:t>
            </a:r>
            <a:endParaRPr/>
          </a:p>
          <a:p>
            <a:pPr indent="-342900" lvl="0" marL="457200" rtl="0" algn="l">
              <a:spcBef>
                <a:spcPts val="0"/>
              </a:spcBef>
              <a:spcAft>
                <a:spcPts val="0"/>
              </a:spcAft>
              <a:buSzPts val="1800"/>
              <a:buAutoNum type="arabicPeriod"/>
            </a:pPr>
            <a:r>
              <a:rPr lang="en"/>
              <a:t>Open a github repo - start working on small sized project. (4-5 Months)</a:t>
            </a:r>
            <a:endParaRPr/>
          </a:p>
          <a:p>
            <a:pPr indent="-342900" lvl="0" marL="457200" rtl="0" algn="l">
              <a:spcBef>
                <a:spcPts val="0"/>
              </a:spcBef>
              <a:spcAft>
                <a:spcPts val="0"/>
              </a:spcAft>
              <a:buSzPts val="1800"/>
              <a:buAutoNum type="arabicPeriod"/>
            </a:pPr>
            <a:r>
              <a:rPr lang="en"/>
              <a:t>Try to reading classic ML papers, take on harder courses on Text and Image processing. PyTorch/Tensorflow/XGboost. (7-8 Months)</a:t>
            </a:r>
            <a:endParaRPr/>
          </a:p>
          <a:p>
            <a:pPr indent="-342900" lvl="0" marL="457200" rtl="0" algn="l">
              <a:spcBef>
                <a:spcPts val="0"/>
              </a:spcBef>
              <a:spcAft>
                <a:spcPts val="0"/>
              </a:spcAft>
              <a:buSzPts val="1800"/>
              <a:buAutoNum type="arabicPeriod"/>
            </a:pPr>
            <a:r>
              <a:rPr lang="en"/>
              <a:t>Build a complete ML Pipeline either at work or elsewhere (1 year)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4"/>
          <p:cNvPicPr preferRelativeResize="0"/>
          <p:nvPr/>
        </p:nvPicPr>
        <p:blipFill>
          <a:blip r:embed="rId3">
            <a:alphaModFix/>
          </a:blip>
          <a:stretch>
            <a:fillRect/>
          </a:stretch>
        </p:blipFill>
        <p:spPr>
          <a:xfrm>
            <a:off x="2095500" y="342900"/>
            <a:ext cx="4953000" cy="445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 Python</a:t>
            </a:r>
            <a:endParaRPr/>
          </a:p>
        </p:txBody>
      </p:sp>
      <p:sp>
        <p:nvSpPr>
          <p:cNvPr id="74" name="Google Shape;74;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a:t>“Python is a truly wonderful language. When somebody comes up with a good idea it takes about 1 minute and five lines to program something that almost does what you want. Then it takes only an hour to extend the script to 300 lines, after which it still does almost what you want.”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idx="4294967295"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Python?</a:t>
            </a:r>
            <a:endParaRPr/>
          </a:p>
        </p:txBody>
      </p:sp>
      <p:grpSp>
        <p:nvGrpSpPr>
          <p:cNvPr id="80" name="Google Shape;80;p16"/>
          <p:cNvGrpSpPr/>
          <p:nvPr/>
        </p:nvGrpSpPr>
        <p:grpSpPr>
          <a:xfrm>
            <a:off x="431825" y="1342525"/>
            <a:ext cx="2683300" cy="3302700"/>
            <a:chOff x="431825" y="1342525"/>
            <a:chExt cx="2683300" cy="3302700"/>
          </a:xfrm>
        </p:grpSpPr>
        <p:sp>
          <p:nvSpPr>
            <p:cNvPr id="81" name="Google Shape;81;p16"/>
            <p:cNvSpPr/>
            <p:nvPr/>
          </p:nvSpPr>
          <p:spPr>
            <a:xfrm>
              <a:off x="431825" y="1342525"/>
              <a:ext cx="26832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431925" y="1342525"/>
              <a:ext cx="26832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6"/>
          <p:cNvSpPr txBox="1"/>
          <p:nvPr>
            <p:ph idx="4294967295" type="body"/>
          </p:nvPr>
        </p:nvSpPr>
        <p:spPr>
          <a:xfrm>
            <a:off x="489192"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1</a:t>
            </a:r>
            <a:endParaRPr>
              <a:solidFill>
                <a:schemeClr val="lt1"/>
              </a:solidFill>
            </a:endParaRPr>
          </a:p>
        </p:txBody>
      </p:sp>
      <p:cxnSp>
        <p:nvCxnSpPr>
          <p:cNvPr id="84" name="Google Shape;84;p16"/>
          <p:cNvCxnSpPr/>
          <p:nvPr/>
        </p:nvCxnSpPr>
        <p:spPr>
          <a:xfrm>
            <a:off x="857675" y="1514725"/>
            <a:ext cx="0" cy="478800"/>
          </a:xfrm>
          <a:prstGeom prst="straightConnector1">
            <a:avLst/>
          </a:prstGeom>
          <a:noFill/>
          <a:ln cap="flat" cmpd="sng" w="9525">
            <a:solidFill>
              <a:schemeClr val="lt1"/>
            </a:solidFill>
            <a:prstDash val="solid"/>
            <a:round/>
            <a:headEnd len="sm" w="sm" type="none"/>
            <a:tailEnd len="sm" w="sm" type="none"/>
          </a:ln>
        </p:spPr>
      </p:cxnSp>
      <p:sp>
        <p:nvSpPr>
          <p:cNvPr id="85" name="Google Shape;85;p16"/>
          <p:cNvSpPr txBox="1"/>
          <p:nvPr>
            <p:ph idx="4294967295" type="body"/>
          </p:nvPr>
        </p:nvSpPr>
        <p:spPr>
          <a:xfrm>
            <a:off x="933875" y="13377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Analytics</a:t>
            </a:r>
            <a:endParaRPr>
              <a:solidFill>
                <a:schemeClr val="lt1"/>
              </a:solidFill>
            </a:endParaRPr>
          </a:p>
        </p:txBody>
      </p:sp>
      <p:sp>
        <p:nvSpPr>
          <p:cNvPr id="86" name="Google Shape;86;p16"/>
          <p:cNvSpPr txBox="1"/>
          <p:nvPr>
            <p:ph idx="4294967295" type="body"/>
          </p:nvPr>
        </p:nvSpPr>
        <p:spPr>
          <a:xfrm>
            <a:off x="508125" y="2268950"/>
            <a:ext cx="2530800" cy="23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Python is the primary language for Machine Learning, Natural Language Processing, Robotics, etc.</a:t>
            </a:r>
            <a:endParaRPr sz="1400"/>
          </a:p>
          <a:p>
            <a:pPr indent="0" lvl="0" marL="0" rtl="0" algn="l">
              <a:spcBef>
                <a:spcPts val="1600"/>
              </a:spcBef>
              <a:spcAft>
                <a:spcPts val="1600"/>
              </a:spcAft>
              <a:buNone/>
            </a:pPr>
            <a:r>
              <a:rPr lang="en" sz="1400"/>
              <a:t>The main advantage is that you can test hundreds of iterations very quickly. This is essential for exploration.</a:t>
            </a:r>
            <a:endParaRPr sz="1400"/>
          </a:p>
        </p:txBody>
      </p:sp>
      <p:grpSp>
        <p:nvGrpSpPr>
          <p:cNvPr id="87" name="Google Shape;87;p16"/>
          <p:cNvGrpSpPr/>
          <p:nvPr/>
        </p:nvGrpSpPr>
        <p:grpSpPr>
          <a:xfrm>
            <a:off x="3221800" y="1342525"/>
            <a:ext cx="2673003" cy="3302700"/>
            <a:chOff x="3221800" y="1342525"/>
            <a:chExt cx="2673003" cy="3302700"/>
          </a:xfrm>
        </p:grpSpPr>
        <p:sp>
          <p:nvSpPr>
            <p:cNvPr id="88" name="Google Shape;88;p16"/>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idx="4294967295" type="body"/>
          </p:nvPr>
        </p:nvSpPr>
        <p:spPr>
          <a:xfrm>
            <a:off x="3275767"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2</a:t>
            </a:r>
            <a:endParaRPr>
              <a:solidFill>
                <a:schemeClr val="lt1"/>
              </a:solidFill>
            </a:endParaRPr>
          </a:p>
        </p:txBody>
      </p:sp>
      <p:cxnSp>
        <p:nvCxnSpPr>
          <p:cNvPr id="91" name="Google Shape;91;p16"/>
          <p:cNvCxnSpPr/>
          <p:nvPr/>
        </p:nvCxnSpPr>
        <p:spPr>
          <a:xfrm>
            <a:off x="3647550" y="1514725"/>
            <a:ext cx="0" cy="478800"/>
          </a:xfrm>
          <a:prstGeom prst="straightConnector1">
            <a:avLst/>
          </a:prstGeom>
          <a:noFill/>
          <a:ln cap="flat" cmpd="sng" w="9525">
            <a:solidFill>
              <a:schemeClr val="lt1"/>
            </a:solidFill>
            <a:prstDash val="solid"/>
            <a:round/>
            <a:headEnd len="sm" w="sm" type="none"/>
            <a:tailEnd len="sm" w="sm" type="none"/>
          </a:ln>
        </p:spPr>
      </p:cxnSp>
      <p:sp>
        <p:nvSpPr>
          <p:cNvPr id="92" name="Google Shape;92;p16"/>
          <p:cNvSpPr txBox="1"/>
          <p:nvPr>
            <p:ph idx="4294967295" type="body"/>
          </p:nvPr>
        </p:nvSpPr>
        <p:spPr>
          <a:xfrm>
            <a:off x="3723750" y="13425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Automation</a:t>
            </a:r>
            <a:endParaRPr>
              <a:solidFill>
                <a:schemeClr val="lt1"/>
              </a:solidFill>
            </a:endParaRPr>
          </a:p>
        </p:txBody>
      </p:sp>
      <p:sp>
        <p:nvSpPr>
          <p:cNvPr id="93" name="Google Shape;93;p16"/>
          <p:cNvSpPr txBox="1"/>
          <p:nvPr>
            <p:ph idx="4294967295" type="body"/>
          </p:nvPr>
        </p:nvSpPr>
        <p:spPr>
          <a:xfrm>
            <a:off x="3294700" y="2268950"/>
            <a:ext cx="2530800" cy="23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Python allows you to automate processes, scrape websites and work on unstructured data like text, images, audio, etc.</a:t>
            </a:r>
            <a:endParaRPr sz="1400"/>
          </a:p>
          <a:p>
            <a:pPr indent="0" lvl="0" marL="0" rtl="0" algn="l">
              <a:spcBef>
                <a:spcPts val="1600"/>
              </a:spcBef>
              <a:spcAft>
                <a:spcPts val="1600"/>
              </a:spcAft>
              <a:buNone/>
            </a:pPr>
            <a:r>
              <a:rPr lang="en" sz="1400"/>
              <a:t>These are essential in creating a ‘Pipeline’ </a:t>
            </a:r>
            <a:r>
              <a:rPr lang="en" sz="1400"/>
              <a:t>of processed information</a:t>
            </a:r>
            <a:r>
              <a:rPr lang="en" sz="1400"/>
              <a:t>.</a:t>
            </a:r>
            <a:endParaRPr sz="1400"/>
          </a:p>
        </p:txBody>
      </p:sp>
      <p:grpSp>
        <p:nvGrpSpPr>
          <p:cNvPr id="94" name="Google Shape;94;p16"/>
          <p:cNvGrpSpPr/>
          <p:nvPr/>
        </p:nvGrpSpPr>
        <p:grpSpPr>
          <a:xfrm>
            <a:off x="6007125" y="1342525"/>
            <a:ext cx="2673000" cy="3302700"/>
            <a:chOff x="6007125" y="1342525"/>
            <a:chExt cx="2673000" cy="3302700"/>
          </a:xfrm>
        </p:grpSpPr>
        <p:sp>
          <p:nvSpPr>
            <p:cNvPr id="95" name="Google Shape;95;p16"/>
            <p:cNvSpPr/>
            <p:nvPr/>
          </p:nvSpPr>
          <p:spPr>
            <a:xfrm>
              <a:off x="6007125"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nvSpPr>
          <p:spPr>
            <a:xfrm>
              <a:off x="6007125"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6"/>
          <p:cNvSpPr txBox="1"/>
          <p:nvPr>
            <p:ph idx="4294967295" type="body"/>
          </p:nvPr>
        </p:nvSpPr>
        <p:spPr>
          <a:xfrm>
            <a:off x="6058742"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3</a:t>
            </a:r>
            <a:endParaRPr>
              <a:solidFill>
                <a:schemeClr val="lt1"/>
              </a:solidFill>
            </a:endParaRPr>
          </a:p>
        </p:txBody>
      </p:sp>
      <p:cxnSp>
        <p:nvCxnSpPr>
          <p:cNvPr id="98" name="Google Shape;98;p16"/>
          <p:cNvCxnSpPr/>
          <p:nvPr/>
        </p:nvCxnSpPr>
        <p:spPr>
          <a:xfrm>
            <a:off x="6427225" y="1514725"/>
            <a:ext cx="0" cy="478800"/>
          </a:xfrm>
          <a:prstGeom prst="straightConnector1">
            <a:avLst/>
          </a:prstGeom>
          <a:noFill/>
          <a:ln cap="flat" cmpd="sng" w="9525">
            <a:solidFill>
              <a:schemeClr val="lt1"/>
            </a:solidFill>
            <a:prstDash val="solid"/>
            <a:round/>
            <a:headEnd len="sm" w="sm" type="none"/>
            <a:tailEnd len="sm" w="sm" type="none"/>
          </a:ln>
        </p:spPr>
      </p:cxnSp>
      <p:sp>
        <p:nvSpPr>
          <p:cNvPr id="99" name="Google Shape;99;p16"/>
          <p:cNvSpPr txBox="1"/>
          <p:nvPr>
            <p:ph idx="4294967295" type="body"/>
          </p:nvPr>
        </p:nvSpPr>
        <p:spPr>
          <a:xfrm>
            <a:off x="6503425" y="13425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Accessibility</a:t>
            </a:r>
            <a:endParaRPr>
              <a:solidFill>
                <a:schemeClr val="lt1"/>
              </a:solidFill>
            </a:endParaRPr>
          </a:p>
        </p:txBody>
      </p:sp>
      <p:sp>
        <p:nvSpPr>
          <p:cNvPr id="100" name="Google Shape;100;p16"/>
          <p:cNvSpPr txBox="1"/>
          <p:nvPr>
            <p:ph idx="4294967295" type="body"/>
          </p:nvPr>
        </p:nvSpPr>
        <p:spPr>
          <a:xfrm>
            <a:off x="6077675" y="2268950"/>
            <a:ext cx="2530800" cy="23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Python is easy to learn due to its readable syntax and simple approach to programming. </a:t>
            </a:r>
            <a:endParaRPr sz="1400"/>
          </a:p>
          <a:p>
            <a:pPr indent="0" lvl="0" marL="0" rtl="0" algn="l">
              <a:spcBef>
                <a:spcPts val="1600"/>
              </a:spcBef>
              <a:spcAft>
                <a:spcPts val="1600"/>
              </a:spcAft>
              <a:buNone/>
            </a:pPr>
            <a:r>
              <a:rPr lang="en" sz="1400"/>
              <a:t>Within a year, you can begin producing industry standard code and conduct your own research.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access Python?</a:t>
            </a:r>
            <a:endParaRPr/>
          </a:p>
        </p:txBody>
      </p:sp>
      <p:sp>
        <p:nvSpPr>
          <p:cNvPr id="106" name="Google Shape;106;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sz="2100"/>
              <a:t>Command Line</a:t>
            </a:r>
            <a:br>
              <a:rPr b="1" lang="en" sz="2100"/>
            </a:br>
            <a:r>
              <a:rPr lang="en"/>
              <a:t>For very minor and small tasks. </a:t>
            </a:r>
            <a:endParaRPr/>
          </a:p>
          <a:p>
            <a:pPr indent="-342900" lvl="0" marL="457200" rtl="0" algn="l">
              <a:spcBef>
                <a:spcPts val="1600"/>
              </a:spcBef>
              <a:spcAft>
                <a:spcPts val="0"/>
              </a:spcAft>
              <a:buSzPts val="1800"/>
              <a:buAutoNum type="arabicPeriod"/>
            </a:pPr>
            <a:r>
              <a:rPr b="1" lang="en" sz="2100"/>
              <a:t>Scripts and No-Hup</a:t>
            </a:r>
            <a:br>
              <a:rPr b="1" lang="en" sz="2100"/>
            </a:br>
            <a:r>
              <a:rPr lang="en"/>
              <a:t>For longer programs and mature applications. Can be automated to run </a:t>
            </a:r>
            <a:r>
              <a:rPr lang="en"/>
              <a:t>regularly</a:t>
            </a:r>
            <a:r>
              <a:rPr lang="en"/>
              <a:t> and on the server. </a:t>
            </a:r>
            <a:endParaRPr/>
          </a:p>
          <a:p>
            <a:pPr indent="-342900" lvl="0" marL="457200" rtl="0" algn="l">
              <a:spcBef>
                <a:spcPts val="1600"/>
              </a:spcBef>
              <a:spcAft>
                <a:spcPts val="1600"/>
              </a:spcAft>
              <a:buSzPts val="1800"/>
              <a:buAutoNum type="arabicPeriod"/>
            </a:pPr>
            <a:r>
              <a:rPr b="1" lang="en" sz="2100"/>
              <a:t>Jupyter Notebooks</a:t>
            </a:r>
            <a:br>
              <a:rPr b="1" lang="en" sz="2100"/>
            </a:br>
            <a:r>
              <a:rPr lang="en"/>
              <a:t>For iterative development and prototyping on the cloud or PC.</a:t>
            </a:r>
            <a:endParaRPr/>
          </a:p>
        </p:txBody>
      </p:sp>
      <p:sp>
        <p:nvSpPr>
          <p:cNvPr id="107" name="Google Shape;107;p17"/>
          <p:cNvSpPr/>
          <p:nvPr/>
        </p:nvSpPr>
        <p:spPr>
          <a:xfrm>
            <a:off x="3412600" y="3314250"/>
            <a:ext cx="413100" cy="423000"/>
          </a:xfrm>
          <a:prstGeom prst="star5">
            <a:avLst>
              <a:gd fmla="val 19098" name="adj"/>
              <a:gd fmla="val 105146" name="hf"/>
              <a:gd fmla="val 110557" name="vf"/>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all can you do with Python?</a:t>
            </a:r>
            <a:endParaRPr/>
          </a:p>
        </p:txBody>
      </p:sp>
      <p:sp>
        <p:nvSpPr>
          <p:cNvPr id="113" name="Google Shape;113;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wrangling, processing and exploration. (Numpy, Pandas, PySpark)</a:t>
            </a:r>
            <a:endParaRPr/>
          </a:p>
          <a:p>
            <a:pPr indent="-342900" lvl="0" marL="457200" rtl="0" algn="l">
              <a:spcBef>
                <a:spcPts val="0"/>
              </a:spcBef>
              <a:spcAft>
                <a:spcPts val="0"/>
              </a:spcAft>
              <a:buSzPts val="1800"/>
              <a:buChar char="●"/>
            </a:pPr>
            <a:r>
              <a:rPr lang="en"/>
              <a:t>Web Scraping, Browser Automation (Requests, Selenium)</a:t>
            </a:r>
            <a:endParaRPr/>
          </a:p>
          <a:p>
            <a:pPr indent="-342900" lvl="0" marL="457200" rtl="0" algn="l">
              <a:spcBef>
                <a:spcPts val="0"/>
              </a:spcBef>
              <a:spcAft>
                <a:spcPts val="0"/>
              </a:spcAft>
              <a:buSzPts val="1800"/>
              <a:buChar char="●"/>
            </a:pPr>
            <a:r>
              <a:rPr lang="en"/>
              <a:t>Machine Learning (Sklearn, XGboost, PyTorch, Tensorflow)</a:t>
            </a:r>
            <a:endParaRPr/>
          </a:p>
          <a:p>
            <a:pPr indent="-342900" lvl="0" marL="457200" rtl="0" algn="l">
              <a:spcBef>
                <a:spcPts val="0"/>
              </a:spcBef>
              <a:spcAft>
                <a:spcPts val="0"/>
              </a:spcAft>
              <a:buSzPts val="1800"/>
              <a:buChar char="●"/>
            </a:pPr>
            <a:r>
              <a:rPr lang="en"/>
              <a:t>Visualizations, Graphs (Matplotlib, Seaborn, Plotly)</a:t>
            </a:r>
            <a:endParaRPr/>
          </a:p>
          <a:p>
            <a:pPr indent="-342900" lvl="0" marL="457200" rtl="0" algn="l">
              <a:spcBef>
                <a:spcPts val="0"/>
              </a:spcBef>
              <a:spcAft>
                <a:spcPts val="0"/>
              </a:spcAft>
              <a:buSzPts val="1800"/>
              <a:buChar char="●"/>
            </a:pPr>
            <a:r>
              <a:rPr lang="en"/>
              <a:t>Deploy apps or dashboards to the cloud (Heroku, Google Cloud)</a:t>
            </a:r>
            <a:endParaRPr/>
          </a:p>
          <a:p>
            <a:pPr indent="-342900" lvl="0" marL="457200" rtl="0" algn="l">
              <a:spcBef>
                <a:spcPts val="0"/>
              </a:spcBef>
              <a:spcAft>
                <a:spcPts val="0"/>
              </a:spcAft>
              <a:buSzPts val="1800"/>
              <a:buChar char="●"/>
            </a:pPr>
            <a:r>
              <a:rPr lang="en"/>
              <a:t>Website development (Django, Flask, Pyramid)</a:t>
            </a:r>
            <a:endParaRPr/>
          </a:p>
          <a:p>
            <a:pPr indent="-342900" lvl="0" marL="457200" rtl="0" algn="l">
              <a:spcBef>
                <a:spcPts val="0"/>
              </a:spcBef>
              <a:spcAft>
                <a:spcPts val="0"/>
              </a:spcAft>
              <a:buSzPts val="1800"/>
              <a:buChar char="●"/>
            </a:pPr>
            <a:r>
              <a:rPr lang="en"/>
              <a:t>Statistics and Econometrics (Statsmodels, scipy)</a:t>
            </a:r>
            <a:endParaRPr/>
          </a:p>
          <a:p>
            <a:pPr indent="-342900" lvl="0" marL="457200" rtl="0" algn="l">
              <a:spcBef>
                <a:spcPts val="0"/>
              </a:spcBef>
              <a:spcAft>
                <a:spcPts val="0"/>
              </a:spcAft>
              <a:buSzPts val="1800"/>
              <a:buChar char="●"/>
            </a:pPr>
            <a:r>
              <a:rPr lang="en"/>
              <a:t>Robotics (Raspberry Pi)</a:t>
            </a:r>
            <a:endParaRPr/>
          </a:p>
          <a:p>
            <a:pPr indent="-342900" lvl="0" marL="457200" rtl="0" algn="l">
              <a:spcBef>
                <a:spcPts val="0"/>
              </a:spcBef>
              <a:spcAft>
                <a:spcPts val="0"/>
              </a:spcAft>
              <a:buSzPts val="1800"/>
              <a:buChar char="●"/>
            </a:pPr>
            <a:r>
              <a:rPr lang="en"/>
              <a:t>Text Mining </a:t>
            </a:r>
            <a:r>
              <a:rPr lang="en"/>
              <a:t>(nltk, gensim, spacy)</a:t>
            </a:r>
            <a:endParaRPr/>
          </a:p>
          <a:p>
            <a:pPr indent="-342900" lvl="0" marL="457200" rtl="0" algn="l">
              <a:spcBef>
                <a:spcPts val="0"/>
              </a:spcBef>
              <a:spcAft>
                <a:spcPts val="0"/>
              </a:spcAft>
              <a:buSzPts val="1800"/>
              <a:buChar char="●"/>
            </a:pPr>
            <a:r>
              <a:rPr lang="en"/>
              <a:t>Image Processing (Pillow, OpenCV)</a:t>
            </a:r>
            <a:endParaRPr/>
          </a:p>
          <a:p>
            <a:pPr indent="-342900" lvl="0" marL="457200" rtl="0" algn="l">
              <a:spcBef>
                <a:spcPts val="0"/>
              </a:spcBef>
              <a:spcAft>
                <a:spcPts val="0"/>
              </a:spcAft>
              <a:buSzPts val="1800"/>
              <a:buChar char="●"/>
            </a:pPr>
            <a:r>
              <a:rPr lang="en"/>
              <a:t>Optimization Problems (PuLP, Pyomo)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Quiz 1: Python Syntax</a:t>
            </a:r>
            <a:endParaRPr/>
          </a:p>
        </p:txBody>
      </p:sp>
      <p:sp>
        <p:nvSpPr>
          <p:cNvPr id="119" name="Google Shape;119;p1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Log on to </a:t>
            </a:r>
            <a:r>
              <a:rPr lang="en" u="sng">
                <a:solidFill>
                  <a:schemeClr val="hlink"/>
                </a:solidFill>
                <a:hlinkClick r:id="rId3"/>
              </a:rPr>
              <a:t>www.kahoot.it</a:t>
            </a:r>
            <a:r>
              <a:rPr lang="en"/>
              <a:t> on your mobile devices.</a:t>
            </a:r>
            <a:endParaRPr/>
          </a:p>
        </p:txBody>
      </p:sp>
      <p:pic>
        <p:nvPicPr>
          <p:cNvPr id="120" name="Google Shape;120;p19"/>
          <p:cNvPicPr preferRelativeResize="0"/>
          <p:nvPr/>
        </p:nvPicPr>
        <p:blipFill rotWithShape="1">
          <a:blip r:embed="rId4">
            <a:alphaModFix/>
          </a:blip>
          <a:srcRect b="0" l="25021" r="25016" t="0"/>
          <a:stretch/>
        </p:blipFill>
        <p:spPr>
          <a:xfrm>
            <a:off x="4572000" y="0"/>
            <a:ext cx="457199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Quiz 2: Pandas Syntax</a:t>
            </a:r>
            <a:endParaRPr/>
          </a:p>
        </p:txBody>
      </p:sp>
      <p:sp>
        <p:nvSpPr>
          <p:cNvPr id="126" name="Google Shape;126;p20"/>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Log on to </a:t>
            </a:r>
            <a:r>
              <a:rPr lang="en" u="sng">
                <a:solidFill>
                  <a:schemeClr val="hlink"/>
                </a:solidFill>
                <a:hlinkClick r:id="rId3"/>
              </a:rPr>
              <a:t>www.kahoot.it</a:t>
            </a:r>
            <a:r>
              <a:rPr lang="en"/>
              <a:t> on your mobile devices.</a:t>
            </a:r>
            <a:endParaRPr/>
          </a:p>
        </p:txBody>
      </p:sp>
      <p:pic>
        <p:nvPicPr>
          <p:cNvPr id="127" name="Google Shape;127;p20"/>
          <p:cNvPicPr preferRelativeResize="0"/>
          <p:nvPr/>
        </p:nvPicPr>
        <p:blipFill rotWithShape="1">
          <a:blip r:embed="rId4">
            <a:alphaModFix/>
          </a:blip>
          <a:srcRect b="0" l="16666" r="16666" t="0"/>
          <a:stretch/>
        </p:blipFill>
        <p:spPr>
          <a:xfrm>
            <a:off x="4572000" y="0"/>
            <a:ext cx="457200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Essential Packages for Data Science</a:t>
            </a:r>
            <a:endParaRPr/>
          </a:p>
        </p:txBody>
      </p:sp>
      <p:sp>
        <p:nvSpPr>
          <p:cNvPr id="133" name="Google Shape;133;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sz="2100"/>
              <a:t>Pandas</a:t>
            </a:r>
            <a:br>
              <a:rPr b="1" lang="en" sz="2100"/>
            </a:br>
            <a:r>
              <a:rPr lang="en"/>
              <a:t>For general data handling and exploration.</a:t>
            </a:r>
            <a:endParaRPr/>
          </a:p>
          <a:p>
            <a:pPr indent="-342900" lvl="0" marL="457200" rtl="0" algn="l">
              <a:spcBef>
                <a:spcPts val="1600"/>
              </a:spcBef>
              <a:spcAft>
                <a:spcPts val="0"/>
              </a:spcAft>
              <a:buSzPts val="1800"/>
              <a:buAutoNum type="arabicPeriod"/>
            </a:pPr>
            <a:r>
              <a:rPr b="1" lang="en" sz="2100"/>
              <a:t>Numpy</a:t>
            </a:r>
            <a:br>
              <a:rPr b="1" lang="en" sz="2100"/>
            </a:br>
            <a:r>
              <a:rPr lang="en"/>
              <a:t>The ‘Matlab’ within Python, for working on N-dimensional arrays. </a:t>
            </a:r>
            <a:endParaRPr/>
          </a:p>
          <a:p>
            <a:pPr indent="-342900" lvl="0" marL="457200" rtl="0" algn="l">
              <a:spcBef>
                <a:spcPts val="1600"/>
              </a:spcBef>
              <a:spcAft>
                <a:spcPts val="0"/>
              </a:spcAft>
              <a:buSzPts val="1800"/>
              <a:buAutoNum type="arabicPeriod"/>
            </a:pPr>
            <a:r>
              <a:rPr b="1" lang="en" sz="2100"/>
              <a:t>Sklearn</a:t>
            </a:r>
            <a:br>
              <a:rPr b="1" lang="en" sz="2100"/>
            </a:br>
            <a:r>
              <a:rPr lang="en"/>
              <a:t>For basic analytical algorithms.</a:t>
            </a:r>
            <a:endParaRPr/>
          </a:p>
          <a:p>
            <a:pPr indent="-342900" lvl="0" marL="457200" rtl="0" algn="l">
              <a:spcBef>
                <a:spcPts val="1600"/>
              </a:spcBef>
              <a:spcAft>
                <a:spcPts val="1600"/>
              </a:spcAft>
              <a:buSzPts val="1800"/>
              <a:buAutoNum type="arabicPeriod"/>
            </a:pPr>
            <a:r>
              <a:rPr b="1" lang="en" sz="2100"/>
              <a:t>Matplotlib</a:t>
            </a:r>
            <a:br>
              <a:rPr b="1" lang="en" sz="2100"/>
            </a:br>
            <a:r>
              <a:rPr lang="en"/>
              <a:t>For plots, histograms and charts.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