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7D5B87-DA31-44DE-A007-B3CCA2221E91}">
  <a:tblStyle styleId="{867D5B87-DA31-44DE-A007-B3CCA2221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c6534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c6534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c65347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c65347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9226b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9226b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9226b6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9226b6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9226b6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9226b6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e9226b6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e9226b6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fd0aa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fd0aa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9226b6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9226b6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9226b6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9226b6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dc385b2dc_0_2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dc385b2d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57d4023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57d4023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c57d4023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c57d4023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c57d4023_1_5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c57d4023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c57d4023_1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c57d4023_1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c57d4023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c57d4023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kahoot.it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ahoot.it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29049"/>
            <a:ext cx="3520500" cy="18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&amp; Machine Learning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534725" y="1211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of impurity of a vector of 1s an 0s.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values in the range [0, 1]: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0 being perfectly pure, where there are either no 1s or no 0s.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1 being perfectly impure, where there are 50% 1s and 50% 0s.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= - [p * log(p) + (1-p) * log(1-p)]</a:t>
            </a:r>
            <a:endParaRPr/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647950" y="282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2"/>
          <p:cNvCxnSpPr/>
          <p:nvPr/>
        </p:nvCxnSpPr>
        <p:spPr>
          <a:xfrm>
            <a:off x="1324200" y="3143250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2516425" y="2966100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(0 + 0 + 1 + 0 + 1 + 0)/6 = 0.33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22"/>
          <p:cNvCxnSpPr>
            <a:stCxn id="162" idx="2"/>
          </p:cNvCxnSpPr>
          <p:nvPr/>
        </p:nvCxnSpPr>
        <p:spPr>
          <a:xfrm>
            <a:off x="4164475" y="3505800"/>
            <a:ext cx="330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2300100" y="4184550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Entropy = - [0.33 * log(0.33) + (1-0.33) * log(1-0.33)] = 0.27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593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658425" y="1818975"/>
            <a:ext cx="2659500" cy="11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552875" y="2208250"/>
            <a:ext cx="593400" cy="11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80525" y="1262088"/>
            <a:ext cx="1139100" cy="831300"/>
          </a:xfrm>
          <a:prstGeom prst="wedgeRectCallout">
            <a:avLst>
              <a:gd fmla="val 108963" name="adj1"/>
              <a:gd fmla="val -430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580525" y="2847013"/>
            <a:ext cx="1139100" cy="831300"/>
          </a:xfrm>
          <a:prstGeom prst="wedgeRectCallout">
            <a:avLst>
              <a:gd fmla="val 113914" name="adj1"/>
              <a:gd fmla="val 742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pic>
        <p:nvPicPr>
          <p:cNvPr id="174" name="Google Shape;174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25" y="791047"/>
            <a:ext cx="6161001" cy="380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- “Poor” Split</a:t>
            </a:r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647950" y="13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1" name="Google Shape;181;p24"/>
          <p:cNvCxnSpPr/>
          <p:nvPr/>
        </p:nvCxnSpPr>
        <p:spPr>
          <a:xfrm flipH="1">
            <a:off x="911825" y="3320400"/>
            <a:ext cx="8700" cy="87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76300" y="4275113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 Entropy =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0.27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2774950" y="128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24"/>
          <p:cNvGraphicFramePr/>
          <p:nvPr/>
        </p:nvGraphicFramePr>
        <p:xfrm>
          <a:off x="2774950" y="287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5" name="Google Shape;185;p24"/>
          <p:cNvCxnSpPr/>
          <p:nvPr/>
        </p:nvCxnSpPr>
        <p:spPr>
          <a:xfrm>
            <a:off x="3372400" y="1739400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4564625" y="1562250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(0 + 0 + 1)/3 = 0.33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4040475" y="1822225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Entropy = - [0.33 * log(0.33) + (1-0.33) * log(1-0.33)] = 0.27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3372400" y="3090775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/>
        </p:nvSpPr>
        <p:spPr>
          <a:xfrm>
            <a:off x="4564625" y="2913625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(0 + 0 + 1)/3 = 0.33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040475" y="3173600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Entropy = - [0.33 * log(0.33) + (1-0.33) * log(1-0.33)] = 0.27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 flipH="1">
            <a:off x="6547425" y="3596575"/>
            <a:ext cx="11400" cy="6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 txBox="1"/>
          <p:nvPr/>
        </p:nvSpPr>
        <p:spPr>
          <a:xfrm>
            <a:off x="2774950" y="4345575"/>
            <a:ext cx="6235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Entropy = 3/6 * 0.27 + 3/6 * 0.27 = 0.27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Information Gain = Initial Entropy - Weight Entropy = 0.27 - 0.27 = 0</a:t>
            </a:r>
            <a:endParaRPr>
              <a:solidFill>
                <a:schemeClr val="dk1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- “Average” Split</a:t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647950" y="13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9" name="Google Shape;199;p25"/>
          <p:cNvCxnSpPr/>
          <p:nvPr/>
        </p:nvCxnSpPr>
        <p:spPr>
          <a:xfrm flipH="1">
            <a:off x="911825" y="3320400"/>
            <a:ext cx="8700" cy="87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0" name="Google Shape;200;p25"/>
          <p:cNvGraphicFramePr/>
          <p:nvPr/>
        </p:nvGraphicFramePr>
        <p:xfrm>
          <a:off x="2774950" y="128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p25"/>
          <p:cNvGraphicFramePr/>
          <p:nvPr/>
        </p:nvGraphicFramePr>
        <p:xfrm>
          <a:off x="2774950" y="287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2" name="Google Shape;202;p25"/>
          <p:cNvCxnSpPr/>
          <p:nvPr/>
        </p:nvCxnSpPr>
        <p:spPr>
          <a:xfrm>
            <a:off x="3372400" y="1739400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4564625" y="1562250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(0 + 0 + 9)/3 = 0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040475" y="1822225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Entropy = - [0 * log(0) + (1) * log(1)] = 0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3372400" y="3090775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4564625" y="2913625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(0 + 1 + 1)/3 = 0.66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040475" y="3173600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Entropy = - [0.66 * log(0.66) + (1-0.66) * log(1-0.66)] = 0.27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74950" y="4345575"/>
            <a:ext cx="6235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Entropy = 3/6 * 0 + 3/6 * 0.27 = 0.135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Information Gain = </a:t>
            </a:r>
            <a:r>
              <a:rPr lang="en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Initial Entropy - </a:t>
            </a:r>
            <a:r>
              <a:rPr lang="en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Weight Entropy = 0.27 - 0.135 = 0.135</a:t>
            </a:r>
            <a:endParaRPr>
              <a:solidFill>
                <a:schemeClr val="dk1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 flipH="1">
            <a:off x="6547425" y="3596575"/>
            <a:ext cx="11400" cy="6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5"/>
          <p:cNvSpPr txBox="1"/>
          <p:nvPr/>
        </p:nvSpPr>
        <p:spPr>
          <a:xfrm>
            <a:off x="76300" y="4275113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 Entropy = 0.27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- “Good” Split</a:t>
            </a:r>
            <a:endParaRPr/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647950" y="13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p26"/>
          <p:cNvCxnSpPr/>
          <p:nvPr/>
        </p:nvCxnSpPr>
        <p:spPr>
          <a:xfrm flipH="1">
            <a:off x="911825" y="3320400"/>
            <a:ext cx="8700" cy="87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8" name="Google Shape;218;p26"/>
          <p:cNvGraphicFramePr/>
          <p:nvPr/>
        </p:nvGraphicFramePr>
        <p:xfrm>
          <a:off x="2774950" y="287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2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9" name="Google Shape;219;p26"/>
          <p:cNvCxnSpPr/>
          <p:nvPr/>
        </p:nvCxnSpPr>
        <p:spPr>
          <a:xfrm>
            <a:off x="3372400" y="1739400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>
            <a:off x="4564625" y="1562250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(0 + 0 + 0 + 0)/4 = 0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040475" y="1822225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Entropy = - [0 * log(0) + (1) * log(1)] = 0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>
            <a:off x="3372400" y="3090775"/>
            <a:ext cx="9759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 txBox="1"/>
          <p:nvPr/>
        </p:nvSpPr>
        <p:spPr>
          <a:xfrm>
            <a:off x="4564625" y="2913625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  = (1 + 1)/2 = 1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040475" y="3173600"/>
            <a:ext cx="5589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Entropy = - [1 * log(1) + (1-1) * log(1-1)] = 0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774950" y="4345575"/>
            <a:ext cx="6235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Entropy = 3/6 * 0 + 3/6 * 0 = 0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Information Gain = Initial Entropy - Weight Entropy = 0.27 - 0  = 0.27</a:t>
            </a:r>
            <a:endParaRPr>
              <a:solidFill>
                <a:schemeClr val="dk1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 flipH="1">
            <a:off x="6547425" y="3596575"/>
            <a:ext cx="11400" cy="6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76300" y="4275113"/>
            <a:ext cx="3296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 Entropy = 0.27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2774950" y="11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{867D5B87-DA31-44DE-A007-B3CCA2221E91}</a:tableStyleId>
              </a:tblPr>
              <a:tblGrid>
                <a:gridCol w="459925"/>
              </a:tblGrid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lang="en" sz="3000"/>
              <a:t>Information Gain” As Criterion for Splitting condition</a:t>
            </a:r>
            <a:endParaRPr sz="3000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534725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Information Gain i.e Reduction in Entropy in Target Label as criterion for a “Good” split/segmentation.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Splitting logic has 3 dimensions?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feature to split 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feature value to split on?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assign prediction post split?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Splitting Logic: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feature “i” is above value “j” then segment target labels into left dataset, rest into right dataset.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mean value in left, right datasets becomes the prediction for that dataset.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Trees</a:t>
            </a:r>
            <a:endParaRPr sz="300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534725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Decision Trees: Find best splitting logic (i, j pair) for the main dataset, then repeatedly follow through for left &amp; right datasets until some terminal condition is met.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 of Terminal Conditions/ Hyperparameters: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of tree exceeds k. (Max Depth Condition)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or right dataset has less than k records. (Min Child Size Condition)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Gain &lt; 0.05 for split to proceed. (Min Impurity Decrease Condition)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50" y="29051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25" y="152400"/>
            <a:ext cx="64955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2: Decision Trees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on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www.kahoot.it</a:t>
            </a:r>
            <a:r>
              <a:rPr lang="en"/>
              <a:t> on your mobile devices.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4">
            <a:alphaModFix/>
          </a:blip>
          <a:srcRect b="7813" l="0" r="0" t="7813"/>
          <a:stretch/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6" y="0"/>
            <a:ext cx="6882450" cy="48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203400" y="90225"/>
            <a:ext cx="2560500" cy="3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850" y="3380500"/>
            <a:ext cx="2560499" cy="64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by Nature of Problem</a:t>
            </a:r>
            <a:endParaRPr sz="3000"/>
          </a:p>
        </p:txBody>
      </p:sp>
      <p:sp>
        <p:nvSpPr>
          <p:cNvPr id="76" name="Google Shape;76;p15"/>
          <p:cNvSpPr/>
          <p:nvPr/>
        </p:nvSpPr>
        <p:spPr>
          <a:xfrm>
            <a:off x="4177075" y="9406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231501" y="257175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Anomaly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231489" y="3278425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5"/>
          <p:cNvCxnSpPr>
            <a:stCxn id="76" idx="2"/>
            <a:endCxn id="78" idx="0"/>
          </p:cNvCxnSpPr>
          <p:nvPr/>
        </p:nvCxnSpPr>
        <p:spPr>
          <a:xfrm flipH="1" rot="-5400000">
            <a:off x="5587375" y="856025"/>
            <a:ext cx="381000" cy="160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>
            <a:stCxn id="77" idx="0"/>
            <a:endCxn id="76" idx="2"/>
          </p:cNvCxnSpPr>
          <p:nvPr/>
        </p:nvCxnSpPr>
        <p:spPr>
          <a:xfrm rot="-5400000">
            <a:off x="3581038" y="450575"/>
            <a:ext cx="381000" cy="241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5"/>
          <p:cNvCxnSpPr>
            <a:stCxn id="77" idx="2"/>
            <a:endCxn id="81" idx="0"/>
          </p:cNvCxnSpPr>
          <p:nvPr/>
        </p:nvCxnSpPr>
        <p:spPr>
          <a:xfrm flipH="1" rot="-5400000">
            <a:off x="2808988" y="2128925"/>
            <a:ext cx="390000" cy="876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5"/>
          <p:cNvCxnSpPr>
            <a:stCxn id="82" idx="0"/>
            <a:endCxn id="77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5"/>
          <p:cNvCxnSpPr>
            <a:stCxn id="78" idx="2"/>
            <a:endCxn id="79" idx="1"/>
          </p:cNvCxnSpPr>
          <p:nvPr/>
        </p:nvCxnSpPr>
        <p:spPr>
          <a:xfrm flipH="1" rot="-5400000">
            <a:off x="6673675" y="2276825"/>
            <a:ext cx="462300" cy="65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>
            <a:stCxn id="80" idx="1"/>
            <a:endCxn id="78" idx="2"/>
          </p:cNvCxnSpPr>
          <p:nvPr/>
        </p:nvCxnSpPr>
        <p:spPr>
          <a:xfrm rot="10800000">
            <a:off x="6578389" y="2372275"/>
            <a:ext cx="653100" cy="11688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5"/>
          <p:cNvSpPr/>
          <p:nvPr/>
        </p:nvSpPr>
        <p:spPr>
          <a:xfrm>
            <a:off x="2037101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02677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Classification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5"/>
          <p:cNvCxnSpPr>
            <a:stCxn id="90" idx="0"/>
            <a:endCxn id="82" idx="2"/>
          </p:cNvCxnSpPr>
          <p:nvPr/>
        </p:nvCxnSpPr>
        <p:spPr>
          <a:xfrm rot="-5400000">
            <a:off x="1201027" y="3189725"/>
            <a:ext cx="390000" cy="585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89" idx="0"/>
            <a:endCxn id="82" idx="2"/>
          </p:cNvCxnSpPr>
          <p:nvPr/>
        </p:nvCxnSpPr>
        <p:spPr>
          <a:xfrm flipH="1" rot="5400000">
            <a:off x="2068301" y="2908475"/>
            <a:ext cx="390000" cy="1148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/>
          <p:nvPr/>
        </p:nvSpPr>
        <p:spPr>
          <a:xfrm>
            <a:off x="7231489" y="39851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Compression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5"/>
          <p:cNvCxnSpPr>
            <a:stCxn id="93" idx="1"/>
            <a:endCxn id="78" idx="2"/>
          </p:cNvCxnSpPr>
          <p:nvPr/>
        </p:nvCxnSpPr>
        <p:spPr>
          <a:xfrm rot="10800000">
            <a:off x="6578389" y="2372150"/>
            <a:ext cx="653100" cy="18756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Supervised Learning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Binary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Multi-Classification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AbinBev predicts the volume of sales in the coming months, factoring in seasonal variations.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Amex predicts whether the a certain charge is </a:t>
            </a:r>
            <a:r>
              <a:rPr lang="en"/>
              <a:t>likely</a:t>
            </a:r>
            <a:r>
              <a:rPr lang="en"/>
              <a:t> to be </a:t>
            </a:r>
            <a:r>
              <a:rPr lang="en"/>
              <a:t>fraudulent</a:t>
            </a:r>
            <a:r>
              <a:rPr lang="en"/>
              <a:t> or not, right at the moment the card is swiped.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predicts the category of ‘Toxicity’ using the content of the tweet. Categories can include - ‘Obscene’, ‘Racist’,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Unsupervised Learning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	Anomaly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	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	Data Compression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FreeBird uses anomaly detection to find out if any of the flight status events passing through its servers is abnormal/erroneous.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News clusters news articles that arrive every day so that similar news is kept in a tab beside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Stock information is contained in hundreds of indicators, and cannot be visualized. PCA or tSNE can reduce these hundreds of dimensions  to 2 or 3 dimensions so that we can ‘see’ the behaviour of stocks.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by Nature of Data</a:t>
            </a:r>
            <a:endParaRPr sz="3000"/>
          </a:p>
        </p:txBody>
      </p:sp>
      <p:sp>
        <p:nvSpPr>
          <p:cNvPr id="114" name="Google Shape;114;p18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Structured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Unstructured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231501" y="246835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231489" y="3089775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" name="Google Shape;121;p18"/>
          <p:cNvCxnSpPr>
            <a:stCxn id="114" idx="2"/>
            <a:endCxn id="116" idx="0"/>
          </p:cNvCxnSpPr>
          <p:nvPr/>
        </p:nvCxnSpPr>
        <p:spPr>
          <a:xfrm flipH="1" rot="-5400000">
            <a:off x="5384625" y="653275"/>
            <a:ext cx="381000" cy="2006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>
            <a:stCxn id="115" idx="0"/>
            <a:endCxn id="114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>
            <a:stCxn id="115" idx="2"/>
            <a:endCxn id="119" idx="0"/>
          </p:cNvCxnSpPr>
          <p:nvPr/>
        </p:nvCxnSpPr>
        <p:spPr>
          <a:xfrm flipH="1" rot="-5400000">
            <a:off x="2808988" y="2128925"/>
            <a:ext cx="390000" cy="876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>
            <a:stCxn id="120" idx="0"/>
            <a:endCxn id="115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>
            <a:stCxn id="116" idx="2"/>
            <a:endCxn id="117" idx="1"/>
          </p:cNvCxnSpPr>
          <p:nvPr/>
        </p:nvCxnSpPr>
        <p:spPr>
          <a:xfrm flipH="1" rot="-5400000">
            <a:off x="6725425" y="2225075"/>
            <a:ext cx="358800" cy="65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>
            <a:stCxn id="118" idx="1"/>
            <a:endCxn id="116" idx="2"/>
          </p:cNvCxnSpPr>
          <p:nvPr/>
        </p:nvCxnSpPr>
        <p:spPr>
          <a:xfrm rot="10800000">
            <a:off x="6578389" y="2372325"/>
            <a:ext cx="653100" cy="980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4490376" y="2762300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8" name="Google Shape;128;p18"/>
          <p:cNvCxnSpPr>
            <a:stCxn id="127" idx="0"/>
            <a:endCxn id="115" idx="2"/>
          </p:cNvCxnSpPr>
          <p:nvPr/>
        </p:nvCxnSpPr>
        <p:spPr>
          <a:xfrm flipH="1" rot="5400000">
            <a:off x="3733176" y="1204700"/>
            <a:ext cx="390000" cy="2725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7231489" y="3722663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0" name="Google Shape;130;p18"/>
          <p:cNvCxnSpPr>
            <a:stCxn id="129" idx="1"/>
            <a:endCxn id="116" idx="2"/>
          </p:cNvCxnSpPr>
          <p:nvPr/>
        </p:nvCxnSpPr>
        <p:spPr>
          <a:xfrm rot="10800000">
            <a:off x="6578389" y="2372213"/>
            <a:ext cx="653100" cy="161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7231489" y="4355575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>
            <a:stCxn id="131" idx="1"/>
            <a:endCxn id="116" idx="2"/>
          </p:cNvCxnSpPr>
          <p:nvPr/>
        </p:nvCxnSpPr>
        <p:spPr>
          <a:xfrm rot="10800000">
            <a:off x="6578389" y="2372125"/>
            <a:ext cx="653100" cy="2246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r>
              <a:rPr lang="en"/>
              <a:t> 	Transactions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	Clickstream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HSBC studies its Card Member transactions to understand spend patterns and predict what type of offers they would be likely to spend 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Facebook processes every click, view, scroll and like for each of its account holders so that it can make the news feed more engaging.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</a:t>
            </a:r>
            <a:r>
              <a:rPr lang="en"/>
              <a:t> 	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</a:t>
            </a:r>
            <a:r>
              <a:rPr lang="en"/>
              <a:t> 	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11.	Audio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12.	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Quora uses text mining to weed out and remove duplicate questions.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Images uses the text you typed and the image you initially clicked to find a few others similar to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Shazam converts the tunes it hears so that it might search its database for a match.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AlgoScale processes CCTV videos to find theft, anomalies and crime for its clients.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1: ML Overview</a:t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on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www.kahoot.it</a:t>
            </a:r>
            <a:r>
              <a:rPr lang="en"/>
              <a:t> on your mobile devices.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14453" r="14453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