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E88B5-82DE-CB0A-6BB8-06B595943891}" v="375" dt="2022-05-04T07:50:01.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C3AE69-0AC7-76EA-1999-C1C975261C1D}"/>
              </a:ext>
            </a:extLst>
          </p:cNvPr>
          <p:cNvSpPr>
            <a:spLocks noGrp="1"/>
          </p:cNvSpPr>
          <p:nvPr>
            <p:ph type="subTitle" idx="1"/>
          </p:nvPr>
        </p:nvSpPr>
        <p:spPr/>
        <p:txBody>
          <a:bodyPr/>
          <a:lstStyle/>
          <a:p>
            <a:endParaRPr lang="en-IN" dirty="0"/>
          </a:p>
          <a:p>
            <a:r>
              <a:rPr lang="en-IN" dirty="0"/>
              <a:t>Made BY: Akshat Bhatnagar, Harsh Pratik and </a:t>
            </a:r>
            <a:r>
              <a:rPr lang="en-IN" dirty="0" err="1"/>
              <a:t>Raghunandan</a:t>
            </a:r>
            <a:r>
              <a:rPr lang="en-IN" dirty="0"/>
              <a:t> Rawat</a:t>
            </a:r>
          </a:p>
          <a:p>
            <a:r>
              <a:rPr lang="en-IN" dirty="0"/>
              <a:t>Supervisor: </a:t>
            </a:r>
            <a:r>
              <a:rPr lang="en-IN" dirty="0" err="1"/>
              <a:t>Dr.</a:t>
            </a:r>
            <a:r>
              <a:rPr lang="en-IN" dirty="0"/>
              <a:t> Ajay Pratap</a:t>
            </a:r>
          </a:p>
        </p:txBody>
      </p:sp>
      <p:sp>
        <p:nvSpPr>
          <p:cNvPr id="2" name="TextBox 1">
            <a:extLst>
              <a:ext uri="{FF2B5EF4-FFF2-40B4-BE49-F238E27FC236}">
                <a16:creationId xmlns:a16="http://schemas.microsoft.com/office/drawing/2014/main" id="{1BB9AC6A-51EA-ABEB-060D-0B0340B0F998}"/>
              </a:ext>
            </a:extLst>
          </p:cNvPr>
          <p:cNvSpPr txBox="1"/>
          <p:nvPr/>
        </p:nvSpPr>
        <p:spPr>
          <a:xfrm>
            <a:off x="1798320" y="2600960"/>
            <a:ext cx="928624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Data Collection Utility Maximization via Near Optimal Path Prediction for UAV and UGV</a:t>
            </a:r>
            <a:endParaRPr lang="en-US" sz="2800" dirty="0"/>
          </a:p>
        </p:txBody>
      </p:sp>
    </p:spTree>
    <p:extLst>
      <p:ext uri="{BB962C8B-B14F-4D97-AF65-F5344CB8AC3E}">
        <p14:creationId xmlns:p14="http://schemas.microsoft.com/office/powerpoint/2010/main" val="210372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5C54-E773-4D62-00FE-73477349BF3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9FB4D41-5E8E-F118-3C7C-5B7D2A3236D7}"/>
              </a:ext>
            </a:extLst>
          </p:cNvPr>
          <p:cNvSpPr>
            <a:spLocks noGrp="1"/>
          </p:cNvSpPr>
          <p:nvPr>
            <p:ph idx="1"/>
          </p:nvPr>
        </p:nvSpPr>
        <p:spPr>
          <a:xfrm>
            <a:off x="1141412" y="1903258"/>
            <a:ext cx="9905999" cy="4080292"/>
          </a:xfrm>
        </p:spPr>
        <p:txBody>
          <a:bodyPr>
            <a:normAutofit lnSpcReduction="10000"/>
          </a:bodyPr>
          <a:lstStyle/>
          <a:p>
            <a:pPr algn="just"/>
            <a:r>
              <a:rPr lang="en-IN" dirty="0"/>
              <a:t>The objective of this project is to maximize data collection from Wireless Sensor Networks (WSN) in Precision Agriculture using an Un</a:t>
            </a:r>
            <a:r>
              <a:rPr lang="en-US" dirty="0"/>
              <a:t>manned Aerial Vehicle (UAV) and an Unmanned Ground Vehicle (UGV) while minimizing the energy consumption of both.</a:t>
            </a:r>
          </a:p>
          <a:p>
            <a:pPr algn="just"/>
            <a:r>
              <a:rPr lang="en-US" dirty="0"/>
              <a:t>There are </a:t>
            </a:r>
            <a:r>
              <a:rPr lang="en-US" dirty="0" err="1"/>
              <a:t>AIoT</a:t>
            </a:r>
            <a:r>
              <a:rPr lang="en-US" dirty="0"/>
              <a:t> sensors placed in the agricultural field which collect and store sensor data. This data is periodically collected by the UAV and UGV deployed from the data center. </a:t>
            </a:r>
          </a:p>
          <a:p>
            <a:pPr algn="just"/>
            <a:r>
              <a:rPr lang="en-US" dirty="0"/>
              <a:t>Our objective is to determine a closed tour that maximizes data collection utility and minimizes energy consumption for UAV and UGV. </a:t>
            </a:r>
          </a:p>
          <a:p>
            <a:pPr algn="just"/>
            <a:endParaRPr lang="en-US" dirty="0"/>
          </a:p>
          <a:p>
            <a:pPr algn="just"/>
            <a:endParaRPr lang="en-IN" dirty="0"/>
          </a:p>
        </p:txBody>
      </p:sp>
    </p:spTree>
    <p:extLst>
      <p:ext uri="{BB962C8B-B14F-4D97-AF65-F5344CB8AC3E}">
        <p14:creationId xmlns:p14="http://schemas.microsoft.com/office/powerpoint/2010/main" val="29135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22B0-D7F1-1681-1F56-C7027A00BEC1}"/>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774D01D5-4713-F284-88D8-E54EB2D0D37F}"/>
              </a:ext>
            </a:extLst>
          </p:cNvPr>
          <p:cNvSpPr>
            <a:spLocks noGrp="1"/>
          </p:cNvSpPr>
          <p:nvPr>
            <p:ph idx="1"/>
          </p:nvPr>
        </p:nvSpPr>
        <p:spPr/>
        <p:txBody>
          <a:bodyPr>
            <a:normAutofit fontScale="85000" lnSpcReduction="20000"/>
          </a:bodyPr>
          <a:lstStyle/>
          <a:p>
            <a:pPr algn="just"/>
            <a:r>
              <a:rPr lang="en-US" b="0" i="0" dirty="0">
                <a:effectLst/>
              </a:rPr>
              <a:t>Automation of agriculture through IoT can change the agriculture sector from being static and manual to dynamic and smart, which helps in increasing production and reducing human involvement.</a:t>
            </a:r>
          </a:p>
          <a:p>
            <a:pPr algn="just"/>
            <a:r>
              <a:rPr lang="en-US" dirty="0"/>
              <a:t>Precision Agriculture(PA) and WSNs are the main drivers of automation in this domain.</a:t>
            </a:r>
          </a:p>
          <a:p>
            <a:pPr algn="just"/>
            <a:r>
              <a:rPr lang="en-US" dirty="0"/>
              <a:t>We consider a combined UAV and UGV model in which both follow the near optimal path to collect data from </a:t>
            </a:r>
            <a:r>
              <a:rPr lang="en-US" dirty="0" err="1"/>
              <a:t>AIoT</a:t>
            </a:r>
            <a:r>
              <a:rPr lang="en-US" dirty="0"/>
              <a:t> sensors placed across the field. </a:t>
            </a:r>
          </a:p>
          <a:p>
            <a:pPr algn="just"/>
            <a:r>
              <a:rPr lang="en-US" dirty="0"/>
              <a:t>Due to physical constraints of the field,  UGV can’t reach all the sensors. UGV collects data from the sensors that are reachable by it. Data from rest of the sensors is collected by UAV.</a:t>
            </a:r>
          </a:p>
          <a:p>
            <a:pPr algn="just"/>
            <a:r>
              <a:rPr lang="en-US" dirty="0"/>
              <a:t>After collecting data UAV and UGV return to data center.</a:t>
            </a:r>
          </a:p>
        </p:txBody>
      </p:sp>
    </p:spTree>
    <p:extLst>
      <p:ext uri="{BB962C8B-B14F-4D97-AF65-F5344CB8AC3E}">
        <p14:creationId xmlns:p14="http://schemas.microsoft.com/office/powerpoint/2010/main" val="371592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45E59-DA12-19A8-9760-676CD9C26561}"/>
              </a:ext>
            </a:extLst>
          </p:cNvPr>
          <p:cNvPicPr>
            <a:picLocks noChangeAspect="1"/>
          </p:cNvPicPr>
          <p:nvPr/>
        </p:nvPicPr>
        <p:blipFill>
          <a:blip r:embed="rId2"/>
          <a:stretch>
            <a:fillRect/>
          </a:stretch>
        </p:blipFill>
        <p:spPr>
          <a:xfrm>
            <a:off x="2297282" y="314003"/>
            <a:ext cx="7597436" cy="5580770"/>
          </a:xfrm>
          <a:prstGeom prst="rect">
            <a:avLst/>
          </a:prstGeom>
        </p:spPr>
      </p:pic>
      <p:sp>
        <p:nvSpPr>
          <p:cNvPr id="5" name="TextBox 4">
            <a:extLst>
              <a:ext uri="{FF2B5EF4-FFF2-40B4-BE49-F238E27FC236}">
                <a16:creationId xmlns:a16="http://schemas.microsoft.com/office/drawing/2014/main" id="{B40F697C-CFFE-A439-1047-086853B95D53}"/>
              </a:ext>
            </a:extLst>
          </p:cNvPr>
          <p:cNvSpPr txBox="1"/>
          <p:nvPr/>
        </p:nvSpPr>
        <p:spPr>
          <a:xfrm>
            <a:off x="5246152" y="5988233"/>
            <a:ext cx="2206310" cy="461665"/>
          </a:xfrm>
          <a:prstGeom prst="rect">
            <a:avLst/>
          </a:prstGeom>
          <a:noFill/>
        </p:spPr>
        <p:txBody>
          <a:bodyPr wrap="none" rtlCol="0">
            <a:spAutoFit/>
          </a:bodyPr>
          <a:lstStyle/>
          <a:p>
            <a:r>
              <a:rPr lang="en-IN" sz="2400" dirty="0"/>
              <a:t>Proposed Model</a:t>
            </a:r>
          </a:p>
        </p:txBody>
      </p:sp>
    </p:spTree>
    <p:extLst>
      <p:ext uri="{BB962C8B-B14F-4D97-AF65-F5344CB8AC3E}">
        <p14:creationId xmlns:p14="http://schemas.microsoft.com/office/powerpoint/2010/main" val="399710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1B91-1E14-BF9E-9C61-8A7D9686F118}"/>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241AE122-F59F-2B80-1F7D-FBE06F366384}"/>
              </a:ext>
            </a:extLst>
          </p:cNvPr>
          <p:cNvSpPr>
            <a:spLocks noGrp="1"/>
          </p:cNvSpPr>
          <p:nvPr>
            <p:ph idx="1"/>
          </p:nvPr>
        </p:nvSpPr>
        <p:spPr/>
        <p:txBody>
          <a:bodyPr>
            <a:normAutofit fontScale="92500" lnSpcReduction="20000"/>
          </a:bodyPr>
          <a:lstStyle/>
          <a:p>
            <a:pPr marL="0" indent="0" algn="just">
              <a:buNone/>
            </a:pPr>
            <a:r>
              <a:rPr lang="en-IN" dirty="0"/>
              <a:t>The main contributions of this project are as follows:</a:t>
            </a:r>
          </a:p>
          <a:p>
            <a:pPr algn="just"/>
            <a:r>
              <a:rPr lang="en-US" b="0" i="0" dirty="0">
                <a:effectLst/>
              </a:rPr>
              <a:t>We are using a single UAV and UGV for the data collection from different </a:t>
            </a:r>
            <a:r>
              <a:rPr lang="en-US" b="0" i="0" dirty="0" err="1">
                <a:effectLst/>
              </a:rPr>
              <a:t>AIoT</a:t>
            </a:r>
            <a:r>
              <a:rPr lang="en-US" b="0" i="0" dirty="0">
                <a:effectLst/>
              </a:rPr>
              <a:t> sensor devices in the agricultural field.</a:t>
            </a:r>
          </a:p>
          <a:p>
            <a:pPr algn="just"/>
            <a:r>
              <a:rPr lang="en-US" dirty="0"/>
              <a:t>We use the utility associated with every </a:t>
            </a:r>
            <a:r>
              <a:rPr lang="en-US" dirty="0" err="1"/>
              <a:t>AIoT</a:t>
            </a:r>
            <a:r>
              <a:rPr lang="en-US" dirty="0"/>
              <a:t> sensor to optimize data collection by both UAV and UGV where the data collection function and priority of that sensor contribute to the utility associated with that sensor.</a:t>
            </a:r>
            <a:r>
              <a:rPr lang="en-US" b="0" i="0" dirty="0">
                <a:effectLst/>
              </a:rPr>
              <a:t> </a:t>
            </a:r>
          </a:p>
          <a:p>
            <a:pPr algn="just"/>
            <a:r>
              <a:rPr lang="en-US" b="0" i="0" dirty="0">
                <a:effectLst/>
              </a:rPr>
              <a:t>We use the Greedy Randomized Adaptive Search Procedure (GRASP) algorithm to solve the data collection maximization problem by reducing it to the Orienteering Problem(OP).</a:t>
            </a:r>
            <a:endParaRPr lang="en-IN" dirty="0"/>
          </a:p>
        </p:txBody>
      </p:sp>
    </p:spTree>
    <p:extLst>
      <p:ext uri="{BB962C8B-B14F-4D97-AF65-F5344CB8AC3E}">
        <p14:creationId xmlns:p14="http://schemas.microsoft.com/office/powerpoint/2010/main" val="383717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1B91-1E14-BF9E-9C61-8A7D9686F118}"/>
              </a:ext>
            </a:extLst>
          </p:cNvPr>
          <p:cNvSpPr>
            <a:spLocks noGrp="1"/>
          </p:cNvSpPr>
          <p:nvPr>
            <p:ph type="title"/>
          </p:nvPr>
        </p:nvSpPr>
        <p:spPr>
          <a:xfrm>
            <a:off x="1141413" y="476278"/>
            <a:ext cx="9905998" cy="1478570"/>
          </a:xfrm>
        </p:spPr>
        <p:txBody>
          <a:bodyPr/>
          <a:lstStyle/>
          <a:p>
            <a:r>
              <a:rPr lang="en-IN" dirty="0"/>
              <a:t>RESULTS</a:t>
            </a:r>
          </a:p>
        </p:txBody>
      </p:sp>
      <p:sp>
        <p:nvSpPr>
          <p:cNvPr id="3" name="Content Placeholder 2">
            <a:extLst>
              <a:ext uri="{FF2B5EF4-FFF2-40B4-BE49-F238E27FC236}">
                <a16:creationId xmlns:a16="http://schemas.microsoft.com/office/drawing/2014/main" id="{241AE122-F59F-2B80-1F7D-FBE06F366384}"/>
              </a:ext>
            </a:extLst>
          </p:cNvPr>
          <p:cNvSpPr>
            <a:spLocks noGrp="1"/>
          </p:cNvSpPr>
          <p:nvPr>
            <p:ph idx="1"/>
          </p:nvPr>
        </p:nvSpPr>
        <p:spPr>
          <a:xfrm>
            <a:off x="1141412" y="1893887"/>
            <a:ext cx="9905999" cy="4344354"/>
          </a:xfrm>
        </p:spPr>
        <p:txBody>
          <a:bodyPr vert="horz" lIns="91440" tIns="45720" rIns="91440" bIns="45720" rtlCol="0" anchor="t">
            <a:normAutofit fontScale="92500" lnSpcReduction="20000"/>
          </a:bodyPr>
          <a:lstStyle/>
          <a:p>
            <a:pPr marL="342900" indent="-342900" algn="just"/>
            <a:r>
              <a:rPr lang="en-US" dirty="0">
                <a:ea typeface="+mn-lt"/>
                <a:cs typeface="+mn-lt"/>
              </a:rPr>
              <a:t>The Proposed Algorithm for the OP provides solutions with the competitive solution quality to the solutions provided by the evaluated existing methods, the GSOA, VNS and unmodified GRASP.</a:t>
            </a:r>
          </a:p>
          <a:p>
            <a:pPr marL="342900" indent="-342900" algn="just"/>
            <a:r>
              <a:rPr lang="en-US" dirty="0">
                <a:ea typeface="+mn-lt"/>
                <a:cs typeface="+mn-lt"/>
              </a:rPr>
              <a:t>In several cases, especially for relatively large instances, the proposed GRASP-based method provides the best results among the evaluated trials.</a:t>
            </a:r>
          </a:p>
          <a:p>
            <a:pPr marL="342900" indent="-342900" algn="just"/>
            <a:r>
              <a:rPr lang="en-US" dirty="0">
                <a:ea typeface="+mn-lt"/>
                <a:cs typeface="+mn-lt"/>
              </a:rPr>
              <a:t>The Proposed Algorithm outperforms the existing approaches to the OP in terms of the solution quality (in comparison to the GSOA) and computational requirements (in comparison to the VNS).</a:t>
            </a:r>
          </a:p>
          <a:p>
            <a:pPr marL="342900" indent="-342900" algn="just"/>
            <a:r>
              <a:rPr lang="en-US" dirty="0"/>
              <a:t>The use of both UAV and UGV for the collection of data gives the Proposed Algorithm an edge over other approaches by reducing the overall cost and boosting the utility.</a:t>
            </a:r>
          </a:p>
        </p:txBody>
      </p:sp>
    </p:spTree>
    <p:extLst>
      <p:ext uri="{BB962C8B-B14F-4D97-AF65-F5344CB8AC3E}">
        <p14:creationId xmlns:p14="http://schemas.microsoft.com/office/powerpoint/2010/main" val="165180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Content Placeholder 14">
            <a:extLst>
              <a:ext uri="{FF2B5EF4-FFF2-40B4-BE49-F238E27FC236}">
                <a16:creationId xmlns:a16="http://schemas.microsoft.com/office/drawing/2014/main" id="{642D11AD-3486-0B09-3188-28B9491E4B69}"/>
              </a:ext>
            </a:extLst>
          </p:cNvPr>
          <p:cNvSpPr>
            <a:spLocks noGrp="1"/>
          </p:cNvSpPr>
          <p:nvPr>
            <p:ph idx="1"/>
          </p:nvPr>
        </p:nvSpPr>
        <p:spPr>
          <a:xfrm>
            <a:off x="1057905" y="1435295"/>
            <a:ext cx="4459287" cy="3965046"/>
          </a:xfrm>
        </p:spPr>
        <p:txBody>
          <a:bodyPr vert="horz" lIns="91440" tIns="45720" rIns="91440" bIns="45720" rtlCol="0" anchor="t">
            <a:normAutofit lnSpcReduction="10000"/>
          </a:bodyPr>
          <a:lstStyle/>
          <a:p>
            <a:r>
              <a:rPr lang="en-US" sz="2500" dirty="0"/>
              <a:t>The given graph provides a comparison between the evaluated approaches to the problem.</a:t>
            </a:r>
          </a:p>
          <a:p>
            <a:r>
              <a:rPr lang="en-US" dirty="0"/>
              <a:t>We can see that the Proposed Algorithm provided optimal results most of the time in comparison with the other approaches.</a:t>
            </a:r>
          </a:p>
        </p:txBody>
      </p:sp>
      <p:pic>
        <p:nvPicPr>
          <p:cNvPr id="11" name="Picture 11" descr="Chart, line chart&#10;&#10;Description automatically generated">
            <a:extLst>
              <a:ext uri="{FF2B5EF4-FFF2-40B4-BE49-F238E27FC236}">
                <a16:creationId xmlns:a16="http://schemas.microsoft.com/office/drawing/2014/main" id="{9CE58DAC-249F-B37B-A234-28FC8BE8692B}"/>
              </a:ext>
            </a:extLst>
          </p:cNvPr>
          <p:cNvPicPr>
            <a:picLocks noChangeAspect="1"/>
          </p:cNvPicPr>
          <p:nvPr/>
        </p:nvPicPr>
        <p:blipFill>
          <a:blip r:embed="rId4"/>
          <a:stretch>
            <a:fillRect/>
          </a:stretch>
        </p:blipFill>
        <p:spPr>
          <a:xfrm>
            <a:off x="6096000" y="1384061"/>
            <a:ext cx="5456279" cy="40649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2" name="Group 2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807092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67</TotalTime>
  <Words>342</Words>
  <Application>Microsoft Office PowerPoint</Application>
  <PresentationFormat>Widescreen</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PowerPoint Presentation</vt:lpstr>
      <vt:lpstr>Objective</vt:lpstr>
      <vt:lpstr>Motivation</vt:lpstr>
      <vt:lpstr>PowerPoint Presentation</vt:lpstr>
      <vt:lpstr>contribution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Bhatngagar</dc:creator>
  <cp:lastModifiedBy>Akshat Bhatngagar</cp:lastModifiedBy>
  <cp:revision>95</cp:revision>
  <dcterms:created xsi:type="dcterms:W3CDTF">2022-05-03T14:10:10Z</dcterms:created>
  <dcterms:modified xsi:type="dcterms:W3CDTF">2022-05-04T07:50:29Z</dcterms:modified>
</cp:coreProperties>
</file>