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3" r:id="rId4"/>
    <p:sldMasterId id="2147483733" r:id="rId5"/>
    <p:sldMasterId id="2147483751" r:id="rId6"/>
    <p:sldMasterId id="2147483763" r:id="rId7"/>
  </p:sldMasterIdLst>
  <p:notesMasterIdLst>
    <p:notesMasterId r:id="rId25"/>
  </p:notesMasterIdLst>
  <p:sldIdLst>
    <p:sldId id="256" r:id="rId8"/>
    <p:sldId id="258" r:id="rId9"/>
    <p:sldId id="271" r:id="rId10"/>
    <p:sldId id="272" r:id="rId11"/>
    <p:sldId id="273" r:id="rId12"/>
    <p:sldId id="274" r:id="rId13"/>
    <p:sldId id="259" r:id="rId14"/>
    <p:sldId id="260" r:id="rId15"/>
    <p:sldId id="262" r:id="rId16"/>
    <p:sldId id="263" r:id="rId17"/>
    <p:sldId id="264" r:id="rId18"/>
    <p:sldId id="261" r:id="rId19"/>
    <p:sldId id="267" r:id="rId20"/>
    <p:sldId id="265" r:id="rId21"/>
    <p:sldId id="270"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C6D6"/>
    <a:srgbClr val="9900FF"/>
    <a:srgbClr val="FCF7F1"/>
    <a:srgbClr val="344529"/>
    <a:srgbClr val="2B3922"/>
    <a:srgbClr val="2E3722"/>
    <a:srgbClr val="B8D233"/>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59" autoAdjust="0"/>
    <p:restoredTop sz="94619" autoAdjust="0"/>
  </p:normalViewPr>
  <p:slideViewPr>
    <p:cSldViewPr snapToGrid="0">
      <p:cViewPr varScale="1">
        <p:scale>
          <a:sx n="86" d="100"/>
          <a:sy n="86" d="100"/>
        </p:scale>
        <p:origin x="81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E:\gl%20capstone%20grp%20data\hr%20train%20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awat\Desktop\ppt_data_fil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awat\Desktop\ppt_data_fil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awat\Desktop\ppt_data_fil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awat\Desktop\ppt_data_fil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rawat\Desktop\ppt_data_fil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rawat\Desktop\ppt_data_fil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rawat\Desktop\hr%20train%20dat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[hr train data.csv]Sheet1!PivotTable1</c:name>
    <c:fmtId val="11"/>
  </c:pivotSource>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a:t>Job Change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spc="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spc="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a:scene3d>
            <a:camera prst="orthographicFront">
              <a:rot lat="0" lon="0" rev="0"/>
            </a:camera>
            <a:lightRig rig="threePt" dir="tl"/>
          </a:scene3d>
          <a:sp3d prstMaterial="plastic">
            <a:bevelT w="0" h="0"/>
          </a:sp3d>
        </c:spPr>
      </c:pivotFmt>
      <c:pivotFmt>
        <c:idx val="3"/>
        <c:spPr>
          <a:solidFill>
            <a:schemeClr val="accent1"/>
          </a:solidFill>
          <a:ln w="19050">
            <a:solidFill>
              <a:schemeClr val="lt1"/>
            </a:solidFill>
          </a:ln>
          <a:effectLst/>
          <a:scene3d>
            <a:camera prst="orthographicFront">
              <a:rot lat="0" lon="0" rev="0"/>
            </a:camera>
            <a:lightRig rig="threePt" dir="tl"/>
          </a:scene3d>
          <a:sp3d prstMaterial="plastic">
            <a:bevelT w="0" h="0"/>
          </a:sp3d>
        </c:spPr>
      </c:pivotFmt>
      <c:pivotFmt>
        <c:idx val="4"/>
        <c:spPr>
          <a:solidFill>
            <a:schemeClr val="accent1"/>
          </a:solidFill>
          <a:ln w="19050">
            <a:solidFill>
              <a:schemeClr val="lt1"/>
            </a:solid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spc="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a:scene3d>
            <a:camera prst="orthographicFront">
              <a:rot lat="0" lon="0" rev="0"/>
            </a:camera>
            <a:lightRig rig="threePt" dir="tl"/>
          </a:scene3d>
          <a:sp3d prstMaterial="plastic">
            <a:bevelT w="0" h="0"/>
          </a:sp3d>
        </c:spPr>
      </c:pivotFmt>
      <c:pivotFmt>
        <c:idx val="6"/>
        <c:spPr>
          <a:solidFill>
            <a:schemeClr val="accent1"/>
          </a:solidFill>
          <a:ln w="19050">
            <a:solidFill>
              <a:schemeClr val="lt1"/>
            </a:solidFill>
          </a:ln>
          <a:effectLst/>
          <a:scene3d>
            <a:camera prst="orthographicFront">
              <a:rot lat="0" lon="0" rev="0"/>
            </a:camera>
            <a:lightRig rig="threePt" dir="tl"/>
          </a:scene3d>
          <a:sp3d prstMaterial="plastic">
            <a:bevelT w="0" h="0"/>
          </a:sp3d>
        </c:spPr>
      </c:pivotFmt>
    </c:pivotFmts>
    <c:plotArea>
      <c:layout/>
      <c:pieChart>
        <c:varyColors val="1"/>
        <c:ser>
          <c:idx val="0"/>
          <c:order val="0"/>
          <c:tx>
            <c:strRef>
              <c:f>Sheet1!$B$3</c:f>
              <c:strCache>
                <c:ptCount val="1"/>
                <c:pt idx="0">
                  <c:v>Total</c:v>
                </c:pt>
              </c:strCache>
            </c:strRef>
          </c:tx>
          <c:explosion val="8"/>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19C-41D4-BC7D-59616125CAAA}"/>
              </c:ext>
            </c:extLst>
          </c:dPt>
          <c:dPt>
            <c:idx val="1"/>
            <c:bubble3D val="0"/>
            <c:explosion val="3"/>
            <c:spPr>
              <a:solidFill>
                <a:schemeClr val="accent2"/>
              </a:solidFill>
              <a:ln w="19050">
                <a:solidFill>
                  <a:schemeClr val="lt1"/>
                </a:solidFill>
              </a:ln>
              <a:effectLst/>
            </c:spPr>
            <c:extLst>
              <c:ext xmlns:c16="http://schemas.microsoft.com/office/drawing/2014/chart" uri="{C3380CC4-5D6E-409C-BE32-E72D297353CC}">
                <c16:uniqueId val="{00000003-419C-41D4-BC7D-59616125CAAA}"/>
              </c:ext>
            </c:extLst>
          </c:dPt>
          <c:dLbls>
            <c:spPr>
              <a:solidFill>
                <a:schemeClr val="lt1"/>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1197" b="0" i="0" u="none" strike="noStrike" kern="1200" baseline="0">
                    <a:solidFill>
                      <a:schemeClr val="dk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rect">
                    <a:avLst/>
                  </a:prstGeom>
                  <a:noFill/>
                  <a:ln>
                    <a:noFill/>
                  </a:ln>
                </c15:spPr>
              </c:ext>
            </c:extLst>
          </c:dLbls>
          <c:cat>
            <c:strRef>
              <c:f>Sheet1!$A$4:$A$6</c:f>
              <c:strCache>
                <c:ptCount val="2"/>
                <c:pt idx="0">
                  <c:v>NO</c:v>
                </c:pt>
                <c:pt idx="1">
                  <c:v>YES</c:v>
                </c:pt>
              </c:strCache>
            </c:strRef>
          </c:cat>
          <c:val>
            <c:numRef>
              <c:f>Sheet1!$B$4:$B$6</c:f>
              <c:numCache>
                <c:formatCode>0.00%</c:formatCode>
                <c:ptCount val="2"/>
                <c:pt idx="0">
                  <c:v>0.75065246894247839</c:v>
                </c:pt>
                <c:pt idx="1">
                  <c:v>0.24934753105752167</c:v>
                </c:pt>
              </c:numCache>
            </c:numRef>
          </c:val>
          <c:extLst>
            <c:ext xmlns:c16="http://schemas.microsoft.com/office/drawing/2014/chart" uri="{C3380CC4-5D6E-409C-BE32-E72D297353CC}">
              <c16:uniqueId val="{00000004-419C-41D4-BC7D-59616125CAAA}"/>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9050" cap="flat" cmpd="sng" algn="ctr">
      <a:solidFill>
        <a:schemeClr val="accent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[ppt_data_file.xlsx]slide 4!PivotTable1</c:name>
    <c:fmtId val="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'slide 4'!$B$3:$B$4</c:f>
              <c:strCache>
                <c:ptCount val="1"/>
                <c:pt idx="0">
                  <c:v>NO</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4'!$A$5:$A$8</c:f>
              <c:strCache>
                <c:ptCount val="3"/>
                <c:pt idx="0">
                  <c:v>Female</c:v>
                </c:pt>
                <c:pt idx="1">
                  <c:v>Male</c:v>
                </c:pt>
                <c:pt idx="2">
                  <c:v>Other</c:v>
                </c:pt>
              </c:strCache>
            </c:strRef>
          </c:cat>
          <c:val>
            <c:numRef>
              <c:f>'slide 4'!$B$5:$B$8</c:f>
              <c:numCache>
                <c:formatCode>0.00%</c:formatCode>
                <c:ptCount val="3"/>
                <c:pt idx="0">
                  <c:v>0.71906354515050164</c:v>
                </c:pt>
                <c:pt idx="1">
                  <c:v>0.7570383232047625</c:v>
                </c:pt>
                <c:pt idx="2">
                  <c:v>0.69794721407624638</c:v>
                </c:pt>
              </c:numCache>
            </c:numRef>
          </c:val>
          <c:extLst>
            <c:ext xmlns:c16="http://schemas.microsoft.com/office/drawing/2014/chart" uri="{C3380CC4-5D6E-409C-BE32-E72D297353CC}">
              <c16:uniqueId val="{00000000-9FE7-45F7-B3EE-A2809ACFDEE2}"/>
            </c:ext>
          </c:extLst>
        </c:ser>
        <c:ser>
          <c:idx val="1"/>
          <c:order val="1"/>
          <c:tx>
            <c:strRef>
              <c:f>'slide 4'!$C$3:$C$4</c:f>
              <c:strCache>
                <c:ptCount val="1"/>
                <c:pt idx="0">
                  <c:v>YES</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4'!$A$5:$A$8</c:f>
              <c:strCache>
                <c:ptCount val="3"/>
                <c:pt idx="0">
                  <c:v>Female</c:v>
                </c:pt>
                <c:pt idx="1">
                  <c:v>Male</c:v>
                </c:pt>
                <c:pt idx="2">
                  <c:v>Other</c:v>
                </c:pt>
              </c:strCache>
            </c:strRef>
          </c:cat>
          <c:val>
            <c:numRef>
              <c:f>'slide 4'!$C$5:$C$8</c:f>
              <c:numCache>
                <c:formatCode>0.00%</c:formatCode>
                <c:ptCount val="3"/>
                <c:pt idx="0">
                  <c:v>0.28093645484949831</c:v>
                </c:pt>
                <c:pt idx="1">
                  <c:v>0.2429616767952375</c:v>
                </c:pt>
                <c:pt idx="2">
                  <c:v>0.30205278592375367</c:v>
                </c:pt>
              </c:numCache>
            </c:numRef>
          </c:val>
          <c:extLst>
            <c:ext xmlns:c16="http://schemas.microsoft.com/office/drawing/2014/chart" uri="{C3380CC4-5D6E-409C-BE32-E72D297353CC}">
              <c16:uniqueId val="{00000001-9FE7-45F7-B3EE-A2809ACFDEE2}"/>
            </c:ext>
          </c:extLst>
        </c:ser>
        <c:dLbls>
          <c:dLblPos val="outEnd"/>
          <c:showLegendKey val="0"/>
          <c:showVal val="1"/>
          <c:showCatName val="0"/>
          <c:showSerName val="0"/>
          <c:showPercent val="0"/>
          <c:showBubbleSize val="0"/>
        </c:dLbls>
        <c:gapWidth val="182"/>
        <c:axId val="1422725152"/>
        <c:axId val="1421784592"/>
      </c:barChart>
      <c:catAx>
        <c:axId val="14227251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1421784592"/>
        <c:crosses val="autoZero"/>
        <c:auto val="1"/>
        <c:lblAlgn val="ctr"/>
        <c:lblOffset val="100"/>
        <c:noMultiLvlLbl val="0"/>
      </c:catAx>
      <c:valAx>
        <c:axId val="1421784592"/>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1422725152"/>
        <c:crosses val="autoZero"/>
        <c:crossBetween val="between"/>
      </c:valAx>
      <c:spPr>
        <a:noFill/>
        <a:ln>
          <a:noFill/>
        </a:ln>
        <a:effectLst/>
      </c:spPr>
    </c:plotArea>
    <c:legend>
      <c:legendPos val="l"/>
      <c:overlay val="0"/>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9050" cap="flat" cmpd="sng" algn="ctr">
      <a:solidFill>
        <a:schemeClr val="accent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[ppt_data_file.xlsx]slide5!PivotTable2</c:name>
    <c:fmtId val="3"/>
  </c:pivotSource>
  <c:chart>
    <c:title>
      <c:tx>
        <c:rich>
          <a:bodyPr rot="0" spcFirstLastPara="1" vertOverflow="ellipsis" vert="horz" wrap="square" anchor="ctr" anchorCtr="1"/>
          <a:lstStyle/>
          <a:p>
            <a:pPr>
              <a:defRPr sz="2200" b="1" i="0" u="none" strike="noStrike" kern="1200" cap="all" spc="150" baseline="0">
                <a:solidFill>
                  <a:schemeClr val="dk1"/>
                </a:solidFill>
                <a:latin typeface="+mn-lt"/>
                <a:ea typeface="+mn-ea"/>
                <a:cs typeface="+mn-cs"/>
              </a:defRPr>
            </a:pPr>
            <a:r>
              <a:rPr lang="en-IN" dirty="0"/>
              <a:t>Relevant Experience</a:t>
            </a:r>
            <a:r>
              <a:rPr lang="en-IN" baseline="0" dirty="0"/>
              <a:t> Job change</a:t>
            </a:r>
            <a:endParaRPr lang="en-IN" dirty="0"/>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dk1"/>
              </a:solidFill>
              <a:latin typeface="+mn-lt"/>
              <a:ea typeface="+mn-ea"/>
              <a:cs typeface="+mn-cs"/>
            </a:defRPr>
          </a:pPr>
          <a:endParaRPr lang="en-US"/>
        </a:p>
      </c:txPr>
    </c:title>
    <c:autoTitleDeleted val="0"/>
    <c:pivotFmts>
      <c:pivotFmt>
        <c:idx val="0"/>
        <c:spPr>
          <a:pattFill prst="narVert">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pattFill prst="narVert">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narVert">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pattFill prst="narVert">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pattFill prst="narVert">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pattFill prst="narVert">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slide5!$B$1:$B$2</c:f>
              <c:strCache>
                <c:ptCount val="1"/>
                <c:pt idx="0">
                  <c:v>NO</c:v>
                </c:pt>
              </c:strCache>
            </c:strRef>
          </c:tx>
          <c:spPr>
            <a:pattFill prst="narVert">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slide5!$A$3:$A$5</c:f>
              <c:strCache>
                <c:ptCount val="2"/>
                <c:pt idx="0">
                  <c:v>Has relevent experience</c:v>
                </c:pt>
                <c:pt idx="1">
                  <c:v>No relevent experience</c:v>
                </c:pt>
              </c:strCache>
            </c:strRef>
          </c:cat>
          <c:val>
            <c:numRef>
              <c:f>slide5!$B$3:$B$5</c:f>
              <c:numCache>
                <c:formatCode>0.00%</c:formatCode>
                <c:ptCount val="2"/>
                <c:pt idx="0">
                  <c:v>0.78531032482598606</c:v>
                </c:pt>
                <c:pt idx="1">
                  <c:v>0.66157286619455835</c:v>
                </c:pt>
              </c:numCache>
            </c:numRef>
          </c:val>
          <c:extLst>
            <c:ext xmlns:c16="http://schemas.microsoft.com/office/drawing/2014/chart" uri="{C3380CC4-5D6E-409C-BE32-E72D297353CC}">
              <c16:uniqueId val="{00000000-A143-4682-88CA-5C954AB34AE2}"/>
            </c:ext>
          </c:extLst>
        </c:ser>
        <c:ser>
          <c:idx val="1"/>
          <c:order val="1"/>
          <c:tx>
            <c:strRef>
              <c:f>slide5!$C$1:$C$2</c:f>
              <c:strCache>
                <c:ptCount val="1"/>
                <c:pt idx="0">
                  <c:v>YES</c:v>
                </c:pt>
              </c:strCache>
            </c:strRef>
          </c:tx>
          <c:spPr>
            <a:pattFill prst="narVert">
              <a:fgClr>
                <a:schemeClr val="accent4"/>
              </a:fgClr>
              <a:bgClr>
                <a:schemeClr val="accent4">
                  <a:lumMod val="20000"/>
                  <a:lumOff val="80000"/>
                </a:schemeClr>
              </a:bgClr>
            </a:pattFill>
            <a:ln>
              <a:noFill/>
            </a:ln>
            <a:effectLst>
              <a:innerShdw blurRad="114300">
                <a:schemeClr val="accent4"/>
              </a:inn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slide5!$A$3:$A$5</c:f>
              <c:strCache>
                <c:ptCount val="2"/>
                <c:pt idx="0">
                  <c:v>Has relevent experience</c:v>
                </c:pt>
                <c:pt idx="1">
                  <c:v>No relevent experience</c:v>
                </c:pt>
              </c:strCache>
            </c:strRef>
          </c:cat>
          <c:val>
            <c:numRef>
              <c:f>slide5!$C$3:$C$5</c:f>
              <c:numCache>
                <c:formatCode>0.00%</c:formatCode>
                <c:ptCount val="2"/>
                <c:pt idx="0">
                  <c:v>0.21468967517401391</c:v>
                </c:pt>
                <c:pt idx="1">
                  <c:v>0.33842713380544165</c:v>
                </c:pt>
              </c:numCache>
            </c:numRef>
          </c:val>
          <c:extLst>
            <c:ext xmlns:c16="http://schemas.microsoft.com/office/drawing/2014/chart" uri="{C3380CC4-5D6E-409C-BE32-E72D297353CC}">
              <c16:uniqueId val="{00000001-A143-4682-88CA-5C954AB34AE2}"/>
            </c:ext>
          </c:extLst>
        </c:ser>
        <c:dLbls>
          <c:dLblPos val="outEnd"/>
          <c:showLegendKey val="0"/>
          <c:showVal val="1"/>
          <c:showCatName val="0"/>
          <c:showSerName val="0"/>
          <c:showPercent val="0"/>
          <c:showBubbleSize val="0"/>
        </c:dLbls>
        <c:gapWidth val="227"/>
        <c:overlap val="-48"/>
        <c:axId val="1424376032"/>
        <c:axId val="1424376448"/>
      </c:barChart>
      <c:catAx>
        <c:axId val="1424376032"/>
        <c:scaling>
          <c:orientation val="minMax"/>
        </c:scaling>
        <c:delete val="0"/>
        <c:axPos val="l"/>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1424376448"/>
        <c:crosses val="autoZero"/>
        <c:auto val="1"/>
        <c:lblAlgn val="ctr"/>
        <c:lblOffset val="100"/>
        <c:noMultiLvlLbl val="0"/>
      </c:catAx>
      <c:valAx>
        <c:axId val="1424376448"/>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solidFill>
                    <a:latin typeface="+mn-lt"/>
                    <a:ea typeface="+mn-ea"/>
                    <a:cs typeface="+mn-cs"/>
                  </a:defRPr>
                </a:pPr>
                <a:r>
                  <a:rPr lang="en-IN"/>
                  <a:t>Job Change</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solidFill>
                  <a:latin typeface="+mn-lt"/>
                  <a:ea typeface="+mn-ea"/>
                  <a:cs typeface="+mn-cs"/>
                </a:defRPr>
              </a:pPr>
              <a:endParaRPr lang="en-US"/>
            </a:p>
          </c:txPr>
        </c:title>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14243760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9050" cap="rnd"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[ppt_data_file.xlsx]slide6!PivotTable3</c:name>
    <c:fmtId val="3"/>
  </c:pivotSource>
  <c:chart>
    <c:title>
      <c:tx>
        <c:rich>
          <a:bodyPr rot="0" spcFirstLastPara="1" vertOverflow="ellipsis" vert="horz" wrap="square" anchor="ctr" anchorCtr="1"/>
          <a:lstStyle/>
          <a:p>
            <a:pPr>
              <a:defRPr sz="2128" b="1" i="0" u="none" strike="noStrike" kern="1200" cap="none" spc="0" normalizeH="0" baseline="0">
                <a:solidFill>
                  <a:schemeClr val="dk1"/>
                </a:solidFill>
                <a:latin typeface="+mn-lt"/>
                <a:ea typeface="+mn-ea"/>
                <a:cs typeface="+mn-cs"/>
              </a:defRPr>
            </a:pPr>
            <a:r>
              <a:rPr lang="en-US" dirty="0"/>
              <a:t>Experience Job Change</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slide6!$B$1</c:f>
              <c:strCache>
                <c:ptCount val="1"/>
                <c:pt idx="0">
                  <c:v>Total</c:v>
                </c:pt>
              </c:strCache>
            </c:strRef>
          </c:tx>
          <c:spPr>
            <a:solidFill>
              <a:schemeClr val="accent2"/>
            </a:solidFill>
            <a:ln>
              <a:noFill/>
            </a:ln>
            <a:effectLst/>
          </c:spPr>
          <c:invertIfNegative val="0"/>
          <c:cat>
            <c:strRef>
              <c:f>slide6!$A$2:$A$4</c:f>
              <c:strCache>
                <c:ptCount val="2"/>
                <c:pt idx="0">
                  <c:v>NO</c:v>
                </c:pt>
                <c:pt idx="1">
                  <c:v>YES</c:v>
                </c:pt>
              </c:strCache>
            </c:strRef>
          </c:cat>
          <c:val>
            <c:numRef>
              <c:f>slide6!$B$2:$B$4</c:f>
              <c:numCache>
                <c:formatCode>General</c:formatCode>
                <c:ptCount val="2"/>
                <c:pt idx="0">
                  <c:v>10.588067589180168</c:v>
                </c:pt>
                <c:pt idx="1">
                  <c:v>7.9156374293489637</c:v>
                </c:pt>
              </c:numCache>
            </c:numRef>
          </c:val>
          <c:extLst>
            <c:ext xmlns:c16="http://schemas.microsoft.com/office/drawing/2014/chart" uri="{C3380CC4-5D6E-409C-BE32-E72D297353CC}">
              <c16:uniqueId val="{00000000-0C4B-4A8B-80CE-D799F2D37B46}"/>
            </c:ext>
          </c:extLst>
        </c:ser>
        <c:dLbls>
          <c:showLegendKey val="0"/>
          <c:showVal val="0"/>
          <c:showCatName val="0"/>
          <c:showSerName val="0"/>
          <c:showPercent val="0"/>
          <c:showBubbleSize val="0"/>
        </c:dLbls>
        <c:gapWidth val="267"/>
        <c:overlap val="-43"/>
        <c:axId val="1660798960"/>
        <c:axId val="1660797712"/>
      </c:barChart>
      <c:catAx>
        <c:axId val="1660798960"/>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solidFill>
                <a:latin typeface="+mn-lt"/>
                <a:ea typeface="+mn-ea"/>
                <a:cs typeface="+mn-cs"/>
              </a:defRPr>
            </a:pPr>
            <a:endParaRPr lang="en-US"/>
          </a:p>
        </c:txPr>
        <c:crossAx val="1660797712"/>
        <c:crosses val="autoZero"/>
        <c:auto val="1"/>
        <c:lblAlgn val="ctr"/>
        <c:lblOffset val="100"/>
        <c:noMultiLvlLbl val="0"/>
      </c:catAx>
      <c:valAx>
        <c:axId val="1660797712"/>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solidFill>
                    <a:latin typeface="+mn-lt"/>
                    <a:ea typeface="+mn-ea"/>
                    <a:cs typeface="+mn-cs"/>
                  </a:defRPr>
                </a:pPr>
                <a:r>
                  <a:rPr lang="en-US"/>
                  <a:t>Average Experience</a:t>
                </a:r>
                <a:endParaRPr lang="en-IN"/>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1660798960"/>
        <c:crosses val="autoZero"/>
        <c:crossBetween val="between"/>
      </c:valAx>
      <c:dTable>
        <c:showHorzBorder val="1"/>
        <c:showVertBorder val="1"/>
        <c:showOutline val="1"/>
        <c:showKeys val="0"/>
        <c:spPr>
          <a:noFill/>
          <a:ln w="9525" cap="flat" cmpd="sng" algn="ctr">
            <a:solidFill>
              <a:schemeClr val="dk1">
                <a:lumMod val="15000"/>
                <a:lumOff val="85000"/>
              </a:schemeClr>
            </a:solidFill>
            <a:round/>
          </a:ln>
          <a:effectLst/>
        </c:spPr>
        <c:txPr>
          <a:bodyPr rot="0" spcFirstLastPara="1" vertOverflow="ellipsis" vert="horz" wrap="square" anchor="ctr" anchorCtr="1"/>
          <a:lstStyle/>
          <a:p>
            <a:pPr rtl="0">
              <a:defRPr sz="1064" b="0" i="0" u="none" strike="noStrike" kern="1200" baseline="0">
                <a:solidFill>
                  <a:schemeClr val="dk1"/>
                </a:solidFill>
                <a:latin typeface="+mn-lt"/>
                <a:ea typeface="+mn-ea"/>
                <a:cs typeface="+mn-cs"/>
              </a:defRPr>
            </a:pPr>
            <a:endParaRPr lang="en-US"/>
          </a:p>
        </c:txPr>
      </c:dTable>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9050" cap="rnd" cmpd="sng" algn="ctr">
      <a:solidFill>
        <a:schemeClr val="tx1"/>
      </a:solidFill>
      <a:prstDash val="solid"/>
      <a:round/>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[ppt_data_file.xlsx]slide 7!PivotTable7</c:name>
    <c:fmtId val="51"/>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s>
    <c:plotArea>
      <c:layout>
        <c:manualLayout>
          <c:layoutTarget val="inner"/>
          <c:xMode val="edge"/>
          <c:yMode val="edge"/>
          <c:x val="0.15993244713821844"/>
          <c:y val="9.2012665351795628E-2"/>
          <c:w val="0.49919584850002868"/>
          <c:h val="0.81597466929640883"/>
        </c:manualLayout>
      </c:layout>
      <c:pieChart>
        <c:varyColors val="1"/>
        <c:ser>
          <c:idx val="0"/>
          <c:order val="0"/>
          <c:tx>
            <c:strRef>
              <c:f>'slide 7'!$C$7</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C45-4FF4-A7B2-F9209E2973B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C45-4FF4-A7B2-F9209E2973B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C45-4FF4-A7B2-F9209E2973B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C45-4FF4-A7B2-F9209E2973B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C45-4FF4-A7B2-F9209E2973BA}"/>
              </c:ext>
            </c:extLst>
          </c:dPt>
          <c:dLbls>
            <c:dLbl>
              <c:idx val="4"/>
              <c:layout>
                <c:manualLayout>
                  <c:x val="0.22557749946767061"/>
                  <c:y val="1.4048145149701281E-2"/>
                </c:manualLayout>
              </c:layout>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6616423635338032"/>
                      <c:h val="0.13782335206229643"/>
                    </c:manualLayout>
                  </c15:layout>
                </c:ext>
                <c:ext xmlns:c16="http://schemas.microsoft.com/office/drawing/2014/chart" uri="{C3380CC4-5D6E-409C-BE32-E72D297353CC}">
                  <c16:uniqueId val="{00000009-7C45-4FF4-A7B2-F9209E2973BA}"/>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'slide 7'!$B$8:$B$13</c:f>
              <c:strCache>
                <c:ptCount val="5"/>
                <c:pt idx="0">
                  <c:v>Graduate</c:v>
                </c:pt>
                <c:pt idx="1">
                  <c:v>High School</c:v>
                </c:pt>
                <c:pt idx="2">
                  <c:v>Masters</c:v>
                </c:pt>
                <c:pt idx="3">
                  <c:v>Phd</c:v>
                </c:pt>
                <c:pt idx="4">
                  <c:v>Primary School</c:v>
                </c:pt>
              </c:strCache>
            </c:strRef>
          </c:cat>
          <c:val>
            <c:numRef>
              <c:f>'slide 7'!$C$8:$C$13</c:f>
              <c:numCache>
                <c:formatCode>General</c:formatCode>
                <c:ptCount val="5"/>
                <c:pt idx="0">
                  <c:v>11598</c:v>
                </c:pt>
                <c:pt idx="1">
                  <c:v>2247</c:v>
                </c:pt>
                <c:pt idx="2">
                  <c:v>4361</c:v>
                </c:pt>
                <c:pt idx="3">
                  <c:v>414</c:v>
                </c:pt>
                <c:pt idx="4">
                  <c:v>538</c:v>
                </c:pt>
              </c:numCache>
            </c:numRef>
          </c:val>
          <c:extLst>
            <c:ext xmlns:c16="http://schemas.microsoft.com/office/drawing/2014/chart" uri="{C3380CC4-5D6E-409C-BE32-E72D297353CC}">
              <c16:uniqueId val="{0000000A-7C45-4FF4-A7B2-F9209E2973BA}"/>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[ppt_data_file.xlsx]slide 7!PivotTable8</c:name>
    <c:fmtId val="7"/>
  </c:pivotSource>
  <c:chart>
    <c:title>
      <c:tx>
        <c:rich>
          <a:bodyPr rot="0" spcFirstLastPara="1" vertOverflow="ellipsis" vert="horz" wrap="square" anchor="ctr" anchorCtr="1"/>
          <a:lstStyle/>
          <a:p>
            <a:pPr>
              <a:defRPr sz="2128" b="1" i="0" u="none" strike="noStrike" kern="1200" spc="100" baseline="0">
                <a:solidFill>
                  <a:schemeClr val="dk1"/>
                </a:solidFill>
                <a:effectLst>
                  <a:outerShdw blurRad="50800" dist="38100" dir="5400000" algn="t" rotWithShape="0">
                    <a:prstClr val="black">
                      <a:alpha val="40000"/>
                    </a:prstClr>
                  </a:outerShdw>
                </a:effectLst>
                <a:latin typeface="+mn-lt"/>
                <a:ea typeface="+mn-ea"/>
                <a:cs typeface="+mn-cs"/>
              </a:defRPr>
            </a:pPr>
            <a:r>
              <a:rPr lang="en-US" u="sng" dirty="0">
                <a:ln>
                  <a:noFill/>
                </a:ln>
                <a:solidFill>
                  <a:srgbClr val="002060"/>
                </a:solidFill>
                <a:effectLst/>
                <a:latin typeface="+mj-lt"/>
              </a:rPr>
              <a:t>Education</a:t>
            </a:r>
            <a:r>
              <a:rPr lang="en-US" baseline="0" dirty="0">
                <a:ln>
                  <a:noFill/>
                </a:ln>
                <a:solidFill>
                  <a:srgbClr val="002060"/>
                </a:solidFill>
                <a:effectLst/>
                <a:latin typeface="+mj-lt"/>
              </a:rPr>
              <a:t> </a:t>
            </a:r>
            <a:r>
              <a:rPr lang="en-US" u="sng" baseline="0" dirty="0">
                <a:ln>
                  <a:noFill/>
                </a:ln>
                <a:solidFill>
                  <a:srgbClr val="002060"/>
                </a:solidFill>
                <a:effectLst/>
                <a:latin typeface="+mj-lt"/>
              </a:rPr>
              <a:t>Level</a:t>
            </a:r>
            <a:r>
              <a:rPr lang="en-US" baseline="0" dirty="0">
                <a:ln>
                  <a:noFill/>
                </a:ln>
                <a:solidFill>
                  <a:srgbClr val="002060"/>
                </a:solidFill>
                <a:effectLst/>
                <a:latin typeface="+mj-lt"/>
              </a:rPr>
              <a:t> </a:t>
            </a:r>
            <a:r>
              <a:rPr lang="en-US" u="sng" baseline="0" dirty="0">
                <a:ln>
                  <a:noFill/>
                </a:ln>
                <a:solidFill>
                  <a:srgbClr val="002060"/>
                </a:solidFill>
                <a:effectLst/>
                <a:latin typeface="+mj-lt"/>
              </a:rPr>
              <a:t>Job</a:t>
            </a:r>
            <a:r>
              <a:rPr lang="en-US" baseline="0" dirty="0">
                <a:ln>
                  <a:noFill/>
                </a:ln>
                <a:solidFill>
                  <a:srgbClr val="002060"/>
                </a:solidFill>
                <a:effectLst/>
                <a:latin typeface="+mj-lt"/>
              </a:rPr>
              <a:t> </a:t>
            </a:r>
            <a:r>
              <a:rPr lang="en-US" u="sng" baseline="0" dirty="0">
                <a:ln>
                  <a:noFill/>
                </a:ln>
                <a:solidFill>
                  <a:srgbClr val="002060"/>
                </a:solidFill>
                <a:effectLst/>
                <a:latin typeface="+mj-lt"/>
              </a:rPr>
              <a:t>Change</a:t>
            </a:r>
            <a:endParaRPr lang="en-IN" u="sng" dirty="0">
              <a:ln>
                <a:noFill/>
              </a:ln>
              <a:solidFill>
                <a:srgbClr val="002060"/>
              </a:solidFill>
              <a:effectLst/>
              <a:latin typeface="+mj-lt"/>
            </a:endParaRP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dk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percentStacked"/>
        <c:varyColors val="0"/>
        <c:ser>
          <c:idx val="0"/>
          <c:order val="0"/>
          <c:tx>
            <c:strRef>
              <c:f>'slide 7'!$C$21:$C$22</c:f>
              <c:strCache>
                <c:ptCount val="1"/>
                <c:pt idx="0">
                  <c:v>NO</c:v>
                </c:pt>
              </c:strCache>
            </c:strRef>
          </c:tx>
          <c:spPr>
            <a:solidFill>
              <a:schemeClr val="accent5"/>
            </a:solidFill>
            <a:ln w="19050" cap="rnd" cmpd="sng" algn="ctr">
              <a:solidFill>
                <a:schemeClr val="accent5">
                  <a:shade val="50000"/>
                </a:schemeClr>
              </a:solidFill>
              <a:prstDash val="solid"/>
            </a:ln>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'slide 7'!$B$23:$B$28</c:f>
              <c:strCache>
                <c:ptCount val="5"/>
                <c:pt idx="0">
                  <c:v>Graduate</c:v>
                </c:pt>
                <c:pt idx="1">
                  <c:v>High School</c:v>
                </c:pt>
                <c:pt idx="2">
                  <c:v>Masters</c:v>
                </c:pt>
                <c:pt idx="3">
                  <c:v>Phd</c:v>
                </c:pt>
                <c:pt idx="4">
                  <c:v>Primary School</c:v>
                </c:pt>
              </c:strCache>
            </c:strRef>
          </c:cat>
          <c:val>
            <c:numRef>
              <c:f>'slide 7'!$C$23:$C$28</c:f>
              <c:numCache>
                <c:formatCode>0.00%</c:formatCode>
                <c:ptCount val="5"/>
                <c:pt idx="0">
                  <c:v>0.72021038110018964</c:v>
                </c:pt>
                <c:pt idx="1">
                  <c:v>0.79839786381842459</c:v>
                </c:pt>
                <c:pt idx="2">
                  <c:v>0.78559963311167158</c:v>
                </c:pt>
                <c:pt idx="3">
                  <c:v>0.85990338164251212</c:v>
                </c:pt>
                <c:pt idx="4">
                  <c:v>0.8401486988847584</c:v>
                </c:pt>
              </c:numCache>
            </c:numRef>
          </c:val>
          <c:extLst>
            <c:ext xmlns:c16="http://schemas.microsoft.com/office/drawing/2014/chart" uri="{C3380CC4-5D6E-409C-BE32-E72D297353CC}">
              <c16:uniqueId val="{00000000-98EB-45E7-9D3F-96C0EC5E7986}"/>
            </c:ext>
          </c:extLst>
        </c:ser>
        <c:ser>
          <c:idx val="1"/>
          <c:order val="1"/>
          <c:tx>
            <c:strRef>
              <c:f>'slide 7'!$D$21:$D$22</c:f>
              <c:strCache>
                <c:ptCount val="1"/>
                <c:pt idx="0">
                  <c:v>YES</c:v>
                </c:pt>
              </c:strCache>
            </c:strRef>
          </c:tx>
          <c:spPr>
            <a:solidFill>
              <a:schemeClr val="accent1"/>
            </a:solidFill>
            <a:ln w="19050" cap="rnd" cmpd="sng" algn="ctr">
              <a:solidFill>
                <a:schemeClr val="accent1">
                  <a:shade val="50000"/>
                </a:schemeClr>
              </a:solidFill>
              <a:prstDash val="solid"/>
            </a:ln>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'slide 7'!$B$23:$B$28</c:f>
              <c:strCache>
                <c:ptCount val="5"/>
                <c:pt idx="0">
                  <c:v>Graduate</c:v>
                </c:pt>
                <c:pt idx="1">
                  <c:v>High School</c:v>
                </c:pt>
                <c:pt idx="2">
                  <c:v>Masters</c:v>
                </c:pt>
                <c:pt idx="3">
                  <c:v>Phd</c:v>
                </c:pt>
                <c:pt idx="4">
                  <c:v>Primary School</c:v>
                </c:pt>
              </c:strCache>
            </c:strRef>
          </c:cat>
          <c:val>
            <c:numRef>
              <c:f>'slide 7'!$D$23:$D$28</c:f>
              <c:numCache>
                <c:formatCode>0.00%</c:formatCode>
                <c:ptCount val="5"/>
                <c:pt idx="0">
                  <c:v>0.2797896188998103</c:v>
                </c:pt>
                <c:pt idx="1">
                  <c:v>0.20160213618157544</c:v>
                </c:pt>
                <c:pt idx="2">
                  <c:v>0.21440036688832836</c:v>
                </c:pt>
                <c:pt idx="3">
                  <c:v>0.14009661835748793</c:v>
                </c:pt>
                <c:pt idx="4">
                  <c:v>0.15985130111524162</c:v>
                </c:pt>
              </c:numCache>
            </c:numRef>
          </c:val>
          <c:extLst>
            <c:ext xmlns:c16="http://schemas.microsoft.com/office/drawing/2014/chart" uri="{C3380CC4-5D6E-409C-BE32-E72D297353CC}">
              <c16:uniqueId val="{00000001-98EB-45E7-9D3F-96C0EC5E7986}"/>
            </c:ext>
          </c:extLst>
        </c:ser>
        <c:dLbls>
          <c:dLblPos val="ctr"/>
          <c:showLegendKey val="0"/>
          <c:showVal val="1"/>
          <c:showCatName val="0"/>
          <c:showSerName val="0"/>
          <c:showPercent val="0"/>
          <c:showBubbleSize val="0"/>
        </c:dLbls>
        <c:gapWidth val="150"/>
        <c:overlap val="100"/>
        <c:axId val="1660798544"/>
        <c:axId val="1660799792"/>
      </c:barChart>
      <c:catAx>
        <c:axId val="1660798544"/>
        <c:scaling>
          <c:orientation val="minMax"/>
        </c:scaling>
        <c:delete val="0"/>
        <c:axPos val="l"/>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1660799792"/>
        <c:crosses val="autoZero"/>
        <c:auto val="1"/>
        <c:lblAlgn val="ctr"/>
        <c:lblOffset val="100"/>
        <c:noMultiLvlLbl val="0"/>
      </c:catAx>
      <c:valAx>
        <c:axId val="1660799792"/>
        <c:scaling>
          <c:orientation val="minMax"/>
        </c:scaling>
        <c:delete val="0"/>
        <c:axPos val="b"/>
        <c:majorGridlines>
          <c:spPr>
            <a:ln w="9525" cap="flat" cmpd="sng" algn="ctr">
              <a:solidFill>
                <a:schemeClr val="lt1">
                  <a:lumMod val="95000"/>
                  <a:alpha val="10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16607985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9050" cap="rnd" cmpd="sng" algn="ctr">
      <a:solidFill>
        <a:srgbClr val="002060"/>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[ppt_data_file.xlsx]Sheet6!PivotTable10</c:name>
    <c:fmtId val="69"/>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percentStacked"/>
        <c:varyColors val="0"/>
        <c:ser>
          <c:idx val="0"/>
          <c:order val="0"/>
          <c:tx>
            <c:strRef>
              <c:f>Sheet6!$B$4:$B$5</c:f>
              <c:strCache>
                <c:ptCount val="1"/>
                <c:pt idx="0">
                  <c:v>NO</c:v>
                </c:pt>
              </c:strCache>
            </c:strRef>
          </c:tx>
          <c:spPr>
            <a:solidFill>
              <a:schemeClr val="accent1"/>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Sheet6!$A$6:$A$12</c:f>
              <c:strCache>
                <c:ptCount val="6"/>
                <c:pt idx="0">
                  <c:v>Arts</c:v>
                </c:pt>
                <c:pt idx="1">
                  <c:v>Business Degree</c:v>
                </c:pt>
                <c:pt idx="2">
                  <c:v>Humanities</c:v>
                </c:pt>
                <c:pt idx="3">
                  <c:v>No Major</c:v>
                </c:pt>
                <c:pt idx="4">
                  <c:v>Other</c:v>
                </c:pt>
                <c:pt idx="5">
                  <c:v>STEM</c:v>
                </c:pt>
              </c:strCache>
            </c:strRef>
          </c:cat>
          <c:val>
            <c:numRef>
              <c:f>Sheet6!$B$6:$B$12</c:f>
              <c:numCache>
                <c:formatCode>0.00%</c:formatCode>
                <c:ptCount val="6"/>
                <c:pt idx="0">
                  <c:v>0.79051383399209485</c:v>
                </c:pt>
                <c:pt idx="1">
                  <c:v>0.73700305810397548</c:v>
                </c:pt>
                <c:pt idx="2">
                  <c:v>0.78923766816143492</c:v>
                </c:pt>
                <c:pt idx="3">
                  <c:v>0.80105401844532276</c:v>
                </c:pt>
                <c:pt idx="4">
                  <c:v>0.73228346456692917</c:v>
                </c:pt>
                <c:pt idx="5">
                  <c:v>0.73840739718465365</c:v>
                </c:pt>
              </c:numCache>
            </c:numRef>
          </c:val>
          <c:extLst>
            <c:ext xmlns:c16="http://schemas.microsoft.com/office/drawing/2014/chart" uri="{C3380CC4-5D6E-409C-BE32-E72D297353CC}">
              <c16:uniqueId val="{00000000-649B-4013-A84E-A7C97FC0D03A}"/>
            </c:ext>
          </c:extLst>
        </c:ser>
        <c:ser>
          <c:idx val="1"/>
          <c:order val="1"/>
          <c:tx>
            <c:strRef>
              <c:f>Sheet6!$C$4:$C$5</c:f>
              <c:strCache>
                <c:ptCount val="1"/>
                <c:pt idx="0">
                  <c:v>YES</c:v>
                </c:pt>
              </c:strCache>
            </c:strRef>
          </c:tx>
          <c:spPr>
            <a:solidFill>
              <a:schemeClr val="lt1"/>
            </a:solidFill>
            <a:ln w="19050" cap="rnd" cmpd="sng" algn="ctr">
              <a:solidFill>
                <a:schemeClr val="accent5"/>
              </a:solidFill>
              <a:prstDash val="solid"/>
            </a:ln>
            <a:effectLst/>
          </c:spPr>
          <c:invertIfNegative val="0"/>
          <c:dLbls>
            <c:spPr>
              <a:solidFill>
                <a:schemeClr val="tx1"/>
              </a:solidFill>
              <a:ln>
                <a:solidFill>
                  <a:schemeClr val="tx1"/>
                </a:solid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Sheet6!$A$6:$A$12</c:f>
              <c:strCache>
                <c:ptCount val="6"/>
                <c:pt idx="0">
                  <c:v>Arts</c:v>
                </c:pt>
                <c:pt idx="1">
                  <c:v>Business Degree</c:v>
                </c:pt>
                <c:pt idx="2">
                  <c:v>Humanities</c:v>
                </c:pt>
                <c:pt idx="3">
                  <c:v>No Major</c:v>
                </c:pt>
                <c:pt idx="4">
                  <c:v>Other</c:v>
                </c:pt>
                <c:pt idx="5">
                  <c:v>STEM</c:v>
                </c:pt>
              </c:strCache>
            </c:strRef>
          </c:cat>
          <c:val>
            <c:numRef>
              <c:f>Sheet6!$C$6:$C$12</c:f>
              <c:numCache>
                <c:formatCode>0.00%</c:formatCode>
                <c:ptCount val="6"/>
                <c:pt idx="0">
                  <c:v>0.20948616600790515</c:v>
                </c:pt>
                <c:pt idx="1">
                  <c:v>0.26299694189602446</c:v>
                </c:pt>
                <c:pt idx="2">
                  <c:v>0.21076233183856502</c:v>
                </c:pt>
                <c:pt idx="3">
                  <c:v>0.19894598155467721</c:v>
                </c:pt>
                <c:pt idx="4">
                  <c:v>0.26771653543307089</c:v>
                </c:pt>
                <c:pt idx="5">
                  <c:v>0.26159260281534641</c:v>
                </c:pt>
              </c:numCache>
            </c:numRef>
          </c:val>
          <c:extLst>
            <c:ext xmlns:c16="http://schemas.microsoft.com/office/drawing/2014/chart" uri="{C3380CC4-5D6E-409C-BE32-E72D297353CC}">
              <c16:uniqueId val="{00000001-649B-4013-A84E-A7C97FC0D03A}"/>
            </c:ext>
          </c:extLst>
        </c:ser>
        <c:dLbls>
          <c:dLblPos val="ctr"/>
          <c:showLegendKey val="0"/>
          <c:showVal val="1"/>
          <c:showCatName val="0"/>
          <c:showSerName val="0"/>
          <c:showPercent val="0"/>
          <c:showBubbleSize val="0"/>
        </c:dLbls>
        <c:gapWidth val="79"/>
        <c:overlap val="100"/>
        <c:axId val="1596781536"/>
        <c:axId val="1596787776"/>
      </c:barChart>
      <c:catAx>
        <c:axId val="1596781536"/>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b="1" u="sng" dirty="0"/>
                  <a:t>Major discipline</a:t>
                </a:r>
                <a:endParaRPr lang="en-IN" b="1" u="sng" dirty="0"/>
              </a:p>
            </c:rich>
          </c:tx>
          <c:overlay val="0"/>
          <c:spPr>
            <a:solidFill>
              <a:schemeClr val="bg1"/>
            </a:solid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bg1"/>
            </a:solidFill>
            <a:round/>
          </a:ln>
          <a:effectLst/>
        </c:spPr>
        <c:txPr>
          <a:bodyPr rot="-60000000" spcFirstLastPara="1" vertOverflow="ellipsis" vert="horz" wrap="square" anchor="ctr" anchorCtr="1"/>
          <a:lstStyle/>
          <a:p>
            <a:pPr>
              <a:defRPr sz="1064" b="0" i="0" u="none" strike="noStrike" kern="1200" cap="all" spc="120" normalizeH="0" baseline="0">
                <a:ln>
                  <a:solidFill>
                    <a:schemeClr val="tx1"/>
                  </a:solidFill>
                </a:ln>
                <a:solidFill>
                  <a:schemeClr val="tx1"/>
                </a:solidFill>
                <a:latin typeface="+mn-lt"/>
                <a:ea typeface="+mn-ea"/>
                <a:cs typeface="+mn-cs"/>
              </a:defRPr>
            </a:pPr>
            <a:endParaRPr lang="en-US"/>
          </a:p>
        </c:txPr>
        <c:crossAx val="1596787776"/>
        <c:crosses val="autoZero"/>
        <c:auto val="1"/>
        <c:lblAlgn val="ctr"/>
        <c:lblOffset val="100"/>
        <c:noMultiLvlLbl val="0"/>
      </c:catAx>
      <c:valAx>
        <c:axId val="1596787776"/>
        <c:scaling>
          <c:orientation val="minMax"/>
        </c:scaling>
        <c:delete val="1"/>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15967815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31750" cap="flat">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[ppt_data_file.xlsx]slide 7!PivotTable2</c:name>
    <c:fmtId val="4"/>
  </c:pivotSource>
  <c:chart>
    <c:title>
      <c:overlay val="0"/>
      <c:spPr>
        <a:noFill/>
        <a:ln>
          <a:noFill/>
        </a:ln>
        <a:effectLst/>
      </c:spPr>
      <c:txPr>
        <a:bodyPr rot="0" spcFirstLastPara="1" vertOverflow="ellipsis" vert="horz" wrap="square" anchor="ctr" anchorCtr="1"/>
        <a:lstStyle/>
        <a:p>
          <a:pPr>
            <a:defRPr sz="2128" b="1" i="0" u="none" strike="noStrike" kern="1200" baseline="0">
              <a:solidFill>
                <a:schemeClr val="dk1"/>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a:scene3d>
            <a:camera prst="orthographicFront">
              <a:rot lat="0" lon="0" rev="0"/>
            </a:camera>
            <a:lightRig rig="threePt" dir="tl"/>
          </a:scene3d>
          <a:sp3d prstMaterial="plastic">
            <a:bevelT w="0" h="0"/>
          </a:sp3d>
        </c:spPr>
      </c:pivotFmt>
      <c:pivotFmt>
        <c:idx val="3"/>
        <c:spPr>
          <a:solidFill>
            <a:schemeClr val="accent1"/>
          </a:solidFill>
          <a:ln w="19050">
            <a:solidFill>
              <a:schemeClr val="lt1"/>
            </a:solidFill>
          </a:ln>
          <a:effectLst/>
          <a:scene3d>
            <a:camera prst="orthographicFront">
              <a:rot lat="0" lon="0" rev="0"/>
            </a:camera>
            <a:lightRig rig="threePt" dir="tl"/>
          </a:scene3d>
          <a:sp3d prstMaterial="plastic">
            <a:bevelT w="0" h="0"/>
          </a:sp3d>
        </c:spPr>
      </c:pivotFmt>
      <c:pivotFmt>
        <c:idx val="4"/>
        <c:spPr>
          <a:solidFill>
            <a:schemeClr val="accent1"/>
          </a:solidFill>
          <a:ln w="19050">
            <a:solidFill>
              <a:schemeClr val="lt1"/>
            </a:solidFill>
          </a:ln>
          <a:effectLst/>
          <a:scene3d>
            <a:camera prst="orthographicFront">
              <a:rot lat="0" lon="0" rev="0"/>
            </a:camera>
            <a:lightRig rig="threePt" dir="tl"/>
          </a:scene3d>
          <a:sp3d prstMaterial="plastic">
            <a:bevelT w="0" h="0"/>
          </a:sp3d>
        </c:spPr>
      </c:pivotFmt>
      <c:pivotFmt>
        <c:idx val="5"/>
        <c:spPr>
          <a:solidFill>
            <a:schemeClr val="accent1"/>
          </a:solidFill>
          <a:ln w="19050">
            <a:solidFill>
              <a:schemeClr val="lt1"/>
            </a:solidFill>
          </a:ln>
          <a:effectLst/>
          <a:scene3d>
            <a:camera prst="orthographicFront">
              <a:rot lat="0" lon="0" rev="0"/>
            </a:camera>
            <a:lightRig rig="threePt" dir="tl"/>
          </a:scene3d>
          <a:sp3d prstMaterial="plastic">
            <a:bevelT w="0" h="0"/>
          </a:sp3d>
        </c:spPr>
      </c:pivotFmt>
      <c:pivotFmt>
        <c:idx val="6"/>
        <c:spPr>
          <a:solidFill>
            <a:schemeClr val="accent1"/>
          </a:solidFill>
          <a:ln w="19050">
            <a:solidFill>
              <a:schemeClr val="lt1"/>
            </a:solidFill>
          </a:ln>
          <a:effectLst/>
          <a:scene3d>
            <a:camera prst="orthographicFront">
              <a:rot lat="0" lon="0" rev="0"/>
            </a:camera>
            <a:lightRig rig="threePt" dir="tl"/>
          </a:scene3d>
          <a:sp3d prstMaterial="plastic">
            <a:bevelT w="0" h="0"/>
          </a:sp3d>
        </c:spPr>
      </c:pivotFmt>
      <c:pivotFmt>
        <c:idx val="7"/>
        <c:spPr>
          <a:solidFill>
            <a:schemeClr val="accent1"/>
          </a:solidFill>
          <a:ln w="19050">
            <a:solidFill>
              <a:schemeClr val="lt1"/>
            </a:solidFill>
          </a:ln>
          <a:effectLst/>
          <a:scene3d>
            <a:camera prst="orthographicFront">
              <a:rot lat="0" lon="0" rev="0"/>
            </a:camera>
            <a:lightRig rig="threePt" dir="tl"/>
          </a:scene3d>
          <a:sp3d prstMaterial="plastic">
            <a:bevelT w="0" h="0"/>
          </a:sp3d>
        </c:spPr>
      </c:pivotFmt>
      <c:pivotFmt>
        <c:idx val="8"/>
        <c:spPr>
          <a:solidFill>
            <a:schemeClr val="accent1"/>
          </a:solidFill>
          <a:ln w="19050">
            <a:solidFill>
              <a:schemeClr val="lt1"/>
            </a:solid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a:scene3d>
            <a:camera prst="orthographicFront">
              <a:rot lat="0" lon="0" rev="0"/>
            </a:camera>
            <a:lightRig rig="threePt" dir="tl"/>
          </a:scene3d>
          <a:sp3d prstMaterial="plastic">
            <a:bevelT w="0" h="0"/>
          </a:sp3d>
        </c:spPr>
      </c:pivotFmt>
      <c:pivotFmt>
        <c:idx val="10"/>
        <c:spPr>
          <a:solidFill>
            <a:schemeClr val="accent1"/>
          </a:solidFill>
          <a:ln w="19050">
            <a:solidFill>
              <a:schemeClr val="lt1"/>
            </a:solidFill>
          </a:ln>
          <a:effectLst/>
          <a:scene3d>
            <a:camera prst="orthographicFront">
              <a:rot lat="0" lon="0" rev="0"/>
            </a:camera>
            <a:lightRig rig="threePt" dir="tl"/>
          </a:scene3d>
          <a:sp3d prstMaterial="plastic">
            <a:bevelT w="0" h="0"/>
          </a:sp3d>
        </c:spPr>
      </c:pivotFmt>
      <c:pivotFmt>
        <c:idx val="11"/>
        <c:spPr>
          <a:solidFill>
            <a:schemeClr val="accent1"/>
          </a:solidFill>
          <a:ln w="19050">
            <a:solidFill>
              <a:schemeClr val="lt1"/>
            </a:solidFill>
          </a:ln>
          <a:effectLst/>
          <a:scene3d>
            <a:camera prst="orthographicFront">
              <a:rot lat="0" lon="0" rev="0"/>
            </a:camera>
            <a:lightRig rig="threePt" dir="tl"/>
          </a:scene3d>
          <a:sp3d prstMaterial="plastic">
            <a:bevelT w="0" h="0"/>
          </a:sp3d>
        </c:spPr>
      </c:pivotFmt>
      <c:pivotFmt>
        <c:idx val="12"/>
        <c:spPr>
          <a:solidFill>
            <a:schemeClr val="accent1"/>
          </a:solidFill>
          <a:ln w="19050">
            <a:solidFill>
              <a:schemeClr val="lt1"/>
            </a:solidFill>
          </a:ln>
          <a:effectLst/>
          <a:scene3d>
            <a:camera prst="orthographicFront">
              <a:rot lat="0" lon="0" rev="0"/>
            </a:camera>
            <a:lightRig rig="threePt" dir="tl"/>
          </a:scene3d>
          <a:sp3d prstMaterial="plastic">
            <a:bevelT w="0" h="0"/>
          </a:sp3d>
        </c:spPr>
      </c:pivotFmt>
      <c:pivotFmt>
        <c:idx val="13"/>
        <c:spPr>
          <a:solidFill>
            <a:schemeClr val="accent1"/>
          </a:solidFill>
          <a:ln w="19050">
            <a:solidFill>
              <a:schemeClr val="lt1"/>
            </a:solidFill>
          </a:ln>
          <a:effectLst/>
          <a:scene3d>
            <a:camera prst="orthographicFront">
              <a:rot lat="0" lon="0" rev="0"/>
            </a:camera>
            <a:lightRig rig="threePt" dir="tl"/>
          </a:scene3d>
          <a:sp3d prstMaterial="plastic">
            <a:bevelT w="0" h="0"/>
          </a:sp3d>
        </c:spPr>
      </c:pivotFmt>
      <c:pivotFmt>
        <c:idx val="14"/>
        <c:spPr>
          <a:solidFill>
            <a:schemeClr val="accent1"/>
          </a:solidFill>
          <a:ln w="19050">
            <a:solidFill>
              <a:schemeClr val="lt1"/>
            </a:solidFill>
          </a:ln>
          <a:effectLst/>
          <a:scene3d>
            <a:camera prst="orthographicFront">
              <a:rot lat="0" lon="0" rev="0"/>
            </a:camera>
            <a:lightRig rig="threePt" dir="tl"/>
          </a:scene3d>
          <a:sp3d prstMaterial="plastic">
            <a:bevelT w="0" h="0"/>
          </a:sp3d>
        </c:spPr>
      </c:pivotFmt>
    </c:pivotFmts>
    <c:plotArea>
      <c:layout/>
      <c:barChart>
        <c:barDir val="bar"/>
        <c:grouping val="clustered"/>
        <c:varyColors val="0"/>
        <c:ser>
          <c:idx val="0"/>
          <c:order val="0"/>
          <c:tx>
            <c:strRef>
              <c:f>'slide 7'!$C$35:$C$36</c:f>
              <c:strCache>
                <c:ptCount val="1"/>
                <c:pt idx="0">
                  <c:v>Graduate</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dLbls>
            <c:dLbl>
              <c:idx val="5"/>
              <c:dLblPos val="outEnd"/>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B-C52F-4927-B8F6-50B17EA651DE}"/>
                </c:ext>
              </c:extLst>
            </c:dLbl>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'slide 7'!$B$37:$B$43</c:f>
              <c:strCache>
                <c:ptCount val="6"/>
                <c:pt idx="0">
                  <c:v>Arts</c:v>
                </c:pt>
                <c:pt idx="1">
                  <c:v>Business Degree</c:v>
                </c:pt>
                <c:pt idx="2">
                  <c:v>Humanities</c:v>
                </c:pt>
                <c:pt idx="3">
                  <c:v>No Major</c:v>
                </c:pt>
                <c:pt idx="4">
                  <c:v>Other</c:v>
                </c:pt>
                <c:pt idx="5">
                  <c:v>STEM</c:v>
                </c:pt>
              </c:strCache>
            </c:strRef>
          </c:cat>
          <c:val>
            <c:numRef>
              <c:f>'slide 7'!$C$37:$C$43</c:f>
              <c:numCache>
                <c:formatCode>General</c:formatCode>
                <c:ptCount val="6"/>
                <c:pt idx="0">
                  <c:v>38</c:v>
                </c:pt>
                <c:pt idx="1">
                  <c:v>64</c:v>
                </c:pt>
                <c:pt idx="2">
                  <c:v>97</c:v>
                </c:pt>
                <c:pt idx="3">
                  <c:v>57</c:v>
                </c:pt>
                <c:pt idx="4">
                  <c:v>83</c:v>
                </c:pt>
                <c:pt idx="5">
                  <c:v>2906</c:v>
                </c:pt>
              </c:numCache>
            </c:numRef>
          </c:val>
          <c:extLst>
            <c:ext xmlns:c16="http://schemas.microsoft.com/office/drawing/2014/chart" uri="{C3380CC4-5D6E-409C-BE32-E72D297353CC}">
              <c16:uniqueId val="{0000000C-C52F-4927-B8F6-50B17EA651DE}"/>
            </c:ext>
          </c:extLst>
        </c:ser>
        <c:dLbls>
          <c:showLegendKey val="0"/>
          <c:showVal val="0"/>
          <c:showCatName val="0"/>
          <c:showSerName val="0"/>
          <c:showPercent val="0"/>
          <c:showBubbleSize val="0"/>
        </c:dLbls>
        <c:gapWidth val="115"/>
        <c:overlap val="-20"/>
        <c:axId val="1758993215"/>
        <c:axId val="1758991967"/>
      </c:barChart>
      <c:valAx>
        <c:axId val="17589919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1758993215"/>
        <c:crosses val="autoZero"/>
        <c:crossBetween val="between"/>
      </c:valAx>
      <c:catAx>
        <c:axId val="1758993215"/>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1758991967"/>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rnd" cmpd="sng" algn="ctr">
      <a:solidFill>
        <a:schemeClr val="tx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Sheet1!$O$1</c:f>
              <c:strCache>
                <c:ptCount val="1"/>
                <c:pt idx="0">
                  <c:v>Feature importance</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Sheet1!$N$2:$N$35</c:f>
              <c:strCache>
                <c:ptCount val="34"/>
                <c:pt idx="0">
                  <c:v>company_type_Other</c:v>
                </c:pt>
                <c:pt idx="1">
                  <c:v>company_type_Public Sector</c:v>
                </c:pt>
                <c:pt idx="2">
                  <c:v>major_discipline_STEM</c:v>
                </c:pt>
                <c:pt idx="3">
                  <c:v>company_size_49</c:v>
                </c:pt>
                <c:pt idx="4">
                  <c:v>company_size_50-99</c:v>
                </c:pt>
                <c:pt idx="5">
                  <c:v>major_discipline_Business Degree</c:v>
                </c:pt>
                <c:pt idx="6">
                  <c:v>major_discipline_Other</c:v>
                </c:pt>
                <c:pt idx="7">
                  <c:v>company_size_&lt;10</c:v>
                </c:pt>
                <c:pt idx="8">
                  <c:v>company_size_1000-4999</c:v>
                </c:pt>
                <c:pt idx="9">
                  <c:v>major_discipline_Humanities</c:v>
                </c:pt>
                <c:pt idx="10">
                  <c:v>last_new_job_4</c:v>
                </c:pt>
                <c:pt idx="11">
                  <c:v>relevent_experience_No relevent experience</c:v>
                </c:pt>
                <c:pt idx="12">
                  <c:v>last_new_job_3</c:v>
                </c:pt>
                <c:pt idx="13">
                  <c:v>company_size_10000+</c:v>
                </c:pt>
                <c:pt idx="14">
                  <c:v>gender_Other</c:v>
                </c:pt>
                <c:pt idx="15">
                  <c:v>company_size_5000-9999</c:v>
                </c:pt>
                <c:pt idx="16">
                  <c:v>company_type_Pvt Ltd</c:v>
                </c:pt>
                <c:pt idx="17">
                  <c:v>last_new_job_&gt;4</c:v>
                </c:pt>
                <c:pt idx="18">
                  <c:v>company_size_500-999</c:v>
                </c:pt>
                <c:pt idx="19">
                  <c:v>last_new_job_2</c:v>
                </c:pt>
                <c:pt idx="20">
                  <c:v>company_type_NGO</c:v>
                </c:pt>
                <c:pt idx="21">
                  <c:v>training_hours</c:v>
                </c:pt>
                <c:pt idx="22">
                  <c:v>experience</c:v>
                </c:pt>
                <c:pt idx="23">
                  <c:v>gender_Male</c:v>
                </c:pt>
                <c:pt idx="24">
                  <c:v>education_level_High School</c:v>
                </c:pt>
                <c:pt idx="25">
                  <c:v>major_discipline_No Major</c:v>
                </c:pt>
                <c:pt idx="26">
                  <c:v>enrolled_university_Part time course</c:v>
                </c:pt>
                <c:pt idx="27">
                  <c:v>education_level_Masters</c:v>
                </c:pt>
                <c:pt idx="28">
                  <c:v>enrolled_university_no_enrollment</c:v>
                </c:pt>
                <c:pt idx="29">
                  <c:v>last_new_job_never</c:v>
                </c:pt>
                <c:pt idx="30">
                  <c:v>education_level_Phd</c:v>
                </c:pt>
                <c:pt idx="31">
                  <c:v>company_type_Funded Startup</c:v>
                </c:pt>
                <c:pt idx="32">
                  <c:v>education_level_Primary School</c:v>
                </c:pt>
                <c:pt idx="33">
                  <c:v>city_development_index</c:v>
                </c:pt>
              </c:strCache>
            </c:strRef>
          </c:cat>
          <c:val>
            <c:numRef>
              <c:f>Sheet1!$O$2:$O$35</c:f>
              <c:numCache>
                <c:formatCode>General</c:formatCode>
                <c:ptCount val="34"/>
                <c:pt idx="0">
                  <c:v>3.0202969999999998</c:v>
                </c:pt>
                <c:pt idx="1">
                  <c:v>2.034815</c:v>
                </c:pt>
                <c:pt idx="2">
                  <c:v>1.906803</c:v>
                </c:pt>
                <c:pt idx="3">
                  <c:v>1.89344</c:v>
                </c:pt>
                <c:pt idx="4">
                  <c:v>1.7446969999999999</c:v>
                </c:pt>
                <c:pt idx="5">
                  <c:v>1.6502250000000001</c:v>
                </c:pt>
                <c:pt idx="6">
                  <c:v>1.6434930000000001</c:v>
                </c:pt>
                <c:pt idx="7">
                  <c:v>1.4459169999999999</c:v>
                </c:pt>
                <c:pt idx="8">
                  <c:v>1.401502</c:v>
                </c:pt>
                <c:pt idx="9">
                  <c:v>1.3837660000000001</c:v>
                </c:pt>
                <c:pt idx="10">
                  <c:v>1.381413</c:v>
                </c:pt>
                <c:pt idx="11">
                  <c:v>1.3595139999999999</c:v>
                </c:pt>
                <c:pt idx="12">
                  <c:v>1.347269</c:v>
                </c:pt>
                <c:pt idx="13">
                  <c:v>1.29541</c:v>
                </c:pt>
                <c:pt idx="14">
                  <c:v>1.2709859999999999</c:v>
                </c:pt>
                <c:pt idx="15">
                  <c:v>1.2157750000000001</c:v>
                </c:pt>
                <c:pt idx="16">
                  <c:v>1.1611819999999999</c:v>
                </c:pt>
                <c:pt idx="17">
                  <c:v>1.1402620000000001</c:v>
                </c:pt>
                <c:pt idx="18">
                  <c:v>1.1075269999999999</c:v>
                </c:pt>
                <c:pt idx="19">
                  <c:v>1.094257</c:v>
                </c:pt>
                <c:pt idx="20">
                  <c:v>1.0372349999999999</c:v>
                </c:pt>
                <c:pt idx="21">
                  <c:v>0.99933799999999995</c:v>
                </c:pt>
                <c:pt idx="22">
                  <c:v>0.97387000000000001</c:v>
                </c:pt>
                <c:pt idx="23">
                  <c:v>0.95408099999999996</c:v>
                </c:pt>
                <c:pt idx="24">
                  <c:v>0.904694</c:v>
                </c:pt>
                <c:pt idx="25">
                  <c:v>0.88702599999999998</c:v>
                </c:pt>
                <c:pt idx="26">
                  <c:v>0.83460500000000004</c:v>
                </c:pt>
                <c:pt idx="27">
                  <c:v>0.82809999999999995</c:v>
                </c:pt>
                <c:pt idx="28">
                  <c:v>0.79846799999999996</c:v>
                </c:pt>
                <c:pt idx="29">
                  <c:v>0.79567500000000002</c:v>
                </c:pt>
                <c:pt idx="30">
                  <c:v>0.63665000000000005</c:v>
                </c:pt>
                <c:pt idx="31">
                  <c:v>0.60468500000000003</c:v>
                </c:pt>
                <c:pt idx="32">
                  <c:v>0.45442100000000002</c:v>
                </c:pt>
                <c:pt idx="33">
                  <c:v>6.6429999999999996E-3</c:v>
                </c:pt>
              </c:numCache>
            </c:numRef>
          </c:val>
          <c:extLst>
            <c:ext xmlns:c16="http://schemas.microsoft.com/office/drawing/2014/chart" uri="{C3380CC4-5D6E-409C-BE32-E72D297353CC}">
              <c16:uniqueId val="{00000000-9C02-4CFC-B074-B7901007F426}"/>
            </c:ext>
          </c:extLst>
        </c:ser>
        <c:dLbls>
          <c:showLegendKey val="0"/>
          <c:showVal val="0"/>
          <c:showCatName val="0"/>
          <c:showSerName val="0"/>
          <c:showPercent val="0"/>
          <c:showBubbleSize val="0"/>
        </c:dLbls>
        <c:gapWidth val="115"/>
        <c:overlap val="-20"/>
        <c:axId val="1525479327"/>
        <c:axId val="1525475999"/>
      </c:barChart>
      <c:catAx>
        <c:axId val="1525479327"/>
        <c:scaling>
          <c:orientation val="minMax"/>
        </c:scaling>
        <c:delete val="0"/>
        <c:axPos val="l"/>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dirty="0"/>
                  <a:t>Feature name</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en-US"/>
          </a:p>
        </c:txPr>
        <c:crossAx val="1525475999"/>
        <c:crosses val="autoZero"/>
        <c:auto val="1"/>
        <c:lblAlgn val="ctr"/>
        <c:lblOffset val="100"/>
        <c:noMultiLvlLbl val="0"/>
      </c:catAx>
      <c:valAx>
        <c:axId val="1525475999"/>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dirty="0"/>
                  <a:t>Feature importance</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25479327"/>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7">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481E7D-87CB-4DAC-B703-8E5089A9EB33}" type="doc">
      <dgm:prSet loTypeId="urn:microsoft.com/office/officeart/2005/8/layout/gear1" loCatId="process" qsTypeId="urn:microsoft.com/office/officeart/2005/8/quickstyle/simple1" qsCatId="simple" csTypeId="urn:microsoft.com/office/officeart/2005/8/colors/accent0_1" csCatId="mainScheme" phldr="1"/>
      <dgm:spPr/>
      <dgm:t>
        <a:bodyPr/>
        <a:lstStyle/>
        <a:p>
          <a:endParaRPr lang="en-IN"/>
        </a:p>
      </dgm:t>
    </dgm:pt>
    <dgm:pt modelId="{6A2D82B4-EFD8-495D-8891-75EBD0DD690A}">
      <dgm:prSet phldrT="[Text]" custT="1"/>
      <dgm:spPr/>
      <dgm:t>
        <a:bodyPr/>
        <a:lstStyle/>
        <a:p>
          <a:r>
            <a:rPr lang="en-US" sz="1600" b="1" u="none" dirty="0"/>
            <a:t>Missing Values and its treatment</a:t>
          </a:r>
          <a:endParaRPr lang="en-IN" sz="1600" b="1" u="none" dirty="0"/>
        </a:p>
      </dgm:t>
    </dgm:pt>
    <dgm:pt modelId="{E7F60D04-AF2C-4DCB-B54E-AD8478E11088}" type="parTrans" cxnId="{F286C0C9-8182-4411-8E06-9A8228FF9F8D}">
      <dgm:prSet/>
      <dgm:spPr/>
      <dgm:t>
        <a:bodyPr/>
        <a:lstStyle/>
        <a:p>
          <a:endParaRPr lang="en-IN" sz="2000" b="1" u="none"/>
        </a:p>
      </dgm:t>
    </dgm:pt>
    <dgm:pt modelId="{2BC840E1-6E5A-44B1-83C1-954D117E714D}" type="sibTrans" cxnId="{F286C0C9-8182-4411-8E06-9A8228FF9F8D}">
      <dgm:prSet/>
      <dgm:spPr/>
      <dgm:t>
        <a:bodyPr/>
        <a:lstStyle/>
        <a:p>
          <a:endParaRPr lang="en-IN" sz="2000" b="1" u="none"/>
        </a:p>
      </dgm:t>
    </dgm:pt>
    <dgm:pt modelId="{49C007DD-759F-4093-A2E8-FD186EDA6993}">
      <dgm:prSet phldrT="[Text]" custT="1"/>
      <dgm:spPr/>
      <dgm:t>
        <a:bodyPr/>
        <a:lstStyle/>
        <a:p>
          <a:r>
            <a:rPr lang="en-US" sz="1600" b="1" u="none" dirty="0"/>
            <a:t>Outlier Detections and Treatment</a:t>
          </a:r>
          <a:endParaRPr lang="en-IN" sz="1600" b="1" u="none" dirty="0"/>
        </a:p>
      </dgm:t>
    </dgm:pt>
    <dgm:pt modelId="{E8BBDEBB-5E03-4602-90DE-90E7BFF8A0F9}" type="parTrans" cxnId="{D0801EE1-D7A5-4B48-83CB-B1CFACDF098A}">
      <dgm:prSet/>
      <dgm:spPr/>
      <dgm:t>
        <a:bodyPr/>
        <a:lstStyle/>
        <a:p>
          <a:endParaRPr lang="en-IN" sz="2000" b="1" u="none"/>
        </a:p>
      </dgm:t>
    </dgm:pt>
    <dgm:pt modelId="{DAB2F4A6-1A64-4B28-A5FF-03F9C6EF53D7}" type="sibTrans" cxnId="{D0801EE1-D7A5-4B48-83CB-B1CFACDF098A}">
      <dgm:prSet/>
      <dgm:spPr/>
      <dgm:t>
        <a:bodyPr/>
        <a:lstStyle/>
        <a:p>
          <a:endParaRPr lang="en-IN" sz="2000" b="1" u="none"/>
        </a:p>
      </dgm:t>
    </dgm:pt>
    <dgm:pt modelId="{17A332F9-923C-4558-8A98-EB61E93A9AAE}">
      <dgm:prSet phldrT="[Text]" custT="1"/>
      <dgm:spPr/>
      <dgm:t>
        <a:bodyPr/>
        <a:lstStyle/>
        <a:p>
          <a:r>
            <a:rPr lang="en-US" sz="1600" b="1" u="none" dirty="0"/>
            <a:t>Various Columns Treatment</a:t>
          </a:r>
          <a:endParaRPr lang="en-IN" sz="1600" b="1" u="none" dirty="0"/>
        </a:p>
      </dgm:t>
    </dgm:pt>
    <dgm:pt modelId="{E2A2507A-A458-4035-8FD6-80BBB9FA8071}" type="parTrans" cxnId="{4028A0C4-40DE-4504-A0A3-0C7B1272CF6F}">
      <dgm:prSet/>
      <dgm:spPr/>
      <dgm:t>
        <a:bodyPr/>
        <a:lstStyle/>
        <a:p>
          <a:endParaRPr lang="en-IN" sz="2000" b="1" u="none"/>
        </a:p>
      </dgm:t>
    </dgm:pt>
    <dgm:pt modelId="{26C61E25-1B20-4212-9FAA-FB7BDA199D3C}" type="sibTrans" cxnId="{4028A0C4-40DE-4504-A0A3-0C7B1272CF6F}">
      <dgm:prSet/>
      <dgm:spPr/>
      <dgm:t>
        <a:bodyPr/>
        <a:lstStyle/>
        <a:p>
          <a:endParaRPr lang="en-IN" sz="2000" b="1" u="none"/>
        </a:p>
      </dgm:t>
    </dgm:pt>
    <dgm:pt modelId="{BCB22569-BDBE-43A5-AEEE-ED6831D41E7C}" type="pres">
      <dgm:prSet presAssocID="{15481E7D-87CB-4DAC-B703-8E5089A9EB33}" presName="composite" presStyleCnt="0">
        <dgm:presLayoutVars>
          <dgm:chMax val="3"/>
          <dgm:animLvl val="lvl"/>
          <dgm:resizeHandles val="exact"/>
        </dgm:presLayoutVars>
      </dgm:prSet>
      <dgm:spPr/>
    </dgm:pt>
    <dgm:pt modelId="{27DD53E2-DCDB-4E45-9899-1A7DB7B02B95}" type="pres">
      <dgm:prSet presAssocID="{6A2D82B4-EFD8-495D-8891-75EBD0DD690A}" presName="gear1" presStyleLbl="node1" presStyleIdx="0" presStyleCnt="3">
        <dgm:presLayoutVars>
          <dgm:chMax val="1"/>
          <dgm:bulletEnabled val="1"/>
        </dgm:presLayoutVars>
      </dgm:prSet>
      <dgm:spPr/>
    </dgm:pt>
    <dgm:pt modelId="{4500917C-8A31-46B4-AF94-5543D34B280C}" type="pres">
      <dgm:prSet presAssocID="{6A2D82B4-EFD8-495D-8891-75EBD0DD690A}" presName="gear1srcNode" presStyleLbl="node1" presStyleIdx="0" presStyleCnt="3"/>
      <dgm:spPr/>
    </dgm:pt>
    <dgm:pt modelId="{8A3A7347-FE32-41E7-A33A-80C7F23A2E47}" type="pres">
      <dgm:prSet presAssocID="{6A2D82B4-EFD8-495D-8891-75EBD0DD690A}" presName="gear1dstNode" presStyleLbl="node1" presStyleIdx="0" presStyleCnt="3"/>
      <dgm:spPr/>
    </dgm:pt>
    <dgm:pt modelId="{59700EE3-2326-4FF9-8CB4-090AF9CC9EAF}" type="pres">
      <dgm:prSet presAssocID="{49C007DD-759F-4093-A2E8-FD186EDA6993}" presName="gear2" presStyleLbl="node1" presStyleIdx="1" presStyleCnt="3">
        <dgm:presLayoutVars>
          <dgm:chMax val="1"/>
          <dgm:bulletEnabled val="1"/>
        </dgm:presLayoutVars>
      </dgm:prSet>
      <dgm:spPr/>
    </dgm:pt>
    <dgm:pt modelId="{AE38A2DE-FC45-4C02-A86D-BAD57DE6AF74}" type="pres">
      <dgm:prSet presAssocID="{49C007DD-759F-4093-A2E8-FD186EDA6993}" presName="gear2srcNode" presStyleLbl="node1" presStyleIdx="1" presStyleCnt="3"/>
      <dgm:spPr/>
    </dgm:pt>
    <dgm:pt modelId="{8061D731-5101-4E22-9C14-ACFDF4735450}" type="pres">
      <dgm:prSet presAssocID="{49C007DD-759F-4093-A2E8-FD186EDA6993}" presName="gear2dstNode" presStyleLbl="node1" presStyleIdx="1" presStyleCnt="3"/>
      <dgm:spPr/>
    </dgm:pt>
    <dgm:pt modelId="{AB666099-3E2D-4783-A85B-FEEA2BD5E762}" type="pres">
      <dgm:prSet presAssocID="{17A332F9-923C-4558-8A98-EB61E93A9AAE}" presName="gear3" presStyleLbl="node1" presStyleIdx="2" presStyleCnt="3"/>
      <dgm:spPr/>
    </dgm:pt>
    <dgm:pt modelId="{6F6DFC72-09E9-4A14-8BC9-FF9ADB883640}" type="pres">
      <dgm:prSet presAssocID="{17A332F9-923C-4558-8A98-EB61E93A9AAE}" presName="gear3tx" presStyleLbl="node1" presStyleIdx="2" presStyleCnt="3">
        <dgm:presLayoutVars>
          <dgm:chMax val="1"/>
          <dgm:bulletEnabled val="1"/>
        </dgm:presLayoutVars>
      </dgm:prSet>
      <dgm:spPr/>
    </dgm:pt>
    <dgm:pt modelId="{12482BA9-D3F1-4122-A13B-81AA66034BA8}" type="pres">
      <dgm:prSet presAssocID="{17A332F9-923C-4558-8A98-EB61E93A9AAE}" presName="gear3srcNode" presStyleLbl="node1" presStyleIdx="2" presStyleCnt="3"/>
      <dgm:spPr/>
    </dgm:pt>
    <dgm:pt modelId="{6F88F35E-3A8D-447A-B614-13215E68C027}" type="pres">
      <dgm:prSet presAssocID="{17A332F9-923C-4558-8A98-EB61E93A9AAE}" presName="gear3dstNode" presStyleLbl="node1" presStyleIdx="2" presStyleCnt="3"/>
      <dgm:spPr/>
    </dgm:pt>
    <dgm:pt modelId="{F01F52D1-4299-41FF-877F-009823797500}" type="pres">
      <dgm:prSet presAssocID="{2BC840E1-6E5A-44B1-83C1-954D117E714D}" presName="connector1" presStyleLbl="sibTrans2D1" presStyleIdx="0" presStyleCnt="3"/>
      <dgm:spPr/>
    </dgm:pt>
    <dgm:pt modelId="{C54F5DBF-CE69-4DBD-9CCE-762590AEFD5C}" type="pres">
      <dgm:prSet presAssocID="{DAB2F4A6-1A64-4B28-A5FF-03F9C6EF53D7}" presName="connector2" presStyleLbl="sibTrans2D1" presStyleIdx="1" presStyleCnt="3"/>
      <dgm:spPr/>
    </dgm:pt>
    <dgm:pt modelId="{59C526CE-9BBB-49F2-91A9-7F10C8A3D5FF}" type="pres">
      <dgm:prSet presAssocID="{26C61E25-1B20-4212-9FAA-FB7BDA199D3C}" presName="connector3" presStyleLbl="sibTrans2D1" presStyleIdx="2" presStyleCnt="3"/>
      <dgm:spPr/>
    </dgm:pt>
  </dgm:ptLst>
  <dgm:cxnLst>
    <dgm:cxn modelId="{223C0F08-CAFF-4D74-AB95-F0D35D47E69B}" type="presOf" srcId="{17A332F9-923C-4558-8A98-EB61E93A9AAE}" destId="{6F88F35E-3A8D-447A-B614-13215E68C027}" srcOrd="3" destOrd="0" presId="urn:microsoft.com/office/officeart/2005/8/layout/gear1"/>
    <dgm:cxn modelId="{3C92AA1C-AC9B-4063-9B86-BA550081FA88}" type="presOf" srcId="{26C61E25-1B20-4212-9FAA-FB7BDA199D3C}" destId="{59C526CE-9BBB-49F2-91A9-7F10C8A3D5FF}" srcOrd="0" destOrd="0" presId="urn:microsoft.com/office/officeart/2005/8/layout/gear1"/>
    <dgm:cxn modelId="{CA846E67-4601-463B-9C67-F4998C69C101}" type="presOf" srcId="{17A332F9-923C-4558-8A98-EB61E93A9AAE}" destId="{AB666099-3E2D-4783-A85B-FEEA2BD5E762}" srcOrd="0" destOrd="0" presId="urn:microsoft.com/office/officeart/2005/8/layout/gear1"/>
    <dgm:cxn modelId="{7BCB9C54-3D14-4602-8CD4-FFB974E8E8DB}" type="presOf" srcId="{6A2D82B4-EFD8-495D-8891-75EBD0DD690A}" destId="{27DD53E2-DCDB-4E45-9899-1A7DB7B02B95}" srcOrd="0" destOrd="0" presId="urn:microsoft.com/office/officeart/2005/8/layout/gear1"/>
    <dgm:cxn modelId="{6E965D56-D868-465D-9922-4911D0A762A7}" type="presOf" srcId="{2BC840E1-6E5A-44B1-83C1-954D117E714D}" destId="{F01F52D1-4299-41FF-877F-009823797500}" srcOrd="0" destOrd="0" presId="urn:microsoft.com/office/officeart/2005/8/layout/gear1"/>
    <dgm:cxn modelId="{7FF34387-F4F4-4A7F-81A6-FA4BF2CFABA6}" type="presOf" srcId="{6A2D82B4-EFD8-495D-8891-75EBD0DD690A}" destId="{4500917C-8A31-46B4-AF94-5543D34B280C}" srcOrd="1" destOrd="0" presId="urn:microsoft.com/office/officeart/2005/8/layout/gear1"/>
    <dgm:cxn modelId="{2D2EEF8D-37D1-4840-A50F-59474D5DFD16}" type="presOf" srcId="{15481E7D-87CB-4DAC-B703-8E5089A9EB33}" destId="{BCB22569-BDBE-43A5-AEEE-ED6831D41E7C}" srcOrd="0" destOrd="0" presId="urn:microsoft.com/office/officeart/2005/8/layout/gear1"/>
    <dgm:cxn modelId="{EEA99EA5-10C8-4938-8AF1-F38DE2542784}" type="presOf" srcId="{17A332F9-923C-4558-8A98-EB61E93A9AAE}" destId="{12482BA9-D3F1-4122-A13B-81AA66034BA8}" srcOrd="2" destOrd="0" presId="urn:microsoft.com/office/officeart/2005/8/layout/gear1"/>
    <dgm:cxn modelId="{723CE6A9-0337-4C92-83C3-B61CADDBD124}" type="presOf" srcId="{49C007DD-759F-4093-A2E8-FD186EDA6993}" destId="{AE38A2DE-FC45-4C02-A86D-BAD57DE6AF74}" srcOrd="1" destOrd="0" presId="urn:microsoft.com/office/officeart/2005/8/layout/gear1"/>
    <dgm:cxn modelId="{794F65AC-49E7-45E9-B65D-77719A4BA427}" type="presOf" srcId="{DAB2F4A6-1A64-4B28-A5FF-03F9C6EF53D7}" destId="{C54F5DBF-CE69-4DBD-9CCE-762590AEFD5C}" srcOrd="0" destOrd="0" presId="urn:microsoft.com/office/officeart/2005/8/layout/gear1"/>
    <dgm:cxn modelId="{ED34CBAC-BC6A-4F79-921D-7202C23A9053}" type="presOf" srcId="{49C007DD-759F-4093-A2E8-FD186EDA6993}" destId="{59700EE3-2326-4FF9-8CB4-090AF9CC9EAF}" srcOrd="0" destOrd="0" presId="urn:microsoft.com/office/officeart/2005/8/layout/gear1"/>
    <dgm:cxn modelId="{414CE2B0-4980-4B7C-BA6C-A13442837177}" type="presOf" srcId="{17A332F9-923C-4558-8A98-EB61E93A9AAE}" destId="{6F6DFC72-09E9-4A14-8BC9-FF9ADB883640}" srcOrd="1" destOrd="0" presId="urn:microsoft.com/office/officeart/2005/8/layout/gear1"/>
    <dgm:cxn modelId="{4028A0C4-40DE-4504-A0A3-0C7B1272CF6F}" srcId="{15481E7D-87CB-4DAC-B703-8E5089A9EB33}" destId="{17A332F9-923C-4558-8A98-EB61E93A9AAE}" srcOrd="2" destOrd="0" parTransId="{E2A2507A-A458-4035-8FD6-80BBB9FA8071}" sibTransId="{26C61E25-1B20-4212-9FAA-FB7BDA199D3C}"/>
    <dgm:cxn modelId="{F286C0C9-8182-4411-8E06-9A8228FF9F8D}" srcId="{15481E7D-87CB-4DAC-B703-8E5089A9EB33}" destId="{6A2D82B4-EFD8-495D-8891-75EBD0DD690A}" srcOrd="0" destOrd="0" parTransId="{E7F60D04-AF2C-4DCB-B54E-AD8478E11088}" sibTransId="{2BC840E1-6E5A-44B1-83C1-954D117E714D}"/>
    <dgm:cxn modelId="{D0801EE1-D7A5-4B48-83CB-B1CFACDF098A}" srcId="{15481E7D-87CB-4DAC-B703-8E5089A9EB33}" destId="{49C007DD-759F-4093-A2E8-FD186EDA6993}" srcOrd="1" destOrd="0" parTransId="{E8BBDEBB-5E03-4602-90DE-90E7BFF8A0F9}" sibTransId="{DAB2F4A6-1A64-4B28-A5FF-03F9C6EF53D7}"/>
    <dgm:cxn modelId="{EDE62CE9-1C54-4803-8D69-AF8B9459709D}" type="presOf" srcId="{6A2D82B4-EFD8-495D-8891-75EBD0DD690A}" destId="{8A3A7347-FE32-41E7-A33A-80C7F23A2E47}" srcOrd="2" destOrd="0" presId="urn:microsoft.com/office/officeart/2005/8/layout/gear1"/>
    <dgm:cxn modelId="{61066EF3-9C0A-4A87-BA0B-8E6E157F1A16}" type="presOf" srcId="{49C007DD-759F-4093-A2E8-FD186EDA6993}" destId="{8061D731-5101-4E22-9C14-ACFDF4735450}" srcOrd="2" destOrd="0" presId="urn:microsoft.com/office/officeart/2005/8/layout/gear1"/>
    <dgm:cxn modelId="{A94FD62F-4092-4607-A2B3-1F33FC0659DD}" type="presParOf" srcId="{BCB22569-BDBE-43A5-AEEE-ED6831D41E7C}" destId="{27DD53E2-DCDB-4E45-9899-1A7DB7B02B95}" srcOrd="0" destOrd="0" presId="urn:microsoft.com/office/officeart/2005/8/layout/gear1"/>
    <dgm:cxn modelId="{996BB869-8FE3-4884-A783-D4D42EFA4BD3}" type="presParOf" srcId="{BCB22569-BDBE-43A5-AEEE-ED6831D41E7C}" destId="{4500917C-8A31-46B4-AF94-5543D34B280C}" srcOrd="1" destOrd="0" presId="urn:microsoft.com/office/officeart/2005/8/layout/gear1"/>
    <dgm:cxn modelId="{E6A83038-399E-4D3F-B38F-EB682AA9D16E}" type="presParOf" srcId="{BCB22569-BDBE-43A5-AEEE-ED6831D41E7C}" destId="{8A3A7347-FE32-41E7-A33A-80C7F23A2E47}" srcOrd="2" destOrd="0" presId="urn:microsoft.com/office/officeart/2005/8/layout/gear1"/>
    <dgm:cxn modelId="{75EBA268-11AD-4FC0-A65C-57F11D20E72B}" type="presParOf" srcId="{BCB22569-BDBE-43A5-AEEE-ED6831D41E7C}" destId="{59700EE3-2326-4FF9-8CB4-090AF9CC9EAF}" srcOrd="3" destOrd="0" presId="urn:microsoft.com/office/officeart/2005/8/layout/gear1"/>
    <dgm:cxn modelId="{5B26107A-CBF9-4D5C-A823-45DABA21DBB2}" type="presParOf" srcId="{BCB22569-BDBE-43A5-AEEE-ED6831D41E7C}" destId="{AE38A2DE-FC45-4C02-A86D-BAD57DE6AF74}" srcOrd="4" destOrd="0" presId="urn:microsoft.com/office/officeart/2005/8/layout/gear1"/>
    <dgm:cxn modelId="{F86503C1-C39C-426F-A578-3117FA76E5AD}" type="presParOf" srcId="{BCB22569-BDBE-43A5-AEEE-ED6831D41E7C}" destId="{8061D731-5101-4E22-9C14-ACFDF4735450}" srcOrd="5" destOrd="0" presId="urn:microsoft.com/office/officeart/2005/8/layout/gear1"/>
    <dgm:cxn modelId="{BC7C807F-C161-4F79-9906-2DABA45A71BD}" type="presParOf" srcId="{BCB22569-BDBE-43A5-AEEE-ED6831D41E7C}" destId="{AB666099-3E2D-4783-A85B-FEEA2BD5E762}" srcOrd="6" destOrd="0" presId="urn:microsoft.com/office/officeart/2005/8/layout/gear1"/>
    <dgm:cxn modelId="{D9C4BCEB-EFFC-4DD8-8E8B-AAB9F4BE7737}" type="presParOf" srcId="{BCB22569-BDBE-43A5-AEEE-ED6831D41E7C}" destId="{6F6DFC72-09E9-4A14-8BC9-FF9ADB883640}" srcOrd="7" destOrd="0" presId="urn:microsoft.com/office/officeart/2005/8/layout/gear1"/>
    <dgm:cxn modelId="{A16B9388-D659-4EBD-ADDA-6A11B3868144}" type="presParOf" srcId="{BCB22569-BDBE-43A5-AEEE-ED6831D41E7C}" destId="{12482BA9-D3F1-4122-A13B-81AA66034BA8}" srcOrd="8" destOrd="0" presId="urn:microsoft.com/office/officeart/2005/8/layout/gear1"/>
    <dgm:cxn modelId="{EE0BDECA-96FD-48C3-93E0-03D00E52283C}" type="presParOf" srcId="{BCB22569-BDBE-43A5-AEEE-ED6831D41E7C}" destId="{6F88F35E-3A8D-447A-B614-13215E68C027}" srcOrd="9" destOrd="0" presId="urn:microsoft.com/office/officeart/2005/8/layout/gear1"/>
    <dgm:cxn modelId="{8D50408E-BA37-4542-A711-C22085B2F252}" type="presParOf" srcId="{BCB22569-BDBE-43A5-AEEE-ED6831D41E7C}" destId="{F01F52D1-4299-41FF-877F-009823797500}" srcOrd="10" destOrd="0" presId="urn:microsoft.com/office/officeart/2005/8/layout/gear1"/>
    <dgm:cxn modelId="{24FF0D4B-36D1-4E63-825D-345AF609A57F}" type="presParOf" srcId="{BCB22569-BDBE-43A5-AEEE-ED6831D41E7C}" destId="{C54F5DBF-CE69-4DBD-9CCE-762590AEFD5C}" srcOrd="11" destOrd="0" presId="urn:microsoft.com/office/officeart/2005/8/layout/gear1"/>
    <dgm:cxn modelId="{D963F5D7-7B1A-4AA5-BFFA-B000DCF76A9B}" type="presParOf" srcId="{BCB22569-BDBE-43A5-AEEE-ED6831D41E7C}" destId="{59C526CE-9BBB-49F2-91A9-7F10C8A3D5FF}"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A03689-17BC-4C79-A22E-40A01C488010}" type="doc">
      <dgm:prSet loTypeId="urn:microsoft.com/office/officeart/2005/8/layout/rings+Icon" loCatId="relationship" qsTypeId="urn:microsoft.com/office/officeart/2005/8/quickstyle/simple1" qsCatId="simple" csTypeId="urn:microsoft.com/office/officeart/2005/8/colors/accent1_1" csCatId="accent1" phldr="1"/>
      <dgm:spPr/>
      <dgm:t>
        <a:bodyPr/>
        <a:lstStyle/>
        <a:p>
          <a:endParaRPr lang="en-IN"/>
        </a:p>
      </dgm:t>
    </dgm:pt>
    <dgm:pt modelId="{7BF35AA1-C337-4786-9742-18B5D4F25472}">
      <dgm:prSet phldrT="[Text]">
        <dgm:style>
          <a:lnRef idx="1">
            <a:schemeClr val="accent4"/>
          </a:lnRef>
          <a:fillRef idx="3">
            <a:schemeClr val="accent4"/>
          </a:fillRef>
          <a:effectRef idx="2">
            <a:schemeClr val="accent4"/>
          </a:effectRef>
          <a:fontRef idx="minor">
            <a:schemeClr val="lt1"/>
          </a:fontRef>
        </dgm:style>
      </dgm:prSet>
      <dgm:spPr/>
      <dgm:t>
        <a:bodyPr/>
        <a:lstStyle/>
        <a:p>
          <a:r>
            <a:rPr lang="en-GB" b="1" dirty="0">
              <a:ln>
                <a:solidFill>
                  <a:schemeClr val="bg1"/>
                </a:solidFill>
              </a:ln>
              <a:solidFill>
                <a:schemeClr val="bg1"/>
              </a:solidFill>
            </a:rPr>
            <a:t>The ratio for job change for gender</a:t>
          </a:r>
          <a:endParaRPr lang="en-IN" dirty="0">
            <a:ln>
              <a:solidFill>
                <a:schemeClr val="bg1"/>
              </a:solidFill>
            </a:ln>
            <a:solidFill>
              <a:schemeClr val="bg1"/>
            </a:solidFill>
          </a:endParaRPr>
        </a:p>
      </dgm:t>
    </dgm:pt>
    <dgm:pt modelId="{80AB1338-FA4C-4871-A86A-9F9C5CD79E43}" type="parTrans" cxnId="{925E0C50-E9D9-400D-9140-ECA7B49A17C6}">
      <dgm:prSet/>
      <dgm:spPr/>
      <dgm:t>
        <a:bodyPr/>
        <a:lstStyle/>
        <a:p>
          <a:endParaRPr lang="en-IN"/>
        </a:p>
      </dgm:t>
    </dgm:pt>
    <dgm:pt modelId="{B25A296C-F654-4DE9-AA15-3D338B83E643}" type="sibTrans" cxnId="{925E0C50-E9D9-400D-9140-ECA7B49A17C6}">
      <dgm:prSet/>
      <dgm:spPr/>
      <dgm:t>
        <a:bodyPr/>
        <a:lstStyle/>
        <a:p>
          <a:endParaRPr lang="en-IN"/>
        </a:p>
      </dgm:t>
    </dgm:pt>
    <dgm:pt modelId="{099C224F-20AD-4274-B54B-601693EB03E4}">
      <dgm:prSet phldrT="[Text]">
        <dgm:style>
          <a:lnRef idx="1">
            <a:schemeClr val="dk1"/>
          </a:lnRef>
          <a:fillRef idx="3">
            <a:schemeClr val="dk1"/>
          </a:fillRef>
          <a:effectRef idx="2">
            <a:schemeClr val="dk1"/>
          </a:effectRef>
          <a:fontRef idx="minor">
            <a:schemeClr val="lt1"/>
          </a:fontRef>
        </dgm:style>
      </dgm:prSet>
      <dgm:spPr/>
      <dgm:t>
        <a:bodyPr/>
        <a:lstStyle/>
        <a:p>
          <a:r>
            <a:rPr lang="en-US" b="1" dirty="0">
              <a:ln>
                <a:solidFill>
                  <a:schemeClr val="bg1"/>
                </a:solidFill>
              </a:ln>
              <a:solidFill>
                <a:schemeClr val="bg1"/>
              </a:solidFill>
            </a:rPr>
            <a:t>Relevant Experience affecting the job change</a:t>
          </a:r>
          <a:endParaRPr lang="en-IN" b="1" dirty="0">
            <a:ln>
              <a:solidFill>
                <a:schemeClr val="bg1"/>
              </a:solidFill>
            </a:ln>
            <a:solidFill>
              <a:schemeClr val="bg1"/>
            </a:solidFill>
          </a:endParaRPr>
        </a:p>
      </dgm:t>
    </dgm:pt>
    <dgm:pt modelId="{79AFCB86-5C8D-4BCD-A087-6354E32078AB}" type="parTrans" cxnId="{55964F89-F79D-4105-8286-695F2136B2D9}">
      <dgm:prSet/>
      <dgm:spPr/>
      <dgm:t>
        <a:bodyPr/>
        <a:lstStyle/>
        <a:p>
          <a:endParaRPr lang="en-IN"/>
        </a:p>
      </dgm:t>
    </dgm:pt>
    <dgm:pt modelId="{640E8B29-5089-4ADA-94C0-EF7BC487160D}" type="sibTrans" cxnId="{55964F89-F79D-4105-8286-695F2136B2D9}">
      <dgm:prSet/>
      <dgm:spPr/>
      <dgm:t>
        <a:bodyPr/>
        <a:lstStyle/>
        <a:p>
          <a:endParaRPr lang="en-IN"/>
        </a:p>
      </dgm:t>
    </dgm:pt>
    <dgm:pt modelId="{1A80D26A-6737-4DD4-B788-8F0541421ED9}">
      <dgm:prSet phldrT="[Text]">
        <dgm:style>
          <a:lnRef idx="1">
            <a:schemeClr val="accent3"/>
          </a:lnRef>
          <a:fillRef idx="3">
            <a:schemeClr val="accent3"/>
          </a:fillRef>
          <a:effectRef idx="2">
            <a:schemeClr val="accent3"/>
          </a:effectRef>
          <a:fontRef idx="minor">
            <a:schemeClr val="lt1"/>
          </a:fontRef>
        </dgm:style>
      </dgm:prSet>
      <dgm:spPr/>
      <dgm:t>
        <a:bodyPr/>
        <a:lstStyle/>
        <a:p>
          <a:r>
            <a:rPr lang="en-US" b="1" dirty="0">
              <a:ln>
                <a:solidFill>
                  <a:schemeClr val="bg1"/>
                </a:solidFill>
              </a:ln>
              <a:solidFill>
                <a:schemeClr val="bg1"/>
              </a:solidFill>
            </a:rPr>
            <a:t>Education level of the respective candidates</a:t>
          </a:r>
          <a:endParaRPr lang="en-IN" b="1" dirty="0">
            <a:ln>
              <a:solidFill>
                <a:schemeClr val="bg1"/>
              </a:solidFill>
            </a:ln>
            <a:solidFill>
              <a:schemeClr val="bg1"/>
            </a:solidFill>
          </a:endParaRPr>
        </a:p>
      </dgm:t>
    </dgm:pt>
    <dgm:pt modelId="{09E232D7-BC99-402F-8B2A-962BF3B0C42E}" type="parTrans" cxnId="{2691C48B-E413-4C1C-B36D-58B972ADD359}">
      <dgm:prSet/>
      <dgm:spPr/>
      <dgm:t>
        <a:bodyPr/>
        <a:lstStyle/>
        <a:p>
          <a:endParaRPr lang="en-IN"/>
        </a:p>
      </dgm:t>
    </dgm:pt>
    <dgm:pt modelId="{F5A7A36D-E9C4-4EE4-84CB-EF1144BE0E5A}" type="sibTrans" cxnId="{2691C48B-E413-4C1C-B36D-58B972ADD359}">
      <dgm:prSet/>
      <dgm:spPr/>
      <dgm:t>
        <a:bodyPr/>
        <a:lstStyle/>
        <a:p>
          <a:endParaRPr lang="en-IN"/>
        </a:p>
      </dgm:t>
    </dgm:pt>
    <dgm:pt modelId="{0BF3D815-B222-4AE9-BE45-1AEF0006EF2B}">
      <dgm:prSet phldrT="[Text]">
        <dgm:style>
          <a:lnRef idx="0">
            <a:schemeClr val="accent1"/>
          </a:lnRef>
          <a:fillRef idx="3">
            <a:schemeClr val="accent1"/>
          </a:fillRef>
          <a:effectRef idx="3">
            <a:schemeClr val="accent1"/>
          </a:effectRef>
          <a:fontRef idx="minor">
            <a:schemeClr val="lt1"/>
          </a:fontRef>
        </dgm:style>
      </dgm:prSet>
      <dgm:spPr/>
      <dgm:t>
        <a:bodyPr/>
        <a:lstStyle/>
        <a:p>
          <a:r>
            <a:rPr lang="en-US" b="1" dirty="0">
              <a:ln>
                <a:solidFill>
                  <a:schemeClr val="bg1"/>
                </a:solidFill>
              </a:ln>
              <a:solidFill>
                <a:schemeClr val="bg1"/>
              </a:solidFill>
            </a:rPr>
            <a:t>Major discipline's role is affecting job change</a:t>
          </a:r>
          <a:endParaRPr lang="en-IN" b="1" dirty="0">
            <a:ln>
              <a:solidFill>
                <a:schemeClr val="bg1"/>
              </a:solidFill>
            </a:ln>
            <a:solidFill>
              <a:schemeClr val="bg1"/>
            </a:solidFill>
          </a:endParaRPr>
        </a:p>
      </dgm:t>
    </dgm:pt>
    <dgm:pt modelId="{45E688E4-DB8A-42F6-B832-F0B2F073E9C3}" type="parTrans" cxnId="{1B2D29A7-2CB6-4BA6-9BF4-AA827843C6A5}">
      <dgm:prSet/>
      <dgm:spPr/>
      <dgm:t>
        <a:bodyPr/>
        <a:lstStyle/>
        <a:p>
          <a:endParaRPr lang="en-IN"/>
        </a:p>
      </dgm:t>
    </dgm:pt>
    <dgm:pt modelId="{418BA9DD-D7C6-42AA-A438-AD43FE93667F}" type="sibTrans" cxnId="{1B2D29A7-2CB6-4BA6-9BF4-AA827843C6A5}">
      <dgm:prSet/>
      <dgm:spPr/>
      <dgm:t>
        <a:bodyPr/>
        <a:lstStyle/>
        <a:p>
          <a:endParaRPr lang="en-IN"/>
        </a:p>
      </dgm:t>
    </dgm:pt>
    <dgm:pt modelId="{C23BDB96-400A-47CC-BDB8-836490CEBE6F}">
      <dgm:prSet phldrT="[Text]">
        <dgm:style>
          <a:lnRef idx="1">
            <a:schemeClr val="accent2"/>
          </a:lnRef>
          <a:fillRef idx="3">
            <a:schemeClr val="accent2"/>
          </a:fillRef>
          <a:effectRef idx="2">
            <a:schemeClr val="accent2"/>
          </a:effectRef>
          <a:fontRef idx="minor">
            <a:schemeClr val="lt1"/>
          </a:fontRef>
        </dgm:style>
      </dgm:prSet>
      <dgm:spPr>
        <a:ln/>
      </dgm:spPr>
      <dgm:t>
        <a:bodyPr/>
        <a:lstStyle/>
        <a:p>
          <a:r>
            <a:rPr lang="en-US" b="1" dirty="0">
              <a:ln>
                <a:solidFill>
                  <a:schemeClr val="bg1"/>
                </a:solidFill>
              </a:ln>
              <a:solidFill>
                <a:schemeClr val="bg1"/>
              </a:solidFill>
            </a:rPr>
            <a:t>Experience and training of employees </a:t>
          </a:r>
          <a:endParaRPr lang="en-IN" b="1" dirty="0">
            <a:ln>
              <a:solidFill>
                <a:schemeClr val="bg1"/>
              </a:solidFill>
            </a:ln>
            <a:solidFill>
              <a:schemeClr val="bg1"/>
            </a:solidFill>
          </a:endParaRPr>
        </a:p>
      </dgm:t>
    </dgm:pt>
    <dgm:pt modelId="{3FF4A55B-CBCE-4396-B45D-EA82AB055881}" type="parTrans" cxnId="{2B7393CF-83B3-4275-82AD-F6DA8AD9EA5D}">
      <dgm:prSet/>
      <dgm:spPr/>
      <dgm:t>
        <a:bodyPr/>
        <a:lstStyle/>
        <a:p>
          <a:endParaRPr lang="en-IN"/>
        </a:p>
      </dgm:t>
    </dgm:pt>
    <dgm:pt modelId="{D913B116-266B-476E-B09C-F623B525F3E3}" type="sibTrans" cxnId="{2B7393CF-83B3-4275-82AD-F6DA8AD9EA5D}">
      <dgm:prSet/>
      <dgm:spPr/>
      <dgm:t>
        <a:bodyPr/>
        <a:lstStyle/>
        <a:p>
          <a:endParaRPr lang="en-IN"/>
        </a:p>
      </dgm:t>
    </dgm:pt>
    <dgm:pt modelId="{0AB5C64A-52B1-444F-A480-CACB6D460395}" type="pres">
      <dgm:prSet presAssocID="{64A03689-17BC-4C79-A22E-40A01C488010}" presName="Name0" presStyleCnt="0">
        <dgm:presLayoutVars>
          <dgm:chMax val="7"/>
          <dgm:dir/>
          <dgm:resizeHandles val="exact"/>
        </dgm:presLayoutVars>
      </dgm:prSet>
      <dgm:spPr/>
    </dgm:pt>
    <dgm:pt modelId="{3F4BD124-61DE-443F-ABF1-FE05AD709335}" type="pres">
      <dgm:prSet presAssocID="{64A03689-17BC-4C79-A22E-40A01C488010}" presName="ellipse1" presStyleLbl="vennNode1" presStyleIdx="0" presStyleCnt="5" custLinFactNeighborX="-62471" custLinFactNeighborY="1257">
        <dgm:presLayoutVars>
          <dgm:bulletEnabled val="1"/>
        </dgm:presLayoutVars>
      </dgm:prSet>
      <dgm:spPr/>
    </dgm:pt>
    <dgm:pt modelId="{107C031F-FD98-4227-9FF6-E794143490C5}" type="pres">
      <dgm:prSet presAssocID="{64A03689-17BC-4C79-A22E-40A01C488010}" presName="ellipse2" presStyleLbl="vennNode1" presStyleIdx="1" presStyleCnt="5" custLinFactNeighborX="-32550" custLinFactNeighborY="-986">
        <dgm:presLayoutVars>
          <dgm:bulletEnabled val="1"/>
        </dgm:presLayoutVars>
      </dgm:prSet>
      <dgm:spPr/>
    </dgm:pt>
    <dgm:pt modelId="{641FEB0C-002C-47FA-ADE2-74FFCA6F4032}" type="pres">
      <dgm:prSet presAssocID="{64A03689-17BC-4C79-A22E-40A01C488010}" presName="ellipse3" presStyleLbl="vennNode1" presStyleIdx="2" presStyleCnt="5" custLinFactNeighborX="-1002" custLinFactNeighborY="1315">
        <dgm:presLayoutVars>
          <dgm:bulletEnabled val="1"/>
        </dgm:presLayoutVars>
      </dgm:prSet>
      <dgm:spPr/>
    </dgm:pt>
    <dgm:pt modelId="{933F663F-08E1-4C4C-A28B-2F7D41886B34}" type="pres">
      <dgm:prSet presAssocID="{64A03689-17BC-4C79-A22E-40A01C488010}" presName="ellipse4" presStyleLbl="vennNode1" presStyleIdx="3" presStyleCnt="5" custLinFactNeighborX="29942" custLinFactNeighborY="-986">
        <dgm:presLayoutVars>
          <dgm:bulletEnabled val="1"/>
        </dgm:presLayoutVars>
      </dgm:prSet>
      <dgm:spPr/>
    </dgm:pt>
    <dgm:pt modelId="{2BCC032F-ABEC-4F66-A23E-55A7C5D13DC9}" type="pres">
      <dgm:prSet presAssocID="{64A03689-17BC-4C79-A22E-40A01C488010}" presName="ellipse5" presStyleLbl="vennNode1" presStyleIdx="4" presStyleCnt="5" custLinFactNeighborX="60168" custLinFactNeighborY="4274">
        <dgm:presLayoutVars>
          <dgm:bulletEnabled val="1"/>
        </dgm:presLayoutVars>
      </dgm:prSet>
      <dgm:spPr/>
    </dgm:pt>
  </dgm:ptLst>
  <dgm:cxnLst>
    <dgm:cxn modelId="{503B7406-DBC0-45F0-B07D-6181371BAA35}" type="presOf" srcId="{1A80D26A-6737-4DD4-B788-8F0541421ED9}" destId="{641FEB0C-002C-47FA-ADE2-74FFCA6F4032}" srcOrd="0" destOrd="0" presId="urn:microsoft.com/office/officeart/2005/8/layout/rings+Icon"/>
    <dgm:cxn modelId="{E210E63E-AEA8-4B2A-9E4B-7724479C8874}" type="presOf" srcId="{099C224F-20AD-4274-B54B-601693EB03E4}" destId="{107C031F-FD98-4227-9FF6-E794143490C5}" srcOrd="0" destOrd="0" presId="urn:microsoft.com/office/officeart/2005/8/layout/rings+Icon"/>
    <dgm:cxn modelId="{925E0C50-E9D9-400D-9140-ECA7B49A17C6}" srcId="{64A03689-17BC-4C79-A22E-40A01C488010}" destId="{7BF35AA1-C337-4786-9742-18B5D4F25472}" srcOrd="0" destOrd="0" parTransId="{80AB1338-FA4C-4871-A86A-9F9C5CD79E43}" sibTransId="{B25A296C-F654-4DE9-AA15-3D338B83E643}"/>
    <dgm:cxn modelId="{06D58A51-709E-49F9-99BD-C8EC86EF1286}" type="presOf" srcId="{0BF3D815-B222-4AE9-BE45-1AEF0006EF2B}" destId="{933F663F-08E1-4C4C-A28B-2F7D41886B34}" srcOrd="0" destOrd="0" presId="urn:microsoft.com/office/officeart/2005/8/layout/rings+Icon"/>
    <dgm:cxn modelId="{48914585-E688-4274-B345-555E0F0834C2}" type="presOf" srcId="{C23BDB96-400A-47CC-BDB8-836490CEBE6F}" destId="{2BCC032F-ABEC-4F66-A23E-55A7C5D13DC9}" srcOrd="0" destOrd="0" presId="urn:microsoft.com/office/officeart/2005/8/layout/rings+Icon"/>
    <dgm:cxn modelId="{55964F89-F79D-4105-8286-695F2136B2D9}" srcId="{64A03689-17BC-4C79-A22E-40A01C488010}" destId="{099C224F-20AD-4274-B54B-601693EB03E4}" srcOrd="1" destOrd="0" parTransId="{79AFCB86-5C8D-4BCD-A087-6354E32078AB}" sibTransId="{640E8B29-5089-4ADA-94C0-EF7BC487160D}"/>
    <dgm:cxn modelId="{2691C48B-E413-4C1C-B36D-58B972ADD359}" srcId="{64A03689-17BC-4C79-A22E-40A01C488010}" destId="{1A80D26A-6737-4DD4-B788-8F0541421ED9}" srcOrd="2" destOrd="0" parTransId="{09E232D7-BC99-402F-8B2A-962BF3B0C42E}" sibTransId="{F5A7A36D-E9C4-4EE4-84CB-EF1144BE0E5A}"/>
    <dgm:cxn modelId="{53E9778C-27E5-4FDE-B4DE-C9A54C478A95}" type="presOf" srcId="{64A03689-17BC-4C79-A22E-40A01C488010}" destId="{0AB5C64A-52B1-444F-A480-CACB6D460395}" srcOrd="0" destOrd="0" presId="urn:microsoft.com/office/officeart/2005/8/layout/rings+Icon"/>
    <dgm:cxn modelId="{1B2D29A7-2CB6-4BA6-9BF4-AA827843C6A5}" srcId="{64A03689-17BC-4C79-A22E-40A01C488010}" destId="{0BF3D815-B222-4AE9-BE45-1AEF0006EF2B}" srcOrd="3" destOrd="0" parTransId="{45E688E4-DB8A-42F6-B832-F0B2F073E9C3}" sibTransId="{418BA9DD-D7C6-42AA-A438-AD43FE93667F}"/>
    <dgm:cxn modelId="{C6938DB2-4B15-42D2-A9EB-2501804E8998}" type="presOf" srcId="{7BF35AA1-C337-4786-9742-18B5D4F25472}" destId="{3F4BD124-61DE-443F-ABF1-FE05AD709335}" srcOrd="0" destOrd="0" presId="urn:microsoft.com/office/officeart/2005/8/layout/rings+Icon"/>
    <dgm:cxn modelId="{2B7393CF-83B3-4275-82AD-F6DA8AD9EA5D}" srcId="{64A03689-17BC-4C79-A22E-40A01C488010}" destId="{C23BDB96-400A-47CC-BDB8-836490CEBE6F}" srcOrd="4" destOrd="0" parTransId="{3FF4A55B-CBCE-4396-B45D-EA82AB055881}" sibTransId="{D913B116-266B-476E-B09C-F623B525F3E3}"/>
    <dgm:cxn modelId="{C9318D5A-4220-48ED-940E-9A546DC5494A}" type="presParOf" srcId="{0AB5C64A-52B1-444F-A480-CACB6D460395}" destId="{3F4BD124-61DE-443F-ABF1-FE05AD709335}" srcOrd="0" destOrd="0" presId="urn:microsoft.com/office/officeart/2005/8/layout/rings+Icon"/>
    <dgm:cxn modelId="{01A206AC-A3BB-4553-83B7-7E1B63D961C6}" type="presParOf" srcId="{0AB5C64A-52B1-444F-A480-CACB6D460395}" destId="{107C031F-FD98-4227-9FF6-E794143490C5}" srcOrd="1" destOrd="0" presId="urn:microsoft.com/office/officeart/2005/8/layout/rings+Icon"/>
    <dgm:cxn modelId="{B5F505B7-E1D3-42DD-AC17-1468F7777CF6}" type="presParOf" srcId="{0AB5C64A-52B1-444F-A480-CACB6D460395}" destId="{641FEB0C-002C-47FA-ADE2-74FFCA6F4032}" srcOrd="2" destOrd="0" presId="urn:microsoft.com/office/officeart/2005/8/layout/rings+Icon"/>
    <dgm:cxn modelId="{ECC3ED67-1E08-45CB-90C9-D77F8E3A98BD}" type="presParOf" srcId="{0AB5C64A-52B1-444F-A480-CACB6D460395}" destId="{933F663F-08E1-4C4C-A28B-2F7D41886B34}" srcOrd="3" destOrd="0" presId="urn:microsoft.com/office/officeart/2005/8/layout/rings+Icon"/>
    <dgm:cxn modelId="{77DFE07E-F244-4E59-8AEB-990A02C430C6}" type="presParOf" srcId="{0AB5C64A-52B1-444F-A480-CACB6D460395}" destId="{2BCC032F-ABEC-4F66-A23E-55A7C5D13DC9}" srcOrd="4" destOrd="0" presId="urn:microsoft.com/office/officeart/2005/8/layout/rings+Icon"/>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775FB6-01AD-4A94-952E-BC34DB3F8CB0}"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IN"/>
        </a:p>
      </dgm:t>
    </dgm:pt>
    <dgm:pt modelId="{60F81845-F6F8-41DC-8C87-6E4F33544B18}">
      <dgm:prSet/>
      <dgm:spPr/>
      <dgm:t>
        <a:bodyPr/>
        <a:lstStyle/>
        <a:p>
          <a:pPr algn="ctr"/>
          <a:r>
            <a:rPr lang="en-IN" dirty="0">
              <a:latin typeface="Arial Rounded MT Bold" panose="020F0704030504030204" pitchFamily="34" charset="0"/>
            </a:rPr>
            <a:t>The ratio of male, female and other in our data is 84%:14%:2%.</a:t>
          </a:r>
        </a:p>
        <a:p>
          <a:pPr algn="ctr"/>
          <a:r>
            <a:rPr lang="en-IN" dirty="0">
              <a:latin typeface="Arial Rounded MT Bold" panose="020F0704030504030204" pitchFamily="34" charset="0"/>
            </a:rPr>
            <a:t>The ratio of job change is 75%:25%</a:t>
          </a:r>
        </a:p>
      </dgm:t>
    </dgm:pt>
    <dgm:pt modelId="{8DB0CA21-D9C7-46DB-9DE8-C7E0971824C0}" type="parTrans" cxnId="{A8C943AE-5B3A-4D2D-B5C3-E22D92918DE7}">
      <dgm:prSet/>
      <dgm:spPr/>
      <dgm:t>
        <a:bodyPr/>
        <a:lstStyle/>
        <a:p>
          <a:pPr algn="ctr"/>
          <a:endParaRPr lang="en-IN"/>
        </a:p>
      </dgm:t>
    </dgm:pt>
    <dgm:pt modelId="{F4E36CFD-62F5-41B5-AD41-0EBFE96AD71E}" type="sibTrans" cxnId="{A8C943AE-5B3A-4D2D-B5C3-E22D92918DE7}">
      <dgm:prSet/>
      <dgm:spPr/>
      <dgm:t>
        <a:bodyPr/>
        <a:lstStyle/>
        <a:p>
          <a:pPr algn="ctr"/>
          <a:endParaRPr lang="en-IN"/>
        </a:p>
      </dgm:t>
    </dgm:pt>
    <dgm:pt modelId="{5AF42B1B-66EE-42F2-A1F2-74388CDB8EA4}">
      <dgm:prSet/>
      <dgm:spPr/>
      <dgm:t>
        <a:bodyPr/>
        <a:lstStyle/>
        <a:p>
          <a:pPr algn="ctr"/>
          <a:r>
            <a:rPr lang="en-IN" dirty="0">
              <a:latin typeface="Arial Rounded MT Bold" panose="020F0704030504030204" pitchFamily="34" charset="0"/>
            </a:rPr>
            <a:t>The individual ratio of job within male, female and other is 28%, 24% 30% respectively. </a:t>
          </a:r>
        </a:p>
      </dgm:t>
    </dgm:pt>
    <dgm:pt modelId="{3062A093-B4C8-4124-8BF2-74DC2CFD772A}" type="parTrans" cxnId="{7455D0BA-945A-4EC8-9810-24AC78C47456}">
      <dgm:prSet/>
      <dgm:spPr/>
      <dgm:t>
        <a:bodyPr/>
        <a:lstStyle/>
        <a:p>
          <a:pPr algn="ctr"/>
          <a:endParaRPr lang="en-IN"/>
        </a:p>
      </dgm:t>
    </dgm:pt>
    <dgm:pt modelId="{D642B03C-F155-4142-940A-66DC1AA610BE}" type="sibTrans" cxnId="{7455D0BA-945A-4EC8-9810-24AC78C47456}">
      <dgm:prSet/>
      <dgm:spPr/>
      <dgm:t>
        <a:bodyPr/>
        <a:lstStyle/>
        <a:p>
          <a:pPr algn="ctr"/>
          <a:endParaRPr lang="en-IN"/>
        </a:p>
      </dgm:t>
    </dgm:pt>
    <dgm:pt modelId="{6DFDEBD9-7645-4DC7-B833-D09543C7F5FD}">
      <dgm:prSet/>
      <dgm:spPr/>
      <dgm:t>
        <a:bodyPr/>
        <a:lstStyle/>
        <a:p>
          <a:pPr algn="ctr"/>
          <a:r>
            <a:rPr lang="en-GB" dirty="0">
              <a:latin typeface="Arial Rounded MT Bold" panose="020F0704030504030204" pitchFamily="34" charset="0"/>
            </a:rPr>
            <a:t>The others are more prone to look for new employment followed by female.</a:t>
          </a:r>
          <a:endParaRPr lang="en-IN" dirty="0">
            <a:latin typeface="Arial Rounded MT Bold" panose="020F0704030504030204" pitchFamily="34" charset="0"/>
          </a:endParaRPr>
        </a:p>
      </dgm:t>
    </dgm:pt>
    <dgm:pt modelId="{F5595EBB-39B1-46EC-B81B-E3FF09B94699}" type="parTrans" cxnId="{9A56B509-9D94-4860-81C5-DE862EEF9204}">
      <dgm:prSet/>
      <dgm:spPr/>
      <dgm:t>
        <a:bodyPr/>
        <a:lstStyle/>
        <a:p>
          <a:pPr algn="ctr"/>
          <a:endParaRPr lang="en-IN"/>
        </a:p>
      </dgm:t>
    </dgm:pt>
    <dgm:pt modelId="{620F2AB1-5416-4128-AEF5-717283100916}" type="sibTrans" cxnId="{9A56B509-9D94-4860-81C5-DE862EEF9204}">
      <dgm:prSet/>
      <dgm:spPr/>
      <dgm:t>
        <a:bodyPr/>
        <a:lstStyle/>
        <a:p>
          <a:pPr algn="ctr"/>
          <a:endParaRPr lang="en-IN"/>
        </a:p>
      </dgm:t>
    </dgm:pt>
    <dgm:pt modelId="{3E7989D3-61D3-4ACE-8BD4-C1C2152AB80C}" type="pres">
      <dgm:prSet presAssocID="{9F775FB6-01AD-4A94-952E-BC34DB3F8CB0}" presName="linear" presStyleCnt="0">
        <dgm:presLayoutVars>
          <dgm:animLvl val="lvl"/>
          <dgm:resizeHandles val="exact"/>
        </dgm:presLayoutVars>
      </dgm:prSet>
      <dgm:spPr/>
    </dgm:pt>
    <dgm:pt modelId="{448F910D-3FCA-44EB-BC8C-295DAC47D777}" type="pres">
      <dgm:prSet presAssocID="{60F81845-F6F8-41DC-8C87-6E4F33544B18}" presName="parentText" presStyleLbl="node1" presStyleIdx="0" presStyleCnt="3">
        <dgm:presLayoutVars>
          <dgm:chMax val="0"/>
          <dgm:bulletEnabled val="1"/>
        </dgm:presLayoutVars>
      </dgm:prSet>
      <dgm:spPr/>
    </dgm:pt>
    <dgm:pt modelId="{3CF14DF2-B759-4942-99A9-065C2D352C7F}" type="pres">
      <dgm:prSet presAssocID="{F4E36CFD-62F5-41B5-AD41-0EBFE96AD71E}" presName="spacer" presStyleCnt="0"/>
      <dgm:spPr/>
    </dgm:pt>
    <dgm:pt modelId="{2E860F30-7B99-491D-9E72-67682ED1CC03}" type="pres">
      <dgm:prSet presAssocID="{5AF42B1B-66EE-42F2-A1F2-74388CDB8EA4}" presName="parentText" presStyleLbl="node1" presStyleIdx="1" presStyleCnt="3" custLinFactNeighborY="2">
        <dgm:presLayoutVars>
          <dgm:chMax val="0"/>
          <dgm:bulletEnabled val="1"/>
        </dgm:presLayoutVars>
      </dgm:prSet>
      <dgm:spPr/>
    </dgm:pt>
    <dgm:pt modelId="{004C6F40-56C1-4DC7-968A-306FDBF33E86}" type="pres">
      <dgm:prSet presAssocID="{D642B03C-F155-4142-940A-66DC1AA610BE}" presName="spacer" presStyleCnt="0"/>
      <dgm:spPr/>
    </dgm:pt>
    <dgm:pt modelId="{23472926-77E0-4830-9271-EF1AAC687BFA}" type="pres">
      <dgm:prSet presAssocID="{6DFDEBD9-7645-4DC7-B833-D09543C7F5FD}" presName="parentText" presStyleLbl="node1" presStyleIdx="2" presStyleCnt="3">
        <dgm:presLayoutVars>
          <dgm:chMax val="0"/>
          <dgm:bulletEnabled val="1"/>
        </dgm:presLayoutVars>
      </dgm:prSet>
      <dgm:spPr/>
    </dgm:pt>
  </dgm:ptLst>
  <dgm:cxnLst>
    <dgm:cxn modelId="{9A56B509-9D94-4860-81C5-DE862EEF9204}" srcId="{9F775FB6-01AD-4A94-952E-BC34DB3F8CB0}" destId="{6DFDEBD9-7645-4DC7-B833-D09543C7F5FD}" srcOrd="2" destOrd="0" parTransId="{F5595EBB-39B1-46EC-B81B-E3FF09B94699}" sibTransId="{620F2AB1-5416-4128-AEF5-717283100916}"/>
    <dgm:cxn modelId="{1FEC307F-F482-4B55-A13C-861933EE5161}" type="presOf" srcId="{6DFDEBD9-7645-4DC7-B833-D09543C7F5FD}" destId="{23472926-77E0-4830-9271-EF1AAC687BFA}" srcOrd="0" destOrd="0" presId="urn:microsoft.com/office/officeart/2005/8/layout/vList2"/>
    <dgm:cxn modelId="{D3779C89-0CDD-4096-A972-ECA88E16251C}" type="presOf" srcId="{5AF42B1B-66EE-42F2-A1F2-74388CDB8EA4}" destId="{2E860F30-7B99-491D-9E72-67682ED1CC03}" srcOrd="0" destOrd="0" presId="urn:microsoft.com/office/officeart/2005/8/layout/vList2"/>
    <dgm:cxn modelId="{2E490F96-AD8E-408C-BBF7-47F513D69D45}" type="presOf" srcId="{60F81845-F6F8-41DC-8C87-6E4F33544B18}" destId="{448F910D-3FCA-44EB-BC8C-295DAC47D777}" srcOrd="0" destOrd="0" presId="urn:microsoft.com/office/officeart/2005/8/layout/vList2"/>
    <dgm:cxn modelId="{A8C943AE-5B3A-4D2D-B5C3-E22D92918DE7}" srcId="{9F775FB6-01AD-4A94-952E-BC34DB3F8CB0}" destId="{60F81845-F6F8-41DC-8C87-6E4F33544B18}" srcOrd="0" destOrd="0" parTransId="{8DB0CA21-D9C7-46DB-9DE8-C7E0971824C0}" sibTransId="{F4E36CFD-62F5-41B5-AD41-0EBFE96AD71E}"/>
    <dgm:cxn modelId="{7455D0BA-945A-4EC8-9810-24AC78C47456}" srcId="{9F775FB6-01AD-4A94-952E-BC34DB3F8CB0}" destId="{5AF42B1B-66EE-42F2-A1F2-74388CDB8EA4}" srcOrd="1" destOrd="0" parTransId="{3062A093-B4C8-4124-8BF2-74DC2CFD772A}" sibTransId="{D642B03C-F155-4142-940A-66DC1AA610BE}"/>
    <dgm:cxn modelId="{ED99B9E5-768A-4BEC-920C-B0DAAF9B56E4}" type="presOf" srcId="{9F775FB6-01AD-4A94-952E-BC34DB3F8CB0}" destId="{3E7989D3-61D3-4ACE-8BD4-C1C2152AB80C}" srcOrd="0" destOrd="0" presId="urn:microsoft.com/office/officeart/2005/8/layout/vList2"/>
    <dgm:cxn modelId="{A3BB6A10-CF4D-40F3-90F7-491E2E06ED7A}" type="presParOf" srcId="{3E7989D3-61D3-4ACE-8BD4-C1C2152AB80C}" destId="{448F910D-3FCA-44EB-BC8C-295DAC47D777}" srcOrd="0" destOrd="0" presId="urn:microsoft.com/office/officeart/2005/8/layout/vList2"/>
    <dgm:cxn modelId="{0633FCAE-72F7-4933-A325-33C8F7F26954}" type="presParOf" srcId="{3E7989D3-61D3-4ACE-8BD4-C1C2152AB80C}" destId="{3CF14DF2-B759-4942-99A9-065C2D352C7F}" srcOrd="1" destOrd="0" presId="urn:microsoft.com/office/officeart/2005/8/layout/vList2"/>
    <dgm:cxn modelId="{3EC0AD6A-9FD0-49FF-A1B0-1A70F04964DD}" type="presParOf" srcId="{3E7989D3-61D3-4ACE-8BD4-C1C2152AB80C}" destId="{2E860F30-7B99-491D-9E72-67682ED1CC03}" srcOrd="2" destOrd="0" presId="urn:microsoft.com/office/officeart/2005/8/layout/vList2"/>
    <dgm:cxn modelId="{CE89363B-6009-4254-845E-5985D6EA1756}" type="presParOf" srcId="{3E7989D3-61D3-4ACE-8BD4-C1C2152AB80C}" destId="{004C6F40-56C1-4DC7-968A-306FDBF33E86}" srcOrd="3" destOrd="0" presId="urn:microsoft.com/office/officeart/2005/8/layout/vList2"/>
    <dgm:cxn modelId="{FE86E45A-34CB-4BD2-BC06-EC38357292A9}" type="presParOf" srcId="{3E7989D3-61D3-4ACE-8BD4-C1C2152AB80C}" destId="{23472926-77E0-4830-9271-EF1AAC687BFA}"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DD53E2-DCDB-4E45-9899-1A7DB7B02B95}">
      <dsp:nvSpPr>
        <dsp:cNvPr id="0" name=""/>
        <dsp:cNvSpPr/>
      </dsp:nvSpPr>
      <dsp:spPr>
        <a:xfrm>
          <a:off x="2889016" y="2722559"/>
          <a:ext cx="3327572" cy="3327572"/>
        </a:xfrm>
        <a:prstGeom prst="gear9">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u="none" kern="1200" dirty="0"/>
            <a:t>Missing Values and its treatment</a:t>
          </a:r>
          <a:endParaRPr lang="en-IN" sz="1600" b="1" u="none" kern="1200" dirty="0"/>
        </a:p>
      </dsp:txBody>
      <dsp:txXfrm>
        <a:off x="3558006" y="3502027"/>
        <a:ext cx="1989592" cy="1710441"/>
      </dsp:txXfrm>
    </dsp:sp>
    <dsp:sp modelId="{59700EE3-2326-4FF9-8CB4-090AF9CC9EAF}">
      <dsp:nvSpPr>
        <dsp:cNvPr id="0" name=""/>
        <dsp:cNvSpPr/>
      </dsp:nvSpPr>
      <dsp:spPr>
        <a:xfrm>
          <a:off x="952974" y="1936042"/>
          <a:ext cx="2420052" cy="2420052"/>
        </a:xfrm>
        <a:prstGeom prst="gear6">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u="none" kern="1200" dirty="0"/>
            <a:t>Outlier Detections and Treatment</a:t>
          </a:r>
          <a:endParaRPr lang="en-IN" sz="1600" b="1" u="none" kern="1200" dirty="0"/>
        </a:p>
      </dsp:txBody>
      <dsp:txXfrm>
        <a:off x="1562229" y="2548980"/>
        <a:ext cx="1201542" cy="1194176"/>
      </dsp:txXfrm>
    </dsp:sp>
    <dsp:sp modelId="{AB666099-3E2D-4783-A85B-FEEA2BD5E762}">
      <dsp:nvSpPr>
        <dsp:cNvPr id="0" name=""/>
        <dsp:cNvSpPr/>
      </dsp:nvSpPr>
      <dsp:spPr>
        <a:xfrm rot="20700000">
          <a:off x="2308450" y="266452"/>
          <a:ext cx="2371157" cy="2371157"/>
        </a:xfrm>
        <a:prstGeom prst="gear6">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u="none" kern="1200" dirty="0"/>
            <a:t>Various Columns Treatment</a:t>
          </a:r>
          <a:endParaRPr lang="en-IN" sz="1600" b="1" u="none" kern="1200" dirty="0"/>
        </a:p>
      </dsp:txBody>
      <dsp:txXfrm rot="-20700000">
        <a:off x="2828515" y="786517"/>
        <a:ext cx="1331029" cy="1331029"/>
      </dsp:txXfrm>
    </dsp:sp>
    <dsp:sp modelId="{F01F52D1-4299-41FF-877F-009823797500}">
      <dsp:nvSpPr>
        <dsp:cNvPr id="0" name=""/>
        <dsp:cNvSpPr/>
      </dsp:nvSpPr>
      <dsp:spPr>
        <a:xfrm>
          <a:off x="2654026" y="2208470"/>
          <a:ext cx="4259292" cy="4259292"/>
        </a:xfrm>
        <a:prstGeom prst="circularArrow">
          <a:avLst>
            <a:gd name="adj1" fmla="val 4688"/>
            <a:gd name="adj2" fmla="val 299029"/>
            <a:gd name="adj3" fmla="val 2547876"/>
            <a:gd name="adj4" fmla="val 15794583"/>
            <a:gd name="adj5" fmla="val 5469"/>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54F5DBF-CE69-4DBD-9CCE-762590AEFD5C}">
      <dsp:nvSpPr>
        <dsp:cNvPr id="0" name=""/>
        <dsp:cNvSpPr/>
      </dsp:nvSpPr>
      <dsp:spPr>
        <a:xfrm>
          <a:off x="524387" y="1392611"/>
          <a:ext cx="3094642" cy="3094642"/>
        </a:xfrm>
        <a:prstGeom prst="leftCircularArrow">
          <a:avLst>
            <a:gd name="adj1" fmla="val 6452"/>
            <a:gd name="adj2" fmla="val 429999"/>
            <a:gd name="adj3" fmla="val 10489124"/>
            <a:gd name="adj4" fmla="val 14837806"/>
            <a:gd name="adj5" fmla="val 7527"/>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C526CE-9BBB-49F2-91A9-7F10C8A3D5FF}">
      <dsp:nvSpPr>
        <dsp:cNvPr id="0" name=""/>
        <dsp:cNvSpPr/>
      </dsp:nvSpPr>
      <dsp:spPr>
        <a:xfrm>
          <a:off x="1759977" y="-260884"/>
          <a:ext cx="3336647" cy="3336647"/>
        </a:xfrm>
        <a:prstGeom prst="circularArrow">
          <a:avLst>
            <a:gd name="adj1" fmla="val 5984"/>
            <a:gd name="adj2" fmla="val 394124"/>
            <a:gd name="adj3" fmla="val 13313824"/>
            <a:gd name="adj4" fmla="val 10508221"/>
            <a:gd name="adj5" fmla="val 6981"/>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4BD124-61DE-443F-ABF1-FE05AD709335}">
      <dsp:nvSpPr>
        <dsp:cNvPr id="0" name=""/>
        <dsp:cNvSpPr/>
      </dsp:nvSpPr>
      <dsp:spPr>
        <a:xfrm>
          <a:off x="76871" y="33806"/>
          <a:ext cx="2689491" cy="2689485"/>
        </a:xfrm>
        <a:prstGeom prst="ellipse">
          <a:avLst/>
        </a:prstGeom>
        <a:gradFill rotWithShape="1">
          <a:gsLst>
            <a:gs pos="0">
              <a:schemeClr val="accent4"/>
            </a:gs>
            <a:gs pos="90000">
              <a:schemeClr val="accent4">
                <a:shade val="100000"/>
                <a:satMod val="105000"/>
              </a:schemeClr>
            </a:gs>
            <a:gs pos="100000">
              <a:schemeClr val="accent4">
                <a:shade val="80000"/>
                <a:satMod val="120000"/>
              </a:schemeClr>
            </a:gs>
          </a:gsLst>
          <a:path path="circle">
            <a:fillToRect l="100000" t="100000" r="100000" b="100000"/>
          </a:path>
        </a:gradFill>
        <a:ln w="10000" cap="flat" cmpd="sng" algn="ctr">
          <a:solidFill>
            <a:schemeClr val="accent4"/>
          </a:solidFill>
          <a:prstDash val="solid"/>
        </a:ln>
        <a:effectLst>
          <a:outerShdw blurRad="38100" dist="25400" dir="5400000" rotWithShape="0">
            <a:srgbClr val="000000">
              <a:alpha val="4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b="1" kern="1200" dirty="0">
              <a:ln>
                <a:solidFill>
                  <a:schemeClr val="bg1"/>
                </a:solidFill>
              </a:ln>
              <a:solidFill>
                <a:schemeClr val="bg1"/>
              </a:solidFill>
            </a:rPr>
            <a:t>The ratio for job change for gender</a:t>
          </a:r>
          <a:endParaRPr lang="en-IN" sz="2400" kern="1200" dirty="0">
            <a:ln>
              <a:solidFill>
                <a:schemeClr val="bg1"/>
              </a:solidFill>
            </a:ln>
            <a:solidFill>
              <a:schemeClr val="bg1"/>
            </a:solidFill>
          </a:endParaRPr>
        </a:p>
      </dsp:txBody>
      <dsp:txXfrm>
        <a:off x="470738" y="427672"/>
        <a:ext cx="1901757" cy="1901753"/>
      </dsp:txXfrm>
    </dsp:sp>
    <dsp:sp modelId="{107C031F-FD98-4227-9FF6-E794143490C5}">
      <dsp:nvSpPr>
        <dsp:cNvPr id="0" name=""/>
        <dsp:cNvSpPr/>
      </dsp:nvSpPr>
      <dsp:spPr>
        <a:xfrm>
          <a:off x="2264573" y="1767219"/>
          <a:ext cx="2689491" cy="2689485"/>
        </a:xfrm>
        <a:prstGeom prst="ellipse">
          <a:avLst/>
        </a:prstGeom>
        <a:gradFill rotWithShape="1">
          <a:gsLst>
            <a:gs pos="0">
              <a:schemeClr val="dk1"/>
            </a:gs>
            <a:gs pos="90000">
              <a:schemeClr val="dk1">
                <a:shade val="100000"/>
                <a:satMod val="105000"/>
              </a:schemeClr>
            </a:gs>
            <a:gs pos="100000">
              <a:schemeClr val="dk1">
                <a:shade val="80000"/>
                <a:satMod val="120000"/>
              </a:schemeClr>
            </a:gs>
          </a:gsLst>
          <a:path path="circle">
            <a:fillToRect l="100000" t="100000" r="100000" b="100000"/>
          </a:path>
        </a:gradFill>
        <a:ln w="10000" cap="flat" cmpd="sng" algn="ctr">
          <a:solidFill>
            <a:schemeClr val="dk1"/>
          </a:solidFill>
          <a:prstDash val="solid"/>
        </a:ln>
        <a:effectLst>
          <a:outerShdw blurRad="38100" dist="25400" dir="5400000" rotWithShape="0">
            <a:srgbClr val="000000">
              <a:alpha val="45000"/>
            </a:srgbClr>
          </a:outerShdw>
        </a:effectLst>
      </dsp:spPr>
      <dsp:style>
        <a:lnRef idx="1">
          <a:schemeClr val="dk1"/>
        </a:lnRef>
        <a:fillRef idx="3">
          <a:schemeClr val="dk1"/>
        </a:fillRef>
        <a:effectRef idx="2">
          <a:schemeClr val="dk1"/>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n>
                <a:solidFill>
                  <a:schemeClr val="bg1"/>
                </a:solidFill>
              </a:ln>
              <a:solidFill>
                <a:schemeClr val="bg1"/>
              </a:solidFill>
            </a:rPr>
            <a:t>Relevant Experience affecting the job change</a:t>
          </a:r>
          <a:endParaRPr lang="en-IN" sz="2400" b="1" kern="1200" dirty="0">
            <a:ln>
              <a:solidFill>
                <a:schemeClr val="bg1"/>
              </a:solidFill>
            </a:ln>
            <a:solidFill>
              <a:schemeClr val="bg1"/>
            </a:solidFill>
          </a:endParaRPr>
        </a:p>
      </dsp:txBody>
      <dsp:txXfrm>
        <a:off x="2658440" y="2161085"/>
        <a:ext cx="1901757" cy="1901753"/>
      </dsp:txXfrm>
    </dsp:sp>
    <dsp:sp modelId="{641FEB0C-002C-47FA-ADE2-74FFCA6F4032}">
      <dsp:nvSpPr>
        <dsp:cNvPr id="0" name=""/>
        <dsp:cNvSpPr/>
      </dsp:nvSpPr>
      <dsp:spPr>
        <a:xfrm>
          <a:off x="4496856" y="35366"/>
          <a:ext cx="2689491" cy="2689485"/>
        </a:xfrm>
        <a:prstGeom prst="ellipse">
          <a:avLst/>
        </a:prstGeom>
        <a:gradFill rotWithShape="1">
          <a:gsLst>
            <a:gs pos="0">
              <a:schemeClr val="accent3"/>
            </a:gs>
            <a:gs pos="90000">
              <a:schemeClr val="accent3">
                <a:shade val="100000"/>
                <a:satMod val="105000"/>
              </a:schemeClr>
            </a:gs>
            <a:gs pos="100000">
              <a:schemeClr val="accent3">
                <a:shade val="80000"/>
                <a:satMod val="120000"/>
              </a:schemeClr>
            </a:gs>
          </a:gsLst>
          <a:path path="circle">
            <a:fillToRect l="100000" t="100000" r="100000" b="100000"/>
          </a:path>
        </a:gradFill>
        <a:ln w="10000" cap="flat" cmpd="sng" algn="ctr">
          <a:solidFill>
            <a:schemeClr val="accent3"/>
          </a:solidFill>
          <a:prstDash val="solid"/>
        </a:ln>
        <a:effectLst>
          <a:outerShdw blurRad="38100" dist="25400" dir="5400000" rotWithShape="0">
            <a:srgbClr val="000000">
              <a:alpha val="4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n>
                <a:solidFill>
                  <a:schemeClr val="bg1"/>
                </a:solidFill>
              </a:ln>
              <a:solidFill>
                <a:schemeClr val="bg1"/>
              </a:solidFill>
            </a:rPr>
            <a:t>Education level of the respective candidates</a:t>
          </a:r>
          <a:endParaRPr lang="en-IN" sz="2400" b="1" kern="1200" dirty="0">
            <a:ln>
              <a:solidFill>
                <a:schemeClr val="bg1"/>
              </a:solidFill>
            </a:ln>
            <a:solidFill>
              <a:schemeClr val="bg1"/>
            </a:solidFill>
          </a:endParaRPr>
        </a:p>
      </dsp:txBody>
      <dsp:txXfrm>
        <a:off x="4890723" y="429232"/>
        <a:ext cx="1901757" cy="1901753"/>
      </dsp:txXfrm>
    </dsp:sp>
    <dsp:sp modelId="{933F663F-08E1-4C4C-A28B-2F7D41886B34}">
      <dsp:nvSpPr>
        <dsp:cNvPr id="0" name=""/>
        <dsp:cNvSpPr/>
      </dsp:nvSpPr>
      <dsp:spPr>
        <a:xfrm>
          <a:off x="6712071" y="1767219"/>
          <a:ext cx="2689491" cy="2689485"/>
        </a:xfrm>
        <a:prstGeom prst="ellipse">
          <a:avLst/>
        </a:prstGeom>
        <a:gradFill rotWithShape="1">
          <a:gsLst>
            <a:gs pos="0">
              <a:schemeClr val="accent1"/>
            </a:gs>
            <a:gs pos="90000">
              <a:schemeClr val="accent1">
                <a:shade val="100000"/>
                <a:satMod val="105000"/>
              </a:schemeClr>
            </a:gs>
            <a:gs pos="100000">
              <a:schemeClr val="accent1">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accent1">
              <a:shade val="27000"/>
              <a:satMod val="120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n>
                <a:solidFill>
                  <a:schemeClr val="bg1"/>
                </a:solidFill>
              </a:ln>
              <a:solidFill>
                <a:schemeClr val="bg1"/>
              </a:solidFill>
            </a:rPr>
            <a:t>Major discipline's role is affecting job change</a:t>
          </a:r>
          <a:endParaRPr lang="en-IN" sz="2400" b="1" kern="1200" dirty="0">
            <a:ln>
              <a:solidFill>
                <a:schemeClr val="bg1"/>
              </a:solidFill>
            </a:ln>
            <a:solidFill>
              <a:schemeClr val="bg1"/>
            </a:solidFill>
          </a:endParaRPr>
        </a:p>
      </dsp:txBody>
      <dsp:txXfrm>
        <a:off x="7105938" y="2161085"/>
        <a:ext cx="1901757" cy="1901753"/>
      </dsp:txXfrm>
    </dsp:sp>
    <dsp:sp modelId="{2BCC032F-ABEC-4F66-A23E-55A7C5D13DC9}">
      <dsp:nvSpPr>
        <dsp:cNvPr id="0" name=""/>
        <dsp:cNvSpPr/>
      </dsp:nvSpPr>
      <dsp:spPr>
        <a:xfrm>
          <a:off x="8907976" y="114948"/>
          <a:ext cx="2689491" cy="2689485"/>
        </a:xfrm>
        <a:prstGeom prst="ellipse">
          <a:avLst/>
        </a:prstGeom>
        <a:gradFill rotWithShape="1">
          <a:gsLst>
            <a:gs pos="0">
              <a:schemeClr val="accent2"/>
            </a:gs>
            <a:gs pos="90000">
              <a:schemeClr val="accent2">
                <a:shade val="100000"/>
                <a:satMod val="105000"/>
              </a:schemeClr>
            </a:gs>
            <a:gs pos="100000">
              <a:schemeClr val="accent2">
                <a:shade val="80000"/>
                <a:satMod val="120000"/>
              </a:schemeClr>
            </a:gs>
          </a:gsLst>
          <a:path path="circle">
            <a:fillToRect l="100000" t="100000" r="100000" b="100000"/>
          </a:path>
        </a:gradFill>
        <a:ln w="10000" cap="flat" cmpd="sng" algn="ctr">
          <a:solidFill>
            <a:schemeClr val="accent2"/>
          </a:solidFill>
          <a:prstDash val="solid"/>
        </a:ln>
        <a:effectLst>
          <a:outerShdw blurRad="38100" dist="25400" dir="5400000" rotWithShape="0">
            <a:srgbClr val="000000">
              <a:alpha val="4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n>
                <a:solidFill>
                  <a:schemeClr val="bg1"/>
                </a:solidFill>
              </a:ln>
              <a:solidFill>
                <a:schemeClr val="bg1"/>
              </a:solidFill>
            </a:rPr>
            <a:t>Experience and training of employees </a:t>
          </a:r>
          <a:endParaRPr lang="en-IN" sz="2400" b="1" kern="1200" dirty="0">
            <a:ln>
              <a:solidFill>
                <a:schemeClr val="bg1"/>
              </a:solidFill>
            </a:ln>
            <a:solidFill>
              <a:schemeClr val="bg1"/>
            </a:solidFill>
          </a:endParaRPr>
        </a:p>
      </dsp:txBody>
      <dsp:txXfrm>
        <a:off x="9301843" y="508814"/>
        <a:ext cx="1901757" cy="19017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F910D-3FCA-44EB-BC8C-295DAC47D777}">
      <dsp:nvSpPr>
        <dsp:cNvPr id="0" name=""/>
        <dsp:cNvSpPr/>
      </dsp:nvSpPr>
      <dsp:spPr>
        <a:xfrm>
          <a:off x="0" y="28923"/>
          <a:ext cx="10453454" cy="755820"/>
        </a:xfrm>
        <a:prstGeom prst="roundRect">
          <a:avLst/>
        </a:prstGeom>
        <a:solidFill>
          <a:schemeClr val="lt1">
            <a:hueOff val="0"/>
            <a:satOff val="0"/>
            <a:lumOff val="0"/>
            <a:alphaOff val="0"/>
          </a:schemeClr>
        </a:solidFill>
        <a:ln w="19050"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latin typeface="Arial Rounded MT Bold" panose="020F0704030504030204" pitchFamily="34" charset="0"/>
            </a:rPr>
            <a:t>The ratio of male, female and other in our data is 84%:14%:2%.</a:t>
          </a:r>
        </a:p>
        <a:p>
          <a:pPr marL="0" lvl="0" indent="0" algn="ctr" defTabSz="755650">
            <a:lnSpc>
              <a:spcPct val="90000"/>
            </a:lnSpc>
            <a:spcBef>
              <a:spcPct val="0"/>
            </a:spcBef>
            <a:spcAft>
              <a:spcPct val="35000"/>
            </a:spcAft>
            <a:buNone/>
          </a:pPr>
          <a:r>
            <a:rPr lang="en-IN" sz="1700" kern="1200" dirty="0">
              <a:latin typeface="Arial Rounded MT Bold" panose="020F0704030504030204" pitchFamily="34" charset="0"/>
            </a:rPr>
            <a:t>The ratio of job change is 75%:25%</a:t>
          </a:r>
        </a:p>
      </dsp:txBody>
      <dsp:txXfrm>
        <a:off x="36896" y="65819"/>
        <a:ext cx="10379662" cy="682028"/>
      </dsp:txXfrm>
    </dsp:sp>
    <dsp:sp modelId="{2E860F30-7B99-491D-9E72-67682ED1CC03}">
      <dsp:nvSpPr>
        <dsp:cNvPr id="0" name=""/>
        <dsp:cNvSpPr/>
      </dsp:nvSpPr>
      <dsp:spPr>
        <a:xfrm>
          <a:off x="0" y="833704"/>
          <a:ext cx="10453454" cy="755820"/>
        </a:xfrm>
        <a:prstGeom prst="roundRect">
          <a:avLst/>
        </a:prstGeom>
        <a:solidFill>
          <a:schemeClr val="lt1">
            <a:hueOff val="0"/>
            <a:satOff val="0"/>
            <a:lumOff val="0"/>
            <a:alphaOff val="0"/>
          </a:schemeClr>
        </a:solidFill>
        <a:ln w="19050"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latin typeface="Arial Rounded MT Bold" panose="020F0704030504030204" pitchFamily="34" charset="0"/>
            </a:rPr>
            <a:t>The individual ratio of job within male, female and other is 28%, 24% 30% respectively. </a:t>
          </a:r>
        </a:p>
      </dsp:txBody>
      <dsp:txXfrm>
        <a:off x="36896" y="870600"/>
        <a:ext cx="10379662" cy="682028"/>
      </dsp:txXfrm>
    </dsp:sp>
    <dsp:sp modelId="{23472926-77E0-4830-9271-EF1AAC687BFA}">
      <dsp:nvSpPr>
        <dsp:cNvPr id="0" name=""/>
        <dsp:cNvSpPr/>
      </dsp:nvSpPr>
      <dsp:spPr>
        <a:xfrm>
          <a:off x="0" y="1638483"/>
          <a:ext cx="10453454" cy="755820"/>
        </a:xfrm>
        <a:prstGeom prst="roundRect">
          <a:avLst/>
        </a:prstGeom>
        <a:solidFill>
          <a:schemeClr val="lt1">
            <a:hueOff val="0"/>
            <a:satOff val="0"/>
            <a:lumOff val="0"/>
            <a:alphaOff val="0"/>
          </a:schemeClr>
        </a:solidFill>
        <a:ln w="19050"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latin typeface="Arial Rounded MT Bold" panose="020F0704030504030204" pitchFamily="34" charset="0"/>
            </a:rPr>
            <a:t>The others are more prone to look for new employment followed by female.</a:t>
          </a:r>
          <a:endParaRPr lang="en-IN" sz="1700" kern="1200" dirty="0">
            <a:latin typeface="Arial Rounded MT Bold" panose="020F0704030504030204" pitchFamily="34" charset="0"/>
          </a:endParaRPr>
        </a:p>
      </dsp:txBody>
      <dsp:txXfrm>
        <a:off x="36896" y="1675379"/>
        <a:ext cx="10379662" cy="682028"/>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8E624-7A19-4036-8071-C4D5EA248B64}" type="datetimeFigureOut">
              <a:rPr lang="en-IN" smtClean="0"/>
              <a:t>18-08-2021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640AD1-6B54-4305-8F01-4164207B43AE}" type="slidenum">
              <a:rPr lang="en-IN" smtClean="0"/>
              <a:t>‹#›</a:t>
            </a:fld>
            <a:endParaRPr lang="en-IN"/>
          </a:p>
        </p:txBody>
      </p:sp>
    </p:spTree>
    <p:extLst>
      <p:ext uri="{BB962C8B-B14F-4D97-AF65-F5344CB8AC3E}">
        <p14:creationId xmlns:p14="http://schemas.microsoft.com/office/powerpoint/2010/main" val="7152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EA0C0817-A112-4847-8014-A94B7D2A4EA3}" type="datetime1">
              <a:rPr lang="en-US" smtClean="0"/>
              <a:t>8/18/2021</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50342360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858652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4091482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EA0C0817-A112-4847-8014-A94B7D2A4EA3}" type="datetime1">
              <a:rPr lang="en-US" smtClean="0"/>
              <a:t>8/18/2021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06780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050377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32565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10781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00558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874089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347830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27051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32B432-ACDA-4023-A761-2BAB76577B62}" type="datetime1">
              <a:rPr lang="en-US" smtClean="0"/>
              <a:t>8/18/2021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9892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8/18/2021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97442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25436580"/>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33765427"/>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42116300"/>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16490526"/>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FA2B21-3FCD-4721-B95C-427943F61125}" type="datetime1">
              <a:rPr lang="en-US" smtClean="0"/>
              <a:t>8/18/2021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47516231"/>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FA2B21-3FCD-4721-B95C-427943F61125}" type="datetime1">
              <a:rPr lang="en-US" smtClean="0"/>
              <a:t>8/18/2021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63486737"/>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09385766"/>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69694895"/>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EA0C0817-A112-4847-8014-A94B7D2A4EA3}" type="datetime1">
              <a:rPr lang="en-US" smtClean="0"/>
              <a:t>8/18/2021</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4B7E4EF-A1BD-40F4-AB7B-04F084DD991D}"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7718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9C646AA-F36E-4540-911D-FFFC0A0EF24A}" type="datetime1">
              <a:rPr lang="en-US" smtClean="0"/>
              <a:t>8/18/2021</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12872189"/>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530886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10000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937956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576065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397780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755107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025427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8/18/2021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072722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66335090"/>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411857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515593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830033" y="2655767"/>
            <a:ext cx="6532000" cy="1546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6133">
                <a:solidFill>
                  <a:schemeClr val="dk1"/>
                </a:solidFill>
              </a:defRPr>
            </a:lvl1pPr>
            <a:lvl2pPr lvl="1" algn="ctr">
              <a:spcBef>
                <a:spcPts val="0"/>
              </a:spcBef>
              <a:spcAft>
                <a:spcPts val="0"/>
              </a:spcAft>
              <a:buClr>
                <a:schemeClr val="dk1"/>
              </a:buClr>
              <a:buSzPts val="4600"/>
              <a:buNone/>
              <a:defRPr sz="6133">
                <a:solidFill>
                  <a:schemeClr val="dk1"/>
                </a:solidFill>
              </a:defRPr>
            </a:lvl2pPr>
            <a:lvl3pPr lvl="2" algn="ctr">
              <a:spcBef>
                <a:spcPts val="0"/>
              </a:spcBef>
              <a:spcAft>
                <a:spcPts val="0"/>
              </a:spcAft>
              <a:buClr>
                <a:schemeClr val="dk1"/>
              </a:buClr>
              <a:buSzPts val="4600"/>
              <a:buNone/>
              <a:defRPr sz="6133">
                <a:solidFill>
                  <a:schemeClr val="dk1"/>
                </a:solidFill>
              </a:defRPr>
            </a:lvl3pPr>
            <a:lvl4pPr lvl="3" algn="ctr">
              <a:spcBef>
                <a:spcPts val="0"/>
              </a:spcBef>
              <a:spcAft>
                <a:spcPts val="0"/>
              </a:spcAft>
              <a:buClr>
                <a:schemeClr val="dk1"/>
              </a:buClr>
              <a:buSzPts val="4600"/>
              <a:buNone/>
              <a:defRPr sz="6133">
                <a:solidFill>
                  <a:schemeClr val="dk1"/>
                </a:solidFill>
              </a:defRPr>
            </a:lvl4pPr>
            <a:lvl5pPr lvl="4" algn="ctr">
              <a:spcBef>
                <a:spcPts val="0"/>
              </a:spcBef>
              <a:spcAft>
                <a:spcPts val="0"/>
              </a:spcAft>
              <a:buClr>
                <a:schemeClr val="dk1"/>
              </a:buClr>
              <a:buSzPts val="4600"/>
              <a:buNone/>
              <a:defRPr sz="6133">
                <a:solidFill>
                  <a:schemeClr val="dk1"/>
                </a:solidFill>
              </a:defRPr>
            </a:lvl5pPr>
            <a:lvl6pPr lvl="5" algn="ctr">
              <a:spcBef>
                <a:spcPts val="0"/>
              </a:spcBef>
              <a:spcAft>
                <a:spcPts val="0"/>
              </a:spcAft>
              <a:buClr>
                <a:schemeClr val="dk1"/>
              </a:buClr>
              <a:buSzPts val="4600"/>
              <a:buNone/>
              <a:defRPr sz="6133">
                <a:solidFill>
                  <a:schemeClr val="dk1"/>
                </a:solidFill>
              </a:defRPr>
            </a:lvl6pPr>
            <a:lvl7pPr lvl="6" algn="ctr">
              <a:spcBef>
                <a:spcPts val="0"/>
              </a:spcBef>
              <a:spcAft>
                <a:spcPts val="0"/>
              </a:spcAft>
              <a:buClr>
                <a:schemeClr val="dk1"/>
              </a:buClr>
              <a:buSzPts val="4600"/>
              <a:buNone/>
              <a:defRPr sz="6133">
                <a:solidFill>
                  <a:schemeClr val="dk1"/>
                </a:solidFill>
              </a:defRPr>
            </a:lvl7pPr>
            <a:lvl8pPr lvl="7" algn="ctr">
              <a:spcBef>
                <a:spcPts val="0"/>
              </a:spcBef>
              <a:spcAft>
                <a:spcPts val="0"/>
              </a:spcAft>
              <a:buClr>
                <a:schemeClr val="dk1"/>
              </a:buClr>
              <a:buSzPts val="4600"/>
              <a:buNone/>
              <a:defRPr sz="6133">
                <a:solidFill>
                  <a:schemeClr val="dk1"/>
                </a:solidFill>
              </a:defRPr>
            </a:lvl8pPr>
            <a:lvl9pPr lvl="8" algn="ctr">
              <a:spcBef>
                <a:spcPts val="0"/>
              </a:spcBef>
              <a:spcAft>
                <a:spcPts val="0"/>
              </a:spcAft>
              <a:buClr>
                <a:schemeClr val="dk1"/>
              </a:buClr>
              <a:buSzPts val="4600"/>
              <a:buNone/>
              <a:defRPr sz="6133">
                <a:solidFill>
                  <a:schemeClr val="dk1"/>
                </a:solidFill>
              </a:defRPr>
            </a:lvl9pPr>
          </a:lstStyle>
          <a:p>
            <a:endParaRPr/>
          </a:p>
        </p:txBody>
      </p:sp>
      <p:sp>
        <p:nvSpPr>
          <p:cNvPr id="11" name="Google Shape;11;p2"/>
          <p:cNvSpPr/>
          <p:nvPr/>
        </p:nvSpPr>
        <p:spPr>
          <a:xfrm>
            <a:off x="0" y="0"/>
            <a:ext cx="12192000" cy="6858000"/>
          </a:xfrm>
          <a:prstGeom prst="frame">
            <a:avLst>
              <a:gd name="adj1" fmla="val 4376"/>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 name="Google Shape;12;p2"/>
          <p:cNvGrpSpPr/>
          <p:nvPr/>
        </p:nvGrpSpPr>
        <p:grpSpPr>
          <a:xfrm>
            <a:off x="743929" y="-12"/>
            <a:ext cx="2086112" cy="37667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1" name="Google Shape;21;p2"/>
          <p:cNvGrpSpPr/>
          <p:nvPr/>
        </p:nvGrpSpPr>
        <p:grpSpPr>
          <a:xfrm rot="-5400000">
            <a:off x="9675158" y="-540737"/>
            <a:ext cx="1390929" cy="3642753"/>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33" name="Google Shape;33;p2"/>
          <p:cNvGrpSpPr/>
          <p:nvPr/>
        </p:nvGrpSpPr>
        <p:grpSpPr>
          <a:xfrm rot="5400000">
            <a:off x="703135" y="3690821"/>
            <a:ext cx="1852856" cy="3258923"/>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37" name="Google Shape;37;p2"/>
          <p:cNvGrpSpPr/>
          <p:nvPr/>
        </p:nvGrpSpPr>
        <p:grpSpPr>
          <a:xfrm rot="10800000">
            <a:off x="9159335" y="3216091"/>
            <a:ext cx="2358211" cy="3641927"/>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4822045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47"/>
        <p:cNvGrpSpPr/>
        <p:nvPr/>
      </p:nvGrpSpPr>
      <p:grpSpPr>
        <a:xfrm>
          <a:off x="0" y="0"/>
          <a:ext cx="0" cy="0"/>
          <a:chOff x="0" y="0"/>
          <a:chExt cx="0" cy="0"/>
        </a:xfrm>
      </p:grpSpPr>
      <p:sp>
        <p:nvSpPr>
          <p:cNvPr id="48" name="Google Shape;48;p3"/>
          <p:cNvSpPr/>
          <p:nvPr/>
        </p:nvSpPr>
        <p:spPr>
          <a:xfrm>
            <a:off x="0" y="0"/>
            <a:ext cx="12192000" cy="6858000"/>
          </a:xfrm>
          <a:prstGeom prst="frame">
            <a:avLst>
              <a:gd name="adj1" fmla="val 4376"/>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3"/>
          <p:cNvSpPr txBox="1">
            <a:spLocks noGrp="1"/>
          </p:cNvSpPr>
          <p:nvPr>
            <p:ph type="ctrTitle"/>
          </p:nvPr>
        </p:nvSpPr>
        <p:spPr>
          <a:xfrm>
            <a:off x="3501800" y="2517533"/>
            <a:ext cx="5188400" cy="154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5333">
                <a:solidFill>
                  <a:srgbClr val="FFFFFF"/>
                </a:solidFill>
              </a:defRPr>
            </a:lvl1pPr>
            <a:lvl2pPr lvl="1" algn="ctr" rtl="0">
              <a:spcBef>
                <a:spcPts val="0"/>
              </a:spcBef>
              <a:spcAft>
                <a:spcPts val="0"/>
              </a:spcAft>
              <a:buClr>
                <a:srgbClr val="FFFFFF"/>
              </a:buClr>
              <a:buSzPts val="4000"/>
              <a:buNone/>
              <a:defRPr sz="5333">
                <a:solidFill>
                  <a:srgbClr val="FFFFFF"/>
                </a:solidFill>
              </a:defRPr>
            </a:lvl2pPr>
            <a:lvl3pPr lvl="2" algn="ctr" rtl="0">
              <a:spcBef>
                <a:spcPts val="0"/>
              </a:spcBef>
              <a:spcAft>
                <a:spcPts val="0"/>
              </a:spcAft>
              <a:buClr>
                <a:srgbClr val="FFFFFF"/>
              </a:buClr>
              <a:buSzPts val="4000"/>
              <a:buNone/>
              <a:defRPr sz="5333">
                <a:solidFill>
                  <a:srgbClr val="FFFFFF"/>
                </a:solidFill>
              </a:defRPr>
            </a:lvl3pPr>
            <a:lvl4pPr lvl="3" algn="ctr" rtl="0">
              <a:spcBef>
                <a:spcPts val="0"/>
              </a:spcBef>
              <a:spcAft>
                <a:spcPts val="0"/>
              </a:spcAft>
              <a:buClr>
                <a:srgbClr val="FFFFFF"/>
              </a:buClr>
              <a:buSzPts val="4000"/>
              <a:buNone/>
              <a:defRPr sz="5333">
                <a:solidFill>
                  <a:srgbClr val="FFFFFF"/>
                </a:solidFill>
              </a:defRPr>
            </a:lvl4pPr>
            <a:lvl5pPr lvl="4" algn="ctr" rtl="0">
              <a:spcBef>
                <a:spcPts val="0"/>
              </a:spcBef>
              <a:spcAft>
                <a:spcPts val="0"/>
              </a:spcAft>
              <a:buClr>
                <a:srgbClr val="FFFFFF"/>
              </a:buClr>
              <a:buSzPts val="4000"/>
              <a:buNone/>
              <a:defRPr sz="5333">
                <a:solidFill>
                  <a:srgbClr val="FFFFFF"/>
                </a:solidFill>
              </a:defRPr>
            </a:lvl5pPr>
            <a:lvl6pPr lvl="5" algn="ctr" rtl="0">
              <a:spcBef>
                <a:spcPts val="0"/>
              </a:spcBef>
              <a:spcAft>
                <a:spcPts val="0"/>
              </a:spcAft>
              <a:buClr>
                <a:srgbClr val="FFFFFF"/>
              </a:buClr>
              <a:buSzPts val="4000"/>
              <a:buNone/>
              <a:defRPr sz="5333">
                <a:solidFill>
                  <a:srgbClr val="FFFFFF"/>
                </a:solidFill>
              </a:defRPr>
            </a:lvl6pPr>
            <a:lvl7pPr lvl="6" algn="ctr" rtl="0">
              <a:spcBef>
                <a:spcPts val="0"/>
              </a:spcBef>
              <a:spcAft>
                <a:spcPts val="0"/>
              </a:spcAft>
              <a:buClr>
                <a:srgbClr val="FFFFFF"/>
              </a:buClr>
              <a:buSzPts val="4000"/>
              <a:buNone/>
              <a:defRPr sz="5333">
                <a:solidFill>
                  <a:srgbClr val="FFFFFF"/>
                </a:solidFill>
              </a:defRPr>
            </a:lvl7pPr>
            <a:lvl8pPr lvl="7" algn="ctr" rtl="0">
              <a:spcBef>
                <a:spcPts val="0"/>
              </a:spcBef>
              <a:spcAft>
                <a:spcPts val="0"/>
              </a:spcAft>
              <a:buClr>
                <a:srgbClr val="FFFFFF"/>
              </a:buClr>
              <a:buSzPts val="4000"/>
              <a:buNone/>
              <a:defRPr sz="5333">
                <a:solidFill>
                  <a:srgbClr val="FFFFFF"/>
                </a:solidFill>
              </a:defRPr>
            </a:lvl8pPr>
            <a:lvl9pPr lvl="8" algn="ctr" rtl="0">
              <a:spcBef>
                <a:spcPts val="0"/>
              </a:spcBef>
              <a:spcAft>
                <a:spcPts val="0"/>
              </a:spcAft>
              <a:buClr>
                <a:srgbClr val="FFFFFF"/>
              </a:buClr>
              <a:buSzPts val="4000"/>
              <a:buNone/>
              <a:defRPr sz="5333">
                <a:solidFill>
                  <a:srgbClr val="FFFFFF"/>
                </a:solidFill>
              </a:defRPr>
            </a:lvl9pPr>
          </a:lstStyle>
          <a:p>
            <a:endParaRPr/>
          </a:p>
        </p:txBody>
      </p:sp>
      <p:sp>
        <p:nvSpPr>
          <p:cNvPr id="50" name="Google Shape;50;p3"/>
          <p:cNvSpPr txBox="1">
            <a:spLocks noGrp="1"/>
          </p:cNvSpPr>
          <p:nvPr>
            <p:ph type="subTitle" idx="1"/>
          </p:nvPr>
        </p:nvSpPr>
        <p:spPr>
          <a:xfrm>
            <a:off x="3501800" y="4193139"/>
            <a:ext cx="5188400" cy="104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4000">
                <a:solidFill>
                  <a:srgbClr val="000000"/>
                </a:solidFill>
              </a:defRPr>
            </a:lvl2pPr>
            <a:lvl3pPr lvl="2" algn="ctr" rtl="0">
              <a:spcBef>
                <a:spcPts val="0"/>
              </a:spcBef>
              <a:spcAft>
                <a:spcPts val="0"/>
              </a:spcAft>
              <a:buClr>
                <a:srgbClr val="000000"/>
              </a:buClr>
              <a:buSzPts val="3000"/>
              <a:buNone/>
              <a:defRPr sz="4000">
                <a:solidFill>
                  <a:srgbClr val="000000"/>
                </a:solidFill>
              </a:defRPr>
            </a:lvl3pPr>
            <a:lvl4pPr lvl="3" algn="ctr" rtl="0">
              <a:spcBef>
                <a:spcPts val="0"/>
              </a:spcBef>
              <a:spcAft>
                <a:spcPts val="0"/>
              </a:spcAft>
              <a:buClr>
                <a:srgbClr val="000000"/>
              </a:buClr>
              <a:buSzPts val="3000"/>
              <a:buNone/>
              <a:defRPr sz="4000">
                <a:solidFill>
                  <a:srgbClr val="000000"/>
                </a:solidFill>
              </a:defRPr>
            </a:lvl4pPr>
            <a:lvl5pPr lvl="4" algn="ctr" rtl="0">
              <a:spcBef>
                <a:spcPts val="0"/>
              </a:spcBef>
              <a:spcAft>
                <a:spcPts val="0"/>
              </a:spcAft>
              <a:buClr>
                <a:srgbClr val="000000"/>
              </a:buClr>
              <a:buSzPts val="3000"/>
              <a:buNone/>
              <a:defRPr sz="4000">
                <a:solidFill>
                  <a:srgbClr val="000000"/>
                </a:solidFill>
              </a:defRPr>
            </a:lvl5pPr>
            <a:lvl6pPr lvl="5" algn="ctr" rtl="0">
              <a:spcBef>
                <a:spcPts val="0"/>
              </a:spcBef>
              <a:spcAft>
                <a:spcPts val="0"/>
              </a:spcAft>
              <a:buClr>
                <a:srgbClr val="000000"/>
              </a:buClr>
              <a:buSzPts val="3000"/>
              <a:buNone/>
              <a:defRPr sz="4000">
                <a:solidFill>
                  <a:srgbClr val="000000"/>
                </a:solidFill>
              </a:defRPr>
            </a:lvl6pPr>
            <a:lvl7pPr lvl="6" algn="ctr" rtl="0">
              <a:spcBef>
                <a:spcPts val="0"/>
              </a:spcBef>
              <a:spcAft>
                <a:spcPts val="0"/>
              </a:spcAft>
              <a:buClr>
                <a:srgbClr val="000000"/>
              </a:buClr>
              <a:buSzPts val="3000"/>
              <a:buNone/>
              <a:defRPr sz="4000">
                <a:solidFill>
                  <a:srgbClr val="000000"/>
                </a:solidFill>
              </a:defRPr>
            </a:lvl7pPr>
            <a:lvl8pPr lvl="7" algn="ctr" rtl="0">
              <a:spcBef>
                <a:spcPts val="0"/>
              </a:spcBef>
              <a:spcAft>
                <a:spcPts val="0"/>
              </a:spcAft>
              <a:buClr>
                <a:srgbClr val="000000"/>
              </a:buClr>
              <a:buSzPts val="3000"/>
              <a:buNone/>
              <a:defRPr sz="4000">
                <a:solidFill>
                  <a:srgbClr val="000000"/>
                </a:solidFill>
              </a:defRPr>
            </a:lvl8pPr>
            <a:lvl9pPr lvl="8" algn="ctr" rtl="0">
              <a:spcBef>
                <a:spcPts val="0"/>
              </a:spcBef>
              <a:spcAft>
                <a:spcPts val="0"/>
              </a:spcAft>
              <a:buClr>
                <a:srgbClr val="000000"/>
              </a:buClr>
              <a:buSzPts val="3000"/>
              <a:buNone/>
              <a:defRPr sz="4000">
                <a:solidFill>
                  <a:srgbClr val="000000"/>
                </a:solidFill>
              </a:defRPr>
            </a:lvl9pPr>
          </a:lstStyle>
          <a:p>
            <a:endParaRPr/>
          </a:p>
        </p:txBody>
      </p:sp>
      <p:grpSp>
        <p:nvGrpSpPr>
          <p:cNvPr id="51" name="Google Shape;51;p3"/>
          <p:cNvGrpSpPr/>
          <p:nvPr/>
        </p:nvGrpSpPr>
        <p:grpSpPr>
          <a:xfrm rot="-5400000">
            <a:off x="9941359" y="386673"/>
            <a:ext cx="1631643" cy="2869620"/>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5" name="Google Shape;55;p3"/>
          <p:cNvGrpSpPr/>
          <p:nvPr/>
        </p:nvGrpSpPr>
        <p:grpSpPr>
          <a:xfrm rot="-5400000">
            <a:off x="961385" y="3419782"/>
            <a:ext cx="1475128" cy="3397897"/>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653229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9"/>
        <p:cNvGrpSpPr/>
        <p:nvPr/>
      </p:nvGrpSpPr>
      <p:grpSpPr>
        <a:xfrm>
          <a:off x="0" y="0"/>
          <a:ext cx="0" cy="0"/>
          <a:chOff x="0" y="0"/>
          <a:chExt cx="0" cy="0"/>
        </a:xfrm>
      </p:grpSpPr>
      <p:sp>
        <p:nvSpPr>
          <p:cNvPr id="60" name="Google Shape;60;p4"/>
          <p:cNvSpPr/>
          <p:nvPr/>
        </p:nvSpPr>
        <p:spPr>
          <a:xfrm>
            <a:off x="3273067" y="0"/>
            <a:ext cx="5646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 name="Google Shape;61;p4"/>
          <p:cNvSpPr/>
          <p:nvPr/>
        </p:nvSpPr>
        <p:spPr>
          <a:xfrm rot="-5400000">
            <a:off x="5871933" y="6026600"/>
            <a:ext cx="448000" cy="1214800"/>
          </a:xfrm>
          <a:prstGeom prst="rect">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 name="Google Shape;62;p4"/>
          <p:cNvSpPr txBox="1">
            <a:spLocks noGrp="1"/>
          </p:cNvSpPr>
          <p:nvPr>
            <p:ph type="body" idx="1"/>
          </p:nvPr>
        </p:nvSpPr>
        <p:spPr>
          <a:xfrm>
            <a:off x="3797979" y="1100567"/>
            <a:ext cx="4596000" cy="4656800"/>
          </a:xfrm>
          <a:prstGeom prst="rect">
            <a:avLst/>
          </a:prstGeom>
        </p:spPr>
        <p:txBody>
          <a:bodyPr spcFirstLastPara="1" wrap="square" lIns="91425" tIns="91425" rIns="91425" bIns="91425" anchor="ctr" anchorCtr="0">
            <a:noAutofit/>
          </a:bodyPr>
          <a:lstStyle>
            <a:lvl1pPr marL="609585" lvl="0" indent="-507987" algn="ctr" rtl="0">
              <a:lnSpc>
                <a:spcPct val="115000"/>
              </a:lnSpc>
              <a:spcBef>
                <a:spcPts val="800"/>
              </a:spcBef>
              <a:spcAft>
                <a:spcPts val="0"/>
              </a:spcAft>
              <a:buSzPts val="2400"/>
              <a:buChar char="▹"/>
              <a:defRPr i="1"/>
            </a:lvl1pPr>
            <a:lvl2pPr marL="1219170" lvl="1" indent="-507987" algn="ctr" rtl="0">
              <a:lnSpc>
                <a:spcPct val="115000"/>
              </a:lnSpc>
              <a:spcBef>
                <a:spcPts val="0"/>
              </a:spcBef>
              <a:spcAft>
                <a:spcPts val="0"/>
              </a:spcAft>
              <a:buSzPts val="2400"/>
              <a:buChar char="￭"/>
              <a:defRPr i="1"/>
            </a:lvl2pPr>
            <a:lvl3pPr marL="1828754" lvl="2" indent="-507987" algn="ctr" rtl="0">
              <a:lnSpc>
                <a:spcPct val="115000"/>
              </a:lnSpc>
              <a:spcBef>
                <a:spcPts val="0"/>
              </a:spcBef>
              <a:spcAft>
                <a:spcPts val="0"/>
              </a:spcAft>
              <a:buSzPts val="2400"/>
              <a:buChar char="⬝"/>
              <a:defRPr i="1"/>
            </a:lvl3pPr>
            <a:lvl4pPr marL="2438339" lvl="3" indent="-507987" algn="ctr" rtl="0">
              <a:lnSpc>
                <a:spcPct val="115000"/>
              </a:lnSpc>
              <a:spcBef>
                <a:spcPts val="0"/>
              </a:spcBef>
              <a:spcAft>
                <a:spcPts val="0"/>
              </a:spcAft>
              <a:buSzPts val="2400"/>
              <a:buChar char="●"/>
              <a:defRPr i="1"/>
            </a:lvl4pPr>
            <a:lvl5pPr marL="3047924" lvl="4" indent="-507987" algn="ctr" rtl="0">
              <a:lnSpc>
                <a:spcPct val="115000"/>
              </a:lnSpc>
              <a:spcBef>
                <a:spcPts val="0"/>
              </a:spcBef>
              <a:spcAft>
                <a:spcPts val="0"/>
              </a:spcAft>
              <a:buSzPts val="2400"/>
              <a:buChar char="○"/>
              <a:defRPr i="1"/>
            </a:lvl5pPr>
            <a:lvl6pPr marL="3657509" lvl="5" indent="-507987" algn="ctr" rtl="0">
              <a:lnSpc>
                <a:spcPct val="115000"/>
              </a:lnSpc>
              <a:spcBef>
                <a:spcPts val="0"/>
              </a:spcBef>
              <a:spcAft>
                <a:spcPts val="0"/>
              </a:spcAft>
              <a:buSzPts val="2400"/>
              <a:buChar char="■"/>
              <a:defRPr i="1"/>
            </a:lvl6pPr>
            <a:lvl7pPr marL="4267093" lvl="6" indent="-507987" algn="ctr" rtl="0">
              <a:lnSpc>
                <a:spcPct val="115000"/>
              </a:lnSpc>
              <a:spcBef>
                <a:spcPts val="0"/>
              </a:spcBef>
              <a:spcAft>
                <a:spcPts val="0"/>
              </a:spcAft>
              <a:buSzPts val="2400"/>
              <a:buChar char="●"/>
              <a:defRPr i="1"/>
            </a:lvl7pPr>
            <a:lvl8pPr marL="4876678" lvl="7" indent="-507987" algn="ctr" rtl="0">
              <a:lnSpc>
                <a:spcPct val="115000"/>
              </a:lnSpc>
              <a:spcBef>
                <a:spcPts val="0"/>
              </a:spcBef>
              <a:spcAft>
                <a:spcPts val="0"/>
              </a:spcAft>
              <a:buSzPts val="2400"/>
              <a:buChar char="○"/>
              <a:defRPr i="1"/>
            </a:lvl8pPr>
            <a:lvl9pPr marL="5486263" lvl="8" indent="-507987" algn="ctr">
              <a:lnSpc>
                <a:spcPct val="115000"/>
              </a:lnSpc>
              <a:spcBef>
                <a:spcPts val="0"/>
              </a:spcBef>
              <a:spcAft>
                <a:spcPts val="0"/>
              </a:spcAft>
              <a:buSzPts val="2400"/>
              <a:buChar char="■"/>
              <a:defRPr i="1"/>
            </a:lvl9pPr>
          </a:lstStyle>
          <a:p>
            <a:endParaRPr/>
          </a:p>
        </p:txBody>
      </p:sp>
      <p:sp>
        <p:nvSpPr>
          <p:cNvPr id="63" name="Google Shape;63;p4"/>
          <p:cNvSpPr txBox="1"/>
          <p:nvPr/>
        </p:nvSpPr>
        <p:spPr>
          <a:xfrm>
            <a:off x="4791200" y="25825"/>
            <a:ext cx="26096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9600" b="1">
                <a:solidFill>
                  <a:srgbClr val="A5B0FE"/>
                </a:solidFill>
                <a:latin typeface="Work Sans"/>
                <a:ea typeface="Work Sans"/>
                <a:cs typeface="Work Sans"/>
                <a:sym typeface="Work Sans"/>
              </a:rPr>
              <a:t>“</a:t>
            </a:r>
            <a:endParaRPr sz="9600" b="1">
              <a:solidFill>
                <a:srgbClr val="A5B0FE"/>
              </a:solidFill>
              <a:latin typeface="Work Sans"/>
              <a:ea typeface="Work Sans"/>
              <a:cs typeface="Work Sans"/>
              <a:sym typeface="Work Sans"/>
            </a:endParaRPr>
          </a:p>
        </p:txBody>
      </p:sp>
      <p:sp>
        <p:nvSpPr>
          <p:cNvPr id="64" name="Google Shape;64;p4"/>
          <p:cNvSpPr txBox="1">
            <a:spLocks noGrp="1"/>
          </p:cNvSpPr>
          <p:nvPr>
            <p:ph type="sldNum" idx="12"/>
          </p:nvPr>
        </p:nvSpPr>
        <p:spPr>
          <a:xfrm>
            <a:off x="5488533" y="6410000"/>
            <a:ext cx="1214800" cy="448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grpSp>
        <p:nvGrpSpPr>
          <p:cNvPr id="65" name="Google Shape;65;p4"/>
          <p:cNvGrpSpPr/>
          <p:nvPr/>
        </p:nvGrpSpPr>
        <p:grpSpPr>
          <a:xfrm>
            <a:off x="9169267" y="4453501"/>
            <a:ext cx="3022733" cy="2404500"/>
            <a:chOff x="9925050" y="4203700"/>
            <a:chExt cx="2267050" cy="1803375"/>
          </a:xfrm>
        </p:grpSpPr>
        <p:sp>
          <p:nvSpPr>
            <p:cNvPr id="66" name="Google Shape;66;p4"/>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78" name="Google Shape;78;p4"/>
          <p:cNvGrpSpPr/>
          <p:nvPr/>
        </p:nvGrpSpPr>
        <p:grpSpPr>
          <a:xfrm>
            <a:off x="0" y="0"/>
            <a:ext cx="3022584" cy="2338933"/>
            <a:chOff x="9598025" y="882650"/>
            <a:chExt cx="2266938" cy="1754200"/>
          </a:xfrm>
        </p:grpSpPr>
        <p:sp>
          <p:nvSpPr>
            <p:cNvPr id="79" name="Google Shape;79;p4"/>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847517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83"/>
        <p:cNvGrpSpPr/>
        <p:nvPr/>
      </p:nvGrpSpPr>
      <p:grpSpPr>
        <a:xfrm>
          <a:off x="0" y="0"/>
          <a:ext cx="0" cy="0"/>
          <a:chOff x="0" y="0"/>
          <a:chExt cx="0" cy="0"/>
        </a:xfrm>
      </p:grpSpPr>
      <p:sp>
        <p:nvSpPr>
          <p:cNvPr id="84" name="Google Shape;84;p5"/>
          <p:cNvSpPr/>
          <p:nvPr/>
        </p:nvSpPr>
        <p:spPr>
          <a:xfrm>
            <a:off x="11744000" y="2944372"/>
            <a:ext cx="448000" cy="969600"/>
          </a:xfrm>
          <a:prstGeom prst="rect">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5"/>
          <p:cNvSpPr txBox="1">
            <a:spLocks noGrp="1"/>
          </p:cNvSpPr>
          <p:nvPr>
            <p:ph type="sldNum" idx="12"/>
          </p:nvPr>
        </p:nvSpPr>
        <p:spPr>
          <a:xfrm>
            <a:off x="11744000" y="2944372"/>
            <a:ext cx="448000" cy="96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86" name="Google Shape;86;p5"/>
          <p:cNvSpPr/>
          <p:nvPr/>
        </p:nvSpPr>
        <p:spPr>
          <a:xfrm>
            <a:off x="0" y="0"/>
            <a:ext cx="8128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5"/>
          <p:cNvSpPr txBox="1">
            <a:spLocks noGrp="1"/>
          </p:cNvSpPr>
          <p:nvPr>
            <p:ph type="title"/>
          </p:nvPr>
        </p:nvSpPr>
        <p:spPr>
          <a:xfrm>
            <a:off x="609600" y="782633"/>
            <a:ext cx="6851600" cy="11432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609600" y="2209800"/>
            <a:ext cx="6851600" cy="42412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endParaRPr/>
          </a:p>
        </p:txBody>
      </p:sp>
      <p:grpSp>
        <p:nvGrpSpPr>
          <p:cNvPr id="89" name="Google Shape;89;p5"/>
          <p:cNvGrpSpPr/>
          <p:nvPr/>
        </p:nvGrpSpPr>
        <p:grpSpPr>
          <a:xfrm>
            <a:off x="8562987" y="-83"/>
            <a:ext cx="2203300" cy="302700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99" name="Google Shape;99;p5"/>
          <p:cNvGrpSpPr/>
          <p:nvPr/>
        </p:nvGrpSpPr>
        <p:grpSpPr>
          <a:xfrm>
            <a:off x="9474851" y="3566485"/>
            <a:ext cx="2068116" cy="3291500"/>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9887908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11"/>
        <p:cNvGrpSpPr/>
        <p:nvPr/>
      </p:nvGrpSpPr>
      <p:grpSpPr>
        <a:xfrm>
          <a:off x="0" y="0"/>
          <a:ext cx="0" cy="0"/>
          <a:chOff x="0" y="0"/>
          <a:chExt cx="0" cy="0"/>
        </a:xfrm>
      </p:grpSpPr>
      <p:sp>
        <p:nvSpPr>
          <p:cNvPr id="112" name="Google Shape;112;p6"/>
          <p:cNvSpPr/>
          <p:nvPr/>
        </p:nvSpPr>
        <p:spPr>
          <a:xfrm>
            <a:off x="11744000" y="2944372"/>
            <a:ext cx="448000" cy="969600"/>
          </a:xfrm>
          <a:prstGeom prst="rect">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6"/>
          <p:cNvSpPr/>
          <p:nvPr/>
        </p:nvSpPr>
        <p:spPr>
          <a:xfrm>
            <a:off x="0" y="0"/>
            <a:ext cx="8128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 name="Google Shape;114;p6"/>
          <p:cNvSpPr txBox="1">
            <a:spLocks noGrp="1"/>
          </p:cNvSpPr>
          <p:nvPr>
            <p:ph type="title"/>
          </p:nvPr>
        </p:nvSpPr>
        <p:spPr>
          <a:xfrm>
            <a:off x="609600" y="782633"/>
            <a:ext cx="6851600" cy="11432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609600" y="2229733"/>
            <a:ext cx="3325600" cy="42068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endParaRPr/>
          </a:p>
        </p:txBody>
      </p:sp>
      <p:sp>
        <p:nvSpPr>
          <p:cNvPr id="116" name="Google Shape;116;p6"/>
          <p:cNvSpPr txBox="1">
            <a:spLocks noGrp="1"/>
          </p:cNvSpPr>
          <p:nvPr>
            <p:ph type="body" idx="2"/>
          </p:nvPr>
        </p:nvSpPr>
        <p:spPr>
          <a:xfrm>
            <a:off x="4135536" y="2229733"/>
            <a:ext cx="3325600" cy="42068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endParaRPr/>
          </a:p>
        </p:txBody>
      </p:sp>
      <p:sp>
        <p:nvSpPr>
          <p:cNvPr id="117" name="Google Shape;117;p6"/>
          <p:cNvSpPr txBox="1">
            <a:spLocks noGrp="1"/>
          </p:cNvSpPr>
          <p:nvPr>
            <p:ph type="sldNum" idx="12"/>
          </p:nvPr>
        </p:nvSpPr>
        <p:spPr>
          <a:xfrm>
            <a:off x="11744000" y="2944233"/>
            <a:ext cx="448000" cy="96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grpSp>
        <p:nvGrpSpPr>
          <p:cNvPr id="118" name="Google Shape;118;p6"/>
          <p:cNvGrpSpPr/>
          <p:nvPr/>
        </p:nvGrpSpPr>
        <p:grpSpPr>
          <a:xfrm>
            <a:off x="8652201" y="0"/>
            <a:ext cx="2510300" cy="32616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32" name="Google Shape;132;p6"/>
          <p:cNvGrpSpPr/>
          <p:nvPr/>
        </p:nvGrpSpPr>
        <p:grpSpPr>
          <a:xfrm>
            <a:off x="8651933" y="4375184"/>
            <a:ext cx="2865851" cy="24828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3608195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42"/>
        <p:cNvGrpSpPr/>
        <p:nvPr/>
      </p:nvGrpSpPr>
      <p:grpSpPr>
        <a:xfrm>
          <a:off x="0" y="0"/>
          <a:ext cx="0" cy="0"/>
          <a:chOff x="0" y="0"/>
          <a:chExt cx="0" cy="0"/>
        </a:xfrm>
      </p:grpSpPr>
      <p:sp>
        <p:nvSpPr>
          <p:cNvPr id="143" name="Google Shape;143;p7"/>
          <p:cNvSpPr/>
          <p:nvPr/>
        </p:nvSpPr>
        <p:spPr>
          <a:xfrm>
            <a:off x="11744000" y="2944372"/>
            <a:ext cx="448000" cy="969600"/>
          </a:xfrm>
          <a:prstGeom prst="rect">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 name="Google Shape;144;p7"/>
          <p:cNvSpPr/>
          <p:nvPr/>
        </p:nvSpPr>
        <p:spPr>
          <a:xfrm>
            <a:off x="0" y="0"/>
            <a:ext cx="8128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5" name="Google Shape;145;p7"/>
          <p:cNvSpPr txBox="1">
            <a:spLocks noGrp="1"/>
          </p:cNvSpPr>
          <p:nvPr>
            <p:ph type="title"/>
          </p:nvPr>
        </p:nvSpPr>
        <p:spPr>
          <a:xfrm>
            <a:off x="609600" y="782633"/>
            <a:ext cx="6851600" cy="1143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7"/>
          <p:cNvSpPr txBox="1">
            <a:spLocks noGrp="1"/>
          </p:cNvSpPr>
          <p:nvPr>
            <p:ph type="body" idx="1"/>
          </p:nvPr>
        </p:nvSpPr>
        <p:spPr>
          <a:xfrm>
            <a:off x="609600" y="2215433"/>
            <a:ext cx="2208400" cy="4073600"/>
          </a:xfrm>
          <a:prstGeom prst="rect">
            <a:avLst/>
          </a:prstGeom>
        </p:spPr>
        <p:txBody>
          <a:bodyPr spcFirstLastPara="1" wrap="square" lIns="91425" tIns="91425" rIns="91425" bIns="91425" anchor="t" anchorCtr="0">
            <a:noAutofit/>
          </a:bodyPr>
          <a:lstStyle>
            <a:lvl1pPr marL="609585" lvl="0" indent="-406390" rtl="0">
              <a:spcBef>
                <a:spcPts val="800"/>
              </a:spcBef>
              <a:spcAft>
                <a:spcPts val="0"/>
              </a:spcAft>
              <a:buSzPts val="1200"/>
              <a:buChar char="▹"/>
              <a:defRPr sz="1600"/>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endParaRPr/>
          </a:p>
        </p:txBody>
      </p:sp>
      <p:sp>
        <p:nvSpPr>
          <p:cNvPr id="147" name="Google Shape;147;p7"/>
          <p:cNvSpPr txBox="1">
            <a:spLocks noGrp="1"/>
          </p:cNvSpPr>
          <p:nvPr>
            <p:ph type="body" idx="2"/>
          </p:nvPr>
        </p:nvSpPr>
        <p:spPr>
          <a:xfrm>
            <a:off x="2931133" y="2215433"/>
            <a:ext cx="2208400" cy="4073600"/>
          </a:xfrm>
          <a:prstGeom prst="rect">
            <a:avLst/>
          </a:prstGeom>
        </p:spPr>
        <p:txBody>
          <a:bodyPr spcFirstLastPara="1" wrap="square" lIns="91425" tIns="91425" rIns="91425" bIns="91425" anchor="t" anchorCtr="0">
            <a:noAutofit/>
          </a:bodyPr>
          <a:lstStyle>
            <a:lvl1pPr marL="609585" lvl="0" indent="-406390" rtl="0">
              <a:spcBef>
                <a:spcPts val="800"/>
              </a:spcBef>
              <a:spcAft>
                <a:spcPts val="0"/>
              </a:spcAft>
              <a:buSzPts val="1200"/>
              <a:buChar char="▹"/>
              <a:defRPr sz="1600"/>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endParaRPr/>
          </a:p>
        </p:txBody>
      </p:sp>
      <p:sp>
        <p:nvSpPr>
          <p:cNvPr id="148" name="Google Shape;148;p7"/>
          <p:cNvSpPr txBox="1">
            <a:spLocks noGrp="1"/>
          </p:cNvSpPr>
          <p:nvPr>
            <p:ph type="body" idx="3"/>
          </p:nvPr>
        </p:nvSpPr>
        <p:spPr>
          <a:xfrm>
            <a:off x="5252667" y="2215433"/>
            <a:ext cx="2208400" cy="4073600"/>
          </a:xfrm>
          <a:prstGeom prst="rect">
            <a:avLst/>
          </a:prstGeom>
        </p:spPr>
        <p:txBody>
          <a:bodyPr spcFirstLastPara="1" wrap="square" lIns="91425" tIns="91425" rIns="91425" bIns="91425" anchor="t" anchorCtr="0">
            <a:noAutofit/>
          </a:bodyPr>
          <a:lstStyle>
            <a:lvl1pPr marL="609585" lvl="0" indent="-406390" rtl="0">
              <a:spcBef>
                <a:spcPts val="800"/>
              </a:spcBef>
              <a:spcAft>
                <a:spcPts val="0"/>
              </a:spcAft>
              <a:buSzPts val="1200"/>
              <a:buChar char="▹"/>
              <a:defRPr sz="1600"/>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endParaRPr/>
          </a:p>
        </p:txBody>
      </p:sp>
      <p:sp>
        <p:nvSpPr>
          <p:cNvPr id="149" name="Google Shape;149;p7"/>
          <p:cNvSpPr txBox="1">
            <a:spLocks noGrp="1"/>
          </p:cNvSpPr>
          <p:nvPr>
            <p:ph type="sldNum" idx="12"/>
          </p:nvPr>
        </p:nvSpPr>
        <p:spPr>
          <a:xfrm>
            <a:off x="11744000" y="2944233"/>
            <a:ext cx="448000" cy="96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grpSp>
        <p:nvGrpSpPr>
          <p:cNvPr id="150" name="Google Shape;150;p7"/>
          <p:cNvGrpSpPr/>
          <p:nvPr/>
        </p:nvGrpSpPr>
        <p:grpSpPr>
          <a:xfrm>
            <a:off x="8541218" y="-16"/>
            <a:ext cx="3130533" cy="3026867"/>
            <a:chOff x="6545263" y="855663"/>
            <a:chExt cx="2347900" cy="2270150"/>
          </a:xfrm>
        </p:grpSpPr>
        <p:sp>
          <p:nvSpPr>
            <p:cNvPr id="151" name="Google Shape;151;p7"/>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64" name="Google Shape;164;p7"/>
          <p:cNvGrpSpPr/>
          <p:nvPr/>
        </p:nvGrpSpPr>
        <p:grpSpPr>
          <a:xfrm>
            <a:off x="8943918" y="3930667"/>
            <a:ext cx="2309433" cy="2927317"/>
            <a:chOff x="6662738" y="3806825"/>
            <a:chExt cx="1732075" cy="2195488"/>
          </a:xfrm>
        </p:grpSpPr>
        <p:sp>
          <p:nvSpPr>
            <p:cNvPr id="165" name="Google Shape;165;p7"/>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43837138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83"/>
        <p:cNvGrpSpPr/>
        <p:nvPr/>
      </p:nvGrpSpPr>
      <p:grpSpPr>
        <a:xfrm>
          <a:off x="0" y="0"/>
          <a:ext cx="0" cy="0"/>
          <a:chOff x="0" y="0"/>
          <a:chExt cx="0" cy="0"/>
        </a:xfrm>
      </p:grpSpPr>
      <p:sp>
        <p:nvSpPr>
          <p:cNvPr id="184" name="Google Shape;184;p8"/>
          <p:cNvSpPr/>
          <p:nvPr/>
        </p:nvSpPr>
        <p:spPr>
          <a:xfrm>
            <a:off x="11744000" y="2944372"/>
            <a:ext cx="448000" cy="969600"/>
          </a:xfrm>
          <a:prstGeom prst="rect">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5" name="Google Shape;185;p8"/>
          <p:cNvSpPr/>
          <p:nvPr/>
        </p:nvSpPr>
        <p:spPr>
          <a:xfrm>
            <a:off x="0" y="0"/>
            <a:ext cx="8128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6" name="Google Shape;186;p8"/>
          <p:cNvSpPr txBox="1">
            <a:spLocks noGrp="1"/>
          </p:cNvSpPr>
          <p:nvPr>
            <p:ph type="title"/>
          </p:nvPr>
        </p:nvSpPr>
        <p:spPr>
          <a:xfrm>
            <a:off x="609600" y="782633"/>
            <a:ext cx="6851600" cy="11432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7" name="Google Shape;187;p8"/>
          <p:cNvSpPr txBox="1">
            <a:spLocks noGrp="1"/>
          </p:cNvSpPr>
          <p:nvPr>
            <p:ph type="sldNum" idx="12"/>
          </p:nvPr>
        </p:nvSpPr>
        <p:spPr>
          <a:xfrm>
            <a:off x="11744000" y="2944233"/>
            <a:ext cx="448000" cy="96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grpSp>
        <p:nvGrpSpPr>
          <p:cNvPr id="188" name="Google Shape;188;p8"/>
          <p:cNvGrpSpPr/>
          <p:nvPr/>
        </p:nvGrpSpPr>
        <p:grpSpPr>
          <a:xfrm>
            <a:off x="8943918" y="3930667"/>
            <a:ext cx="2309433" cy="2927317"/>
            <a:chOff x="6662738" y="3806825"/>
            <a:chExt cx="1732075" cy="2195488"/>
          </a:xfrm>
        </p:grpSpPr>
        <p:sp>
          <p:nvSpPr>
            <p:cNvPr id="189" name="Google Shape;189;p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07" name="Google Shape;207;p8"/>
          <p:cNvGrpSpPr/>
          <p:nvPr/>
        </p:nvGrpSpPr>
        <p:grpSpPr>
          <a:xfrm rot="10800000">
            <a:off x="8691851" y="-15"/>
            <a:ext cx="2068116" cy="3291500"/>
            <a:chOff x="715963" y="3538538"/>
            <a:chExt cx="1551087" cy="2468625"/>
          </a:xfrm>
        </p:grpSpPr>
        <p:sp>
          <p:nvSpPr>
            <p:cNvPr id="208" name="Google Shape;208;p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45904058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19"/>
        <p:cNvGrpSpPr/>
        <p:nvPr/>
      </p:nvGrpSpPr>
      <p:grpSpPr>
        <a:xfrm>
          <a:off x="0" y="0"/>
          <a:ext cx="0" cy="0"/>
          <a:chOff x="0" y="0"/>
          <a:chExt cx="0" cy="0"/>
        </a:xfrm>
      </p:grpSpPr>
      <p:sp>
        <p:nvSpPr>
          <p:cNvPr id="220" name="Google Shape;220;p9"/>
          <p:cNvSpPr/>
          <p:nvPr/>
        </p:nvSpPr>
        <p:spPr>
          <a:xfrm>
            <a:off x="11744000" y="2944372"/>
            <a:ext cx="448000" cy="969600"/>
          </a:xfrm>
          <a:prstGeom prst="rect">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1" name="Google Shape;221;p9"/>
          <p:cNvSpPr/>
          <p:nvPr/>
        </p:nvSpPr>
        <p:spPr>
          <a:xfrm>
            <a:off x="0" y="0"/>
            <a:ext cx="8128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2" name="Google Shape;222;p9"/>
          <p:cNvSpPr txBox="1">
            <a:spLocks noGrp="1"/>
          </p:cNvSpPr>
          <p:nvPr>
            <p:ph type="body" idx="1"/>
          </p:nvPr>
        </p:nvSpPr>
        <p:spPr>
          <a:xfrm>
            <a:off x="8521000" y="586000"/>
            <a:ext cx="2830000" cy="5685600"/>
          </a:xfrm>
          <a:prstGeom prst="rect">
            <a:avLst/>
          </a:prstGeom>
        </p:spPr>
        <p:txBody>
          <a:bodyPr spcFirstLastPara="1" wrap="square" lIns="91425" tIns="91425" rIns="91425" bIns="91425" anchor="ctr" anchorCtr="0">
            <a:noAutofit/>
          </a:bodyPr>
          <a:lstStyle>
            <a:lvl1pPr marL="609585" lvl="0" indent="-304792">
              <a:spcBef>
                <a:spcPts val="480"/>
              </a:spcBef>
              <a:spcAft>
                <a:spcPts val="0"/>
              </a:spcAft>
              <a:buClr>
                <a:srgbClr val="FFFFFF"/>
              </a:buClr>
              <a:buSzPts val="1800"/>
              <a:buNone/>
              <a:defRPr sz="2400">
                <a:solidFill>
                  <a:srgbClr val="FFFFFF"/>
                </a:solidFill>
              </a:defRPr>
            </a:lvl1pPr>
          </a:lstStyle>
          <a:p>
            <a:endParaRPr/>
          </a:p>
        </p:txBody>
      </p:sp>
      <p:sp>
        <p:nvSpPr>
          <p:cNvPr id="223" name="Google Shape;223;p9"/>
          <p:cNvSpPr txBox="1">
            <a:spLocks noGrp="1"/>
          </p:cNvSpPr>
          <p:nvPr>
            <p:ph type="sldNum" idx="12"/>
          </p:nvPr>
        </p:nvSpPr>
        <p:spPr>
          <a:xfrm>
            <a:off x="11744000" y="2944233"/>
            <a:ext cx="448000" cy="96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753183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half" type="blank">
  <p:cSld name="Blank half">
    <p:spTree>
      <p:nvGrpSpPr>
        <p:cNvPr id="1" name="Shape 224"/>
        <p:cNvGrpSpPr/>
        <p:nvPr/>
      </p:nvGrpSpPr>
      <p:grpSpPr>
        <a:xfrm>
          <a:off x="0" y="0"/>
          <a:ext cx="0" cy="0"/>
          <a:chOff x="0" y="0"/>
          <a:chExt cx="0" cy="0"/>
        </a:xfrm>
      </p:grpSpPr>
      <p:sp>
        <p:nvSpPr>
          <p:cNvPr id="225" name="Google Shape;225;p10"/>
          <p:cNvSpPr/>
          <p:nvPr/>
        </p:nvSpPr>
        <p:spPr>
          <a:xfrm>
            <a:off x="11744000" y="2944372"/>
            <a:ext cx="448000" cy="969600"/>
          </a:xfrm>
          <a:prstGeom prst="rect">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6" name="Google Shape;226;p10"/>
          <p:cNvSpPr/>
          <p:nvPr/>
        </p:nvSpPr>
        <p:spPr>
          <a:xfrm>
            <a:off x="0" y="0"/>
            <a:ext cx="60888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10"/>
          <p:cNvSpPr txBox="1">
            <a:spLocks noGrp="1"/>
          </p:cNvSpPr>
          <p:nvPr>
            <p:ph type="sldNum" idx="12"/>
          </p:nvPr>
        </p:nvSpPr>
        <p:spPr>
          <a:xfrm>
            <a:off x="11744000" y="2944233"/>
            <a:ext cx="448000" cy="96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4047431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third">
  <p:cSld name="Blank third">
    <p:spTree>
      <p:nvGrpSpPr>
        <p:cNvPr id="1" name="Shape 228"/>
        <p:cNvGrpSpPr/>
        <p:nvPr/>
      </p:nvGrpSpPr>
      <p:grpSpPr>
        <a:xfrm>
          <a:off x="0" y="0"/>
          <a:ext cx="0" cy="0"/>
          <a:chOff x="0" y="0"/>
          <a:chExt cx="0" cy="0"/>
        </a:xfrm>
      </p:grpSpPr>
      <p:sp>
        <p:nvSpPr>
          <p:cNvPr id="229" name="Google Shape;229;p11"/>
          <p:cNvSpPr/>
          <p:nvPr/>
        </p:nvSpPr>
        <p:spPr>
          <a:xfrm>
            <a:off x="11744000" y="2944372"/>
            <a:ext cx="448000" cy="969600"/>
          </a:xfrm>
          <a:prstGeom prst="rect">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0" name="Google Shape;230;p11"/>
          <p:cNvSpPr/>
          <p:nvPr/>
        </p:nvSpPr>
        <p:spPr>
          <a:xfrm flipH="1">
            <a:off x="0" y="0"/>
            <a:ext cx="4064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1" name="Google Shape;231;p11"/>
          <p:cNvSpPr txBox="1">
            <a:spLocks noGrp="1"/>
          </p:cNvSpPr>
          <p:nvPr>
            <p:ph type="sldNum" idx="12"/>
          </p:nvPr>
        </p:nvSpPr>
        <p:spPr>
          <a:xfrm>
            <a:off x="11744000" y="2944233"/>
            <a:ext cx="448000" cy="969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59320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64767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32"/>
        <p:cNvGrpSpPr/>
        <p:nvPr/>
      </p:nvGrpSpPr>
      <p:grpSpPr>
        <a:xfrm>
          <a:off x="0" y="0"/>
          <a:ext cx="0" cy="0"/>
          <a:chOff x="0" y="0"/>
          <a:chExt cx="0" cy="0"/>
        </a:xfrm>
      </p:grpSpPr>
      <p:sp>
        <p:nvSpPr>
          <p:cNvPr id="233" name="Google Shape;233;p12"/>
          <p:cNvSpPr/>
          <p:nvPr/>
        </p:nvSpPr>
        <p:spPr>
          <a:xfrm>
            <a:off x="0" y="0"/>
            <a:ext cx="12192000" cy="6858000"/>
          </a:xfrm>
          <a:prstGeom prst="frame">
            <a:avLst>
              <a:gd name="adj1" fmla="val 4376"/>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4" name="Google Shape;234;p12"/>
          <p:cNvSpPr/>
          <p:nvPr/>
        </p:nvSpPr>
        <p:spPr>
          <a:xfrm rot="-5400000">
            <a:off x="5871933" y="6026600"/>
            <a:ext cx="448000" cy="1214800"/>
          </a:xfrm>
          <a:prstGeom prst="rect">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5" name="Google Shape;235;p12"/>
          <p:cNvSpPr txBox="1">
            <a:spLocks noGrp="1"/>
          </p:cNvSpPr>
          <p:nvPr>
            <p:ph type="sldNum" idx="12"/>
          </p:nvPr>
        </p:nvSpPr>
        <p:spPr>
          <a:xfrm>
            <a:off x="5488533" y="6409833"/>
            <a:ext cx="1214800" cy="448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3517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82106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34395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E8D12A6-918A-48BD-8CB9-CA713993B0EA}" type="datetime1">
              <a:rPr lang="en-US" smtClean="0"/>
              <a:t>8/18/2021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34B7E4EF-A1BD-40F4-AB7B-04F084DD991D}" type="slidenum">
              <a:rPr lang="en-US" smtClean="0"/>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4947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E778CE86-875F-4587-BCF6-FA054AFC0D53}" type="datetime1">
              <a:rPr lang="en-US" smtClean="0"/>
              <a:pPr/>
              <a:t>8/18/2021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34B7E4EF-A1BD-40F4-AB7B-04F084DD991D}" type="slidenum">
              <a:rPr lang="en-US" smtClean="0"/>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4809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F6FA2B21-3FCD-4721-B95C-427943F61125}" type="datetime1">
              <a:rPr lang="en-US" smtClean="0"/>
              <a:t>8/18/2021</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9078203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F6FA2B21-3FCD-4721-B95C-427943F61125}" type="datetime1">
              <a:rPr lang="en-US" smtClean="0"/>
              <a:t>8/18/2021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87227619"/>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F6FA2B21-3FCD-4721-B95C-427943F61125}" type="datetime1">
              <a:rPr lang="en-US" smtClean="0"/>
              <a:t>8/18/2021</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809088827"/>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782633"/>
            <a:ext cx="6851600" cy="1143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609600" y="2209800"/>
            <a:ext cx="6851600" cy="4241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11744000" y="2944233"/>
            <a:ext cx="448000" cy="969600"/>
          </a:xfrm>
          <a:prstGeom prst="rect">
            <a:avLst/>
          </a:prstGeom>
          <a:noFill/>
          <a:ln>
            <a:noFill/>
          </a:ln>
        </p:spPr>
        <p:txBody>
          <a:bodyPr spcFirstLastPara="1" wrap="square" lIns="91425" tIns="91425" rIns="91425" bIns="91425" anchor="ctr" anchorCtr="0">
            <a:noAutofit/>
          </a:bodyPr>
          <a:lstStyle>
            <a:lvl1pPr lvl="0" algn="ctr">
              <a:buNone/>
              <a:defRPr sz="1333">
                <a:solidFill>
                  <a:schemeClr val="lt1"/>
                </a:solidFill>
                <a:latin typeface="Barlow"/>
                <a:ea typeface="Barlow"/>
                <a:cs typeface="Barlow"/>
                <a:sym typeface="Barlow"/>
              </a:defRPr>
            </a:lvl1pPr>
            <a:lvl2pPr lvl="1" algn="ctr">
              <a:buNone/>
              <a:defRPr sz="1333">
                <a:solidFill>
                  <a:schemeClr val="lt1"/>
                </a:solidFill>
                <a:latin typeface="Barlow"/>
                <a:ea typeface="Barlow"/>
                <a:cs typeface="Barlow"/>
                <a:sym typeface="Barlow"/>
              </a:defRPr>
            </a:lvl2pPr>
            <a:lvl3pPr lvl="2" algn="ctr">
              <a:buNone/>
              <a:defRPr sz="1333">
                <a:solidFill>
                  <a:schemeClr val="lt1"/>
                </a:solidFill>
                <a:latin typeface="Barlow"/>
                <a:ea typeface="Barlow"/>
                <a:cs typeface="Barlow"/>
                <a:sym typeface="Barlow"/>
              </a:defRPr>
            </a:lvl3pPr>
            <a:lvl4pPr lvl="3" algn="ctr">
              <a:buNone/>
              <a:defRPr sz="1333">
                <a:solidFill>
                  <a:schemeClr val="lt1"/>
                </a:solidFill>
                <a:latin typeface="Barlow"/>
                <a:ea typeface="Barlow"/>
                <a:cs typeface="Barlow"/>
                <a:sym typeface="Barlow"/>
              </a:defRPr>
            </a:lvl4pPr>
            <a:lvl5pPr lvl="4" algn="ctr">
              <a:buNone/>
              <a:defRPr sz="1333">
                <a:solidFill>
                  <a:schemeClr val="lt1"/>
                </a:solidFill>
                <a:latin typeface="Barlow"/>
                <a:ea typeface="Barlow"/>
                <a:cs typeface="Barlow"/>
                <a:sym typeface="Barlow"/>
              </a:defRPr>
            </a:lvl5pPr>
            <a:lvl6pPr lvl="5" algn="ctr">
              <a:buNone/>
              <a:defRPr sz="1333">
                <a:solidFill>
                  <a:schemeClr val="lt1"/>
                </a:solidFill>
                <a:latin typeface="Barlow"/>
                <a:ea typeface="Barlow"/>
                <a:cs typeface="Barlow"/>
                <a:sym typeface="Barlow"/>
              </a:defRPr>
            </a:lvl6pPr>
            <a:lvl7pPr lvl="6" algn="ctr">
              <a:buNone/>
              <a:defRPr sz="1333">
                <a:solidFill>
                  <a:schemeClr val="lt1"/>
                </a:solidFill>
                <a:latin typeface="Barlow"/>
                <a:ea typeface="Barlow"/>
                <a:cs typeface="Barlow"/>
                <a:sym typeface="Barlow"/>
              </a:defRPr>
            </a:lvl7pPr>
            <a:lvl8pPr lvl="7" algn="ctr">
              <a:buNone/>
              <a:defRPr sz="1333">
                <a:solidFill>
                  <a:schemeClr val="lt1"/>
                </a:solidFill>
                <a:latin typeface="Barlow"/>
                <a:ea typeface="Barlow"/>
                <a:cs typeface="Barlow"/>
                <a:sym typeface="Barlow"/>
              </a:defRPr>
            </a:lvl8pPr>
            <a:lvl9pPr lvl="8" algn="ctr">
              <a:buNone/>
              <a:defRPr sz="1333">
                <a:solidFill>
                  <a:schemeClr val="lt1"/>
                </a:solidFill>
                <a:latin typeface="Barlow"/>
                <a:ea typeface="Barlow"/>
                <a:cs typeface="Barlow"/>
                <a:sym typeface="Barlow"/>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20583134"/>
      </p:ext>
    </p:extLst>
  </p:cSld>
  <p:clrMap bg1="lt1" tx1="dk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3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chart" Target="../charts/chart2.xml"/><Relationship Id="rId7" Type="http://schemas.openxmlformats.org/officeDocument/2006/relationships/diagramColors" Target="../diagrams/colors3.xml"/><Relationship Id="rId2" Type="http://schemas.openxmlformats.org/officeDocument/2006/relationships/chart" Target="../charts/chart1.xml"/><Relationship Id="rId1" Type="http://schemas.openxmlformats.org/officeDocument/2006/relationships/slideLayout" Target="../slideLayouts/slideLayout1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5" name="Title 1">
            <a:extLst>
              <a:ext uri="{FF2B5EF4-FFF2-40B4-BE49-F238E27FC236}">
                <a16:creationId xmlns:a16="http://schemas.microsoft.com/office/drawing/2014/main" id="{4643F9A2-A952-4819-8808-68BF019E30E7}"/>
              </a:ext>
            </a:extLst>
          </p:cNvPr>
          <p:cNvSpPr>
            <a:spLocks noGrp="1"/>
          </p:cNvSpPr>
          <p:nvPr>
            <p:ph type="ctrTitle"/>
          </p:nvPr>
        </p:nvSpPr>
        <p:spPr>
          <a:xfrm>
            <a:off x="3273287" y="826959"/>
            <a:ext cx="4753606" cy="909076"/>
          </a:xfrm>
        </p:spPr>
        <p:style>
          <a:lnRef idx="2">
            <a:schemeClr val="accent5"/>
          </a:lnRef>
          <a:fillRef idx="1">
            <a:schemeClr val="lt1"/>
          </a:fillRef>
          <a:effectRef idx="0">
            <a:schemeClr val="accent5"/>
          </a:effectRef>
          <a:fontRef idx="minor">
            <a:schemeClr val="dk1"/>
          </a:fontRef>
        </p:style>
        <p:txBody>
          <a:bodyPr>
            <a:normAutofit/>
          </a:bodyPr>
          <a:lstStyle/>
          <a:p>
            <a:r>
              <a:rPr lang="en-US" sz="4400" dirty="0">
                <a:ln>
                  <a:solidFill>
                    <a:sysClr val="windowText" lastClr="000000"/>
                  </a:solidFill>
                </a:ln>
                <a:solidFill>
                  <a:sysClr val="windowText" lastClr="000000"/>
                </a:solidFill>
                <a:effectLst>
                  <a:outerShdw blurRad="50800" dist="38100" dir="5400000" algn="t" rotWithShape="0">
                    <a:prstClr val="black">
                      <a:alpha val="40000"/>
                    </a:prstClr>
                  </a:outerShdw>
                </a:effectLst>
              </a:rPr>
              <a:t>Capstone Project</a:t>
            </a:r>
          </a:p>
        </p:txBody>
      </p:sp>
      <p:sp>
        <p:nvSpPr>
          <p:cNvPr id="6" name="Subtitle 2">
            <a:extLst>
              <a:ext uri="{FF2B5EF4-FFF2-40B4-BE49-F238E27FC236}">
                <a16:creationId xmlns:a16="http://schemas.microsoft.com/office/drawing/2014/main" id="{369A2474-9DA5-49CC-AC1C-D101B5D4218F}"/>
              </a:ext>
            </a:extLst>
          </p:cNvPr>
          <p:cNvSpPr txBox="1">
            <a:spLocks/>
          </p:cNvSpPr>
          <p:nvPr/>
        </p:nvSpPr>
        <p:spPr>
          <a:xfrm>
            <a:off x="3101266" y="1965485"/>
            <a:ext cx="5379868" cy="752746"/>
          </a:xfrm>
          <a:prstGeom prst="rect">
            <a:avLst/>
          </a:prstGeom>
        </p:spPr>
        <p:style>
          <a:lnRef idx="3">
            <a:schemeClr val="lt1"/>
          </a:lnRef>
          <a:fillRef idx="1">
            <a:schemeClr val="accent4"/>
          </a:fillRef>
          <a:effectRef idx="1">
            <a:schemeClr val="accent4"/>
          </a:effectRef>
          <a:fontRef idx="minor">
            <a:schemeClr val="lt1"/>
          </a:fontRef>
        </p:style>
        <p:txBody>
          <a:bodyPr numCol="1">
            <a:normAutofit fontScale="92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algn="ctr">
              <a:spcAft>
                <a:spcPts val="600"/>
              </a:spcAft>
            </a:pPr>
            <a:r>
              <a:rPr lang="en-US" sz="4000" b="1" u="sng" kern="0" dirty="0">
                <a:ln>
                  <a:solidFill>
                    <a:sysClr val="windowText" lastClr="000000"/>
                  </a:solidFill>
                </a:ln>
                <a:solidFill>
                  <a:schemeClr val="bg1"/>
                </a:solidFill>
                <a:latin typeface="Arial Black" panose="020B0A04020102020204" pitchFamily="34" charset="0"/>
              </a:rPr>
              <a:t>Workforce</a:t>
            </a:r>
            <a:r>
              <a:rPr lang="en-US" sz="4000" b="1" kern="0" dirty="0">
                <a:ln>
                  <a:solidFill>
                    <a:sysClr val="windowText" lastClr="000000"/>
                  </a:solidFill>
                </a:ln>
                <a:solidFill>
                  <a:schemeClr val="bg1"/>
                </a:solidFill>
                <a:latin typeface="Arial Black" panose="020B0A04020102020204" pitchFamily="34" charset="0"/>
              </a:rPr>
              <a:t> </a:t>
            </a:r>
            <a:r>
              <a:rPr lang="en-US" sz="4000" b="1" u="sng" kern="0" dirty="0">
                <a:ln>
                  <a:solidFill>
                    <a:sysClr val="windowText" lastClr="000000"/>
                  </a:solidFill>
                </a:ln>
                <a:solidFill>
                  <a:schemeClr val="bg1"/>
                </a:solidFill>
                <a:effectLst>
                  <a:outerShdw blurRad="50800" dist="38100" dir="2700000" algn="tl" rotWithShape="0">
                    <a:prstClr val="black">
                      <a:alpha val="40000"/>
                    </a:prstClr>
                  </a:outerShdw>
                </a:effectLst>
                <a:latin typeface="Arial Black" panose="020B0A04020102020204" pitchFamily="34" charset="0"/>
              </a:rPr>
              <a:t>Analytics</a:t>
            </a:r>
          </a:p>
        </p:txBody>
      </p:sp>
      <p:sp>
        <p:nvSpPr>
          <p:cNvPr id="8" name="Title 1">
            <a:extLst>
              <a:ext uri="{FF2B5EF4-FFF2-40B4-BE49-F238E27FC236}">
                <a16:creationId xmlns:a16="http://schemas.microsoft.com/office/drawing/2014/main" id="{D14AF4C0-0E23-4A7D-B17B-BA4154C7ADC0}"/>
              </a:ext>
            </a:extLst>
          </p:cNvPr>
          <p:cNvSpPr txBox="1">
            <a:spLocks/>
          </p:cNvSpPr>
          <p:nvPr/>
        </p:nvSpPr>
        <p:spPr>
          <a:xfrm>
            <a:off x="3342442" y="2849217"/>
            <a:ext cx="4897515" cy="2610679"/>
          </a:xfrm>
          <a:prstGeom prst="rect">
            <a:avLst/>
          </a:prstGeom>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rmAutofit fontScale="675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1pPr>
            <a:lvl2pPr marR="0" lvl="1"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2pPr>
            <a:lvl3pPr marR="0" lvl="2"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3pPr>
            <a:lvl4pPr marR="0" lvl="3"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4pPr>
            <a:lvl5pPr marR="0" lvl="4"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5pPr>
            <a:lvl6pPr marR="0" lvl="5"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6pPr>
            <a:lvl7pPr marR="0" lvl="6"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7pPr>
            <a:lvl8pPr marR="0" lvl="7"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8pPr>
            <a:lvl9pPr marR="0" lvl="8"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9pPr>
          </a:lstStyle>
          <a:p>
            <a:pPr>
              <a:lnSpc>
                <a:spcPct val="120000"/>
              </a:lnSpc>
            </a:pPr>
            <a:r>
              <a:rPr lang="en-US" sz="2800" b="1" kern="0" dirty="0">
                <a:ln>
                  <a:solidFill>
                    <a:sysClr val="windowText" lastClr="000000"/>
                  </a:solidFill>
                </a:ln>
                <a:solidFill>
                  <a:sysClr val="windowText" lastClr="000000"/>
                </a:solidFill>
              </a:rPr>
              <a:t>Submitted by:</a:t>
            </a:r>
          </a:p>
          <a:p>
            <a:pPr>
              <a:lnSpc>
                <a:spcPct val="120000"/>
              </a:lnSpc>
            </a:pPr>
            <a:r>
              <a:rPr lang="en-US" sz="2800" b="1" kern="0" dirty="0">
                <a:ln>
                  <a:solidFill>
                    <a:sysClr val="windowText" lastClr="000000"/>
                  </a:solidFill>
                </a:ln>
                <a:solidFill>
                  <a:sysClr val="windowText" lastClr="000000"/>
                </a:solidFill>
              </a:rPr>
              <a:t>PGP-DSE Gurgaon Jan’21-Group 7</a:t>
            </a:r>
          </a:p>
          <a:p>
            <a:pPr>
              <a:lnSpc>
                <a:spcPct val="120000"/>
              </a:lnSpc>
            </a:pPr>
            <a:endParaRPr lang="en-US" sz="2800" b="1" kern="0" dirty="0">
              <a:ln>
                <a:solidFill>
                  <a:sysClr val="windowText" lastClr="000000"/>
                </a:solidFill>
              </a:ln>
              <a:solidFill>
                <a:sysClr val="windowText" lastClr="000000"/>
              </a:solidFill>
            </a:endParaRPr>
          </a:p>
          <a:p>
            <a:pPr>
              <a:lnSpc>
                <a:spcPct val="120000"/>
              </a:lnSpc>
            </a:pPr>
            <a:r>
              <a:rPr lang="en-US" sz="2800" b="1" kern="0" dirty="0">
                <a:ln>
                  <a:solidFill>
                    <a:sysClr val="windowText" lastClr="000000"/>
                  </a:solidFill>
                </a:ln>
                <a:solidFill>
                  <a:sysClr val="windowText" lastClr="000000"/>
                </a:solidFill>
              </a:rPr>
              <a:t>Siddhanth Rawat</a:t>
            </a:r>
          </a:p>
          <a:p>
            <a:pPr>
              <a:lnSpc>
                <a:spcPct val="120000"/>
              </a:lnSpc>
            </a:pPr>
            <a:r>
              <a:rPr lang="en-US" sz="2800" b="1" kern="0" dirty="0" err="1">
                <a:ln>
                  <a:solidFill>
                    <a:sysClr val="windowText" lastClr="000000"/>
                  </a:solidFill>
                </a:ln>
                <a:solidFill>
                  <a:sysClr val="windowText" lastClr="000000"/>
                </a:solidFill>
              </a:rPr>
              <a:t>Pragyansh</a:t>
            </a:r>
            <a:r>
              <a:rPr lang="en-US" sz="2800" b="1" kern="0" dirty="0">
                <a:ln>
                  <a:solidFill>
                    <a:sysClr val="windowText" lastClr="000000"/>
                  </a:solidFill>
                </a:ln>
                <a:solidFill>
                  <a:sysClr val="windowText" lastClr="000000"/>
                </a:solidFill>
              </a:rPr>
              <a:t> Sharma</a:t>
            </a:r>
          </a:p>
          <a:p>
            <a:pPr>
              <a:lnSpc>
                <a:spcPct val="120000"/>
              </a:lnSpc>
            </a:pPr>
            <a:r>
              <a:rPr lang="en-US" sz="2800" b="1" kern="0" dirty="0" err="1">
                <a:ln>
                  <a:solidFill>
                    <a:sysClr val="windowText" lastClr="000000"/>
                  </a:solidFill>
                </a:ln>
                <a:solidFill>
                  <a:sysClr val="windowText" lastClr="000000"/>
                </a:solidFill>
              </a:rPr>
              <a:t>Ritu</a:t>
            </a:r>
            <a:r>
              <a:rPr lang="en-US" sz="2800" b="1" kern="0" dirty="0">
                <a:ln>
                  <a:solidFill>
                    <a:sysClr val="windowText" lastClr="000000"/>
                  </a:solidFill>
                </a:ln>
                <a:solidFill>
                  <a:sysClr val="windowText" lastClr="000000"/>
                </a:solidFill>
              </a:rPr>
              <a:t> </a:t>
            </a:r>
            <a:r>
              <a:rPr lang="en-US" sz="2800" b="1" kern="0" dirty="0" err="1">
                <a:ln>
                  <a:solidFill>
                    <a:sysClr val="windowText" lastClr="000000"/>
                  </a:solidFill>
                </a:ln>
                <a:solidFill>
                  <a:sysClr val="windowText" lastClr="000000"/>
                </a:solidFill>
              </a:rPr>
              <a:t>Dhounchak</a:t>
            </a:r>
            <a:r>
              <a:rPr lang="en-US" sz="2800" b="1" kern="0" dirty="0">
                <a:ln>
                  <a:solidFill>
                    <a:sysClr val="windowText" lastClr="000000"/>
                  </a:solidFill>
                </a:ln>
                <a:solidFill>
                  <a:sysClr val="windowText" lastClr="000000"/>
                </a:solidFill>
              </a:rPr>
              <a:t> </a:t>
            </a:r>
          </a:p>
          <a:p>
            <a:pPr>
              <a:lnSpc>
                <a:spcPct val="120000"/>
              </a:lnSpc>
            </a:pPr>
            <a:r>
              <a:rPr lang="en-US" sz="2800" b="1" kern="0" dirty="0" err="1">
                <a:ln>
                  <a:solidFill>
                    <a:sysClr val="windowText" lastClr="000000"/>
                  </a:solidFill>
                </a:ln>
                <a:solidFill>
                  <a:sysClr val="windowText" lastClr="000000"/>
                </a:solidFill>
              </a:rPr>
              <a:t>Divyanshi</a:t>
            </a:r>
            <a:r>
              <a:rPr lang="en-US" sz="2800" b="1" kern="0" dirty="0">
                <a:ln>
                  <a:solidFill>
                    <a:sysClr val="windowText" lastClr="000000"/>
                  </a:solidFill>
                </a:ln>
                <a:solidFill>
                  <a:sysClr val="windowText" lastClr="000000"/>
                </a:solidFill>
              </a:rPr>
              <a:t> Verma</a:t>
            </a:r>
          </a:p>
          <a:p>
            <a:pPr>
              <a:lnSpc>
                <a:spcPct val="120000"/>
              </a:lnSpc>
            </a:pPr>
            <a:r>
              <a:rPr lang="en-US" sz="2800" b="1" kern="0" dirty="0">
                <a:ln>
                  <a:solidFill>
                    <a:sysClr val="windowText" lastClr="000000"/>
                  </a:solidFill>
                </a:ln>
                <a:solidFill>
                  <a:sysClr val="windowText" lastClr="000000"/>
                </a:solidFill>
              </a:rPr>
              <a:t>Urvashi Rawat</a:t>
            </a:r>
          </a:p>
          <a:p>
            <a:pPr>
              <a:lnSpc>
                <a:spcPct val="120000"/>
              </a:lnSpc>
            </a:pPr>
            <a:endParaRPr lang="en-US" sz="2800" b="1" kern="0" dirty="0">
              <a:ln>
                <a:solidFill>
                  <a:sysClr val="windowText" lastClr="000000"/>
                </a:solidFill>
              </a:ln>
              <a:solidFill>
                <a:sysClr val="windowText" lastClr="000000"/>
              </a:solidFill>
            </a:endParaRPr>
          </a:p>
        </p:txBody>
      </p:sp>
      <p:sp>
        <p:nvSpPr>
          <p:cNvPr id="7" name="Title 1">
            <a:extLst>
              <a:ext uri="{FF2B5EF4-FFF2-40B4-BE49-F238E27FC236}">
                <a16:creationId xmlns:a16="http://schemas.microsoft.com/office/drawing/2014/main" id="{8EB2F146-175C-460A-BFCF-9B05DF5F16B8}"/>
              </a:ext>
            </a:extLst>
          </p:cNvPr>
          <p:cNvSpPr txBox="1">
            <a:spLocks/>
          </p:cNvSpPr>
          <p:nvPr/>
        </p:nvSpPr>
        <p:spPr>
          <a:xfrm>
            <a:off x="3342442" y="5590882"/>
            <a:ext cx="4897515" cy="876421"/>
          </a:xfrm>
          <a:prstGeom prst="rect">
            <a:avLst/>
          </a:prstGeom>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rmAutofit fontScale="750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1pPr>
            <a:lvl2pPr marR="0" lvl="1"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2pPr>
            <a:lvl3pPr marR="0" lvl="2"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3pPr>
            <a:lvl4pPr marR="0" lvl="3"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4pPr>
            <a:lvl5pPr marR="0" lvl="4"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5pPr>
            <a:lvl6pPr marR="0" lvl="5"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6pPr>
            <a:lvl7pPr marR="0" lvl="6"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7pPr>
            <a:lvl8pPr marR="0" lvl="7"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8pPr>
            <a:lvl9pPr marR="0" lvl="8"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9pPr>
          </a:lstStyle>
          <a:p>
            <a:pPr>
              <a:lnSpc>
                <a:spcPct val="120000"/>
              </a:lnSpc>
            </a:pPr>
            <a:r>
              <a:rPr lang="en-US" sz="2800" b="1" kern="0" dirty="0">
                <a:ln>
                  <a:solidFill>
                    <a:sysClr val="windowText" lastClr="000000"/>
                  </a:solidFill>
                </a:ln>
                <a:solidFill>
                  <a:sysClr val="windowText" lastClr="000000"/>
                </a:solidFill>
              </a:rPr>
              <a:t>Under the Supervision of:</a:t>
            </a:r>
          </a:p>
          <a:p>
            <a:pPr>
              <a:lnSpc>
                <a:spcPct val="120000"/>
              </a:lnSpc>
            </a:pPr>
            <a:r>
              <a:rPr lang="en-US" sz="2800" b="1" kern="0" dirty="0">
                <a:ln>
                  <a:solidFill>
                    <a:sysClr val="windowText" lastClr="000000"/>
                  </a:solidFill>
                </a:ln>
                <a:solidFill>
                  <a:sysClr val="windowText" lastClr="000000"/>
                </a:solidFill>
              </a:rPr>
              <a:t>Mr. Vikash Chandra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A91854-05F7-4E55-8669-D3EF91F5D11F}"/>
              </a:ext>
            </a:extLst>
          </p:cNvPr>
          <p:cNvSpPr/>
          <p:nvPr/>
        </p:nvSpPr>
        <p:spPr>
          <a:xfrm>
            <a:off x="1" y="64067"/>
            <a:ext cx="10431262" cy="2277547"/>
          </a:xfrm>
          <a:prstGeom prst="rect">
            <a:avLst/>
          </a:prstGeom>
          <a:noFill/>
        </p:spPr>
        <p:txBody>
          <a:bodyPr wrap="square" lIns="91440" tIns="45720" rIns="91440" bIns="45720">
            <a:spAutoFit/>
          </a:bodyPr>
          <a:lstStyle/>
          <a:p>
            <a:pPr marL="685800" indent="-685800">
              <a:buFont typeface="Courier New" panose="02070309020205020404" pitchFamily="49" charset="0"/>
              <a:buChar char="o"/>
            </a:pPr>
            <a:r>
              <a:rPr lang="en-US" sz="4400" b="1" u="sng" dirty="0">
                <a:ln w="0">
                  <a:solidFill>
                    <a:schemeClr val="tx1"/>
                  </a:solidFill>
                </a:ln>
                <a:latin typeface="Felix Titling" panose="04060505060202020A04" pitchFamily="82" charset="0"/>
              </a:rPr>
              <a:t>Experience</a:t>
            </a:r>
            <a:r>
              <a:rPr lang="en-US" sz="4400" b="1" dirty="0">
                <a:ln w="0">
                  <a:solidFill>
                    <a:schemeClr val="tx1"/>
                  </a:solidFill>
                </a:ln>
                <a:latin typeface="Felix Titling" panose="04060505060202020A04" pitchFamily="82" charset="0"/>
              </a:rPr>
              <a:t> </a:t>
            </a:r>
            <a:r>
              <a:rPr lang="en-US" sz="4400" b="1" u="sng" dirty="0">
                <a:ln w="0">
                  <a:solidFill>
                    <a:schemeClr val="tx1"/>
                  </a:solidFill>
                </a:ln>
                <a:latin typeface="Felix Titling" panose="04060505060202020A04" pitchFamily="82" charset="0"/>
              </a:rPr>
              <a:t>and</a:t>
            </a:r>
            <a:r>
              <a:rPr lang="en-US" sz="4400" b="1" dirty="0">
                <a:ln w="0">
                  <a:solidFill>
                    <a:schemeClr val="tx1"/>
                  </a:solidFill>
                </a:ln>
                <a:latin typeface="Felix Titling" panose="04060505060202020A04" pitchFamily="82" charset="0"/>
              </a:rPr>
              <a:t> </a:t>
            </a:r>
            <a:r>
              <a:rPr lang="en-US" sz="4400" b="1" u="sng" dirty="0">
                <a:ln w="0">
                  <a:solidFill>
                    <a:schemeClr val="tx1"/>
                  </a:solidFill>
                </a:ln>
                <a:latin typeface="Felix Titling" panose="04060505060202020A04" pitchFamily="82" charset="0"/>
              </a:rPr>
              <a:t>training</a:t>
            </a:r>
            <a:r>
              <a:rPr lang="en-US" sz="4400" b="1" dirty="0">
                <a:ln w="0">
                  <a:solidFill>
                    <a:schemeClr val="tx1"/>
                  </a:solidFill>
                </a:ln>
                <a:latin typeface="Felix Titling" panose="04060505060202020A04" pitchFamily="82" charset="0"/>
              </a:rPr>
              <a:t> </a:t>
            </a:r>
            <a:r>
              <a:rPr lang="en-US" sz="4400" b="1" u="sng" dirty="0">
                <a:ln w="0">
                  <a:solidFill>
                    <a:schemeClr val="tx1"/>
                  </a:solidFill>
                </a:ln>
                <a:latin typeface="Felix Titling" panose="04060505060202020A04" pitchFamily="82" charset="0"/>
              </a:rPr>
              <a:t>of employees </a:t>
            </a:r>
            <a:endParaRPr lang="en-IN" sz="4400" b="1" u="sng" dirty="0">
              <a:ln w="0">
                <a:solidFill>
                  <a:schemeClr val="tx1"/>
                </a:solidFill>
              </a:ln>
              <a:latin typeface="Felix Titling" panose="04060505060202020A04" pitchFamily="82" charset="0"/>
            </a:endParaRPr>
          </a:p>
          <a:p>
            <a:pPr marL="685800" indent="-685800">
              <a:buFont typeface="Courier New" panose="02070309020205020404" pitchFamily="49" charset="0"/>
              <a:buChar char="o"/>
            </a:pPr>
            <a:endParaRPr lang="en-US" sz="5400" b="1" u="sng" cap="none" spc="0" dirty="0">
              <a:ln w="0"/>
              <a:solidFill>
                <a:schemeClr val="tx1"/>
              </a:solidFill>
              <a:effectLst>
                <a:outerShdw blurRad="38100" dist="38100" dir="2700000" algn="tl">
                  <a:srgbClr val="000000">
                    <a:alpha val="43137"/>
                  </a:srgbClr>
                </a:outerShdw>
              </a:effectLst>
              <a:latin typeface="Bradley Hand ITC" panose="03070402050302030203" pitchFamily="66" charset="0"/>
            </a:endParaRPr>
          </a:p>
        </p:txBody>
      </p:sp>
      <p:sp>
        <p:nvSpPr>
          <p:cNvPr id="3" name="TextBox 2">
            <a:extLst>
              <a:ext uri="{FF2B5EF4-FFF2-40B4-BE49-F238E27FC236}">
                <a16:creationId xmlns:a16="http://schemas.microsoft.com/office/drawing/2014/main" id="{8695A909-E7BB-4B79-9745-9BBFFF8BE537}"/>
              </a:ext>
            </a:extLst>
          </p:cNvPr>
          <p:cNvSpPr txBox="1"/>
          <p:nvPr/>
        </p:nvSpPr>
        <p:spPr>
          <a:xfrm>
            <a:off x="192064" y="1505721"/>
            <a:ext cx="10789902" cy="120045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285750" indent="-285750">
              <a:lnSpc>
                <a:spcPct val="115000"/>
              </a:lnSpc>
              <a:spcAft>
                <a:spcPts val="700"/>
              </a:spcAft>
              <a:buFont typeface="Arial" panose="020B0604020202020204" pitchFamily="34" charset="0"/>
              <a:buChar char="•"/>
            </a:pPr>
            <a:r>
              <a:rPr lang="en-GB" sz="1800" dirty="0">
                <a:effectLst/>
                <a:highlight>
                  <a:srgbClr val="FFFFFF"/>
                </a:highlight>
                <a:latin typeface="Arial" panose="020B0604020202020204" pitchFamily="34" charset="0"/>
                <a:ea typeface="Arial" panose="020B0604020202020204" pitchFamily="34" charset="0"/>
              </a:rPr>
              <a:t> </a:t>
            </a:r>
            <a:r>
              <a:rPr lang="en-GB" sz="1800" b="1" u="none" strike="noStrike" dirty="0">
                <a:solidFill>
                  <a:srgbClr val="000000"/>
                </a:solidFill>
                <a:effectLst/>
                <a:highlight>
                  <a:srgbClr val="FFFFFF"/>
                </a:highlight>
                <a:latin typeface="Arial" panose="020B0604020202020204" pitchFamily="34" charset="0"/>
                <a:ea typeface="Arial" panose="020B0604020202020204" pitchFamily="34" charset="0"/>
                <a:cs typeface="Arial" panose="020B0604020202020204" pitchFamily="34" charset="0"/>
              </a:rPr>
              <a:t>On average employees with 8 years of experience are willing for a job change.</a:t>
            </a:r>
          </a:p>
          <a:p>
            <a:pPr marL="342900" lvl="0" indent="-342900">
              <a:lnSpc>
                <a:spcPct val="115000"/>
              </a:lnSpc>
              <a:spcAft>
                <a:spcPts val="700"/>
              </a:spcAft>
              <a:buSzPts val="1050"/>
              <a:buFont typeface="Arial" panose="020B0604020202020204" pitchFamily="34" charset="0"/>
              <a:buChar char="●"/>
            </a:pPr>
            <a:r>
              <a:rPr lang="en-GB" sz="1800" b="1" u="none" strike="noStrike" dirty="0">
                <a:solidFill>
                  <a:srgbClr val="000000"/>
                </a:solidFill>
                <a:effectLst/>
                <a:highlight>
                  <a:srgbClr val="FFFFFF"/>
                </a:highlight>
                <a:latin typeface="Arial" panose="020B0604020202020204" pitchFamily="34" charset="0"/>
                <a:ea typeface="Arial" panose="020B0604020202020204" pitchFamily="34" charset="0"/>
                <a:cs typeface="Arial" panose="020B0604020202020204" pitchFamily="34" charset="0"/>
              </a:rPr>
              <a:t>The employees with experience of 10+ are more reluctant to the  </a:t>
            </a:r>
          </a:p>
          <a:p>
            <a:pPr lvl="0">
              <a:lnSpc>
                <a:spcPct val="115000"/>
              </a:lnSpc>
              <a:spcAft>
                <a:spcPts val="700"/>
              </a:spcAft>
              <a:buSzPts val="1050"/>
            </a:pPr>
            <a:r>
              <a:rPr lang="en-GB" b="1" dirty="0">
                <a:solidFill>
                  <a:srgbClr val="000000"/>
                </a:solidFill>
                <a:highlight>
                  <a:srgbClr val="FFFFFF"/>
                </a:highlight>
                <a:latin typeface="Arial" panose="020B0604020202020204" pitchFamily="34" charset="0"/>
                <a:ea typeface="Arial" panose="020B0604020202020204" pitchFamily="34" charset="0"/>
                <a:cs typeface="Arial" panose="020B0604020202020204" pitchFamily="34" charset="0"/>
              </a:rPr>
              <a:t>      </a:t>
            </a:r>
            <a:r>
              <a:rPr lang="en-GB" sz="1800" b="1" u="none" strike="noStrike" dirty="0">
                <a:solidFill>
                  <a:srgbClr val="000000"/>
                </a:solidFill>
                <a:effectLst/>
                <a:highlight>
                  <a:srgbClr val="FFFFFF"/>
                </a:highlight>
                <a:latin typeface="Arial" panose="020B0604020202020204" pitchFamily="34" charset="0"/>
                <a:ea typeface="Arial" panose="020B0604020202020204" pitchFamily="34" charset="0"/>
                <a:cs typeface="Arial" panose="020B0604020202020204" pitchFamily="34" charset="0"/>
              </a:rPr>
              <a:t>change</a:t>
            </a:r>
            <a:endParaRPr lang="en-IN" sz="1800" dirty="0">
              <a:effectLst/>
              <a:latin typeface="Arial" panose="020B0604020202020204" pitchFamily="34" charset="0"/>
              <a:ea typeface="Arial" panose="020B0604020202020204" pitchFamily="34" charset="0"/>
            </a:endParaRPr>
          </a:p>
        </p:txBody>
      </p:sp>
      <p:graphicFrame>
        <p:nvGraphicFramePr>
          <p:cNvPr id="4" name="Chart 3">
            <a:extLst>
              <a:ext uri="{FF2B5EF4-FFF2-40B4-BE49-F238E27FC236}">
                <a16:creationId xmlns:a16="http://schemas.microsoft.com/office/drawing/2014/main" id="{F2F8D968-0FDD-46CC-A691-5EB3FA45C07C}"/>
              </a:ext>
            </a:extLst>
          </p:cNvPr>
          <p:cNvGraphicFramePr>
            <a:graphicFrameLocks/>
          </p:cNvGraphicFramePr>
          <p:nvPr>
            <p:extLst>
              <p:ext uri="{D42A27DB-BD31-4B8C-83A1-F6EECF244321}">
                <p14:modId xmlns:p14="http://schemas.microsoft.com/office/powerpoint/2010/main" val="2707653293"/>
              </p:ext>
            </p:extLst>
          </p:nvPr>
        </p:nvGraphicFramePr>
        <p:xfrm>
          <a:off x="6449580" y="2770646"/>
          <a:ext cx="4532386" cy="383434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15B12EB0-B073-4C47-BC59-692F9BC45A29}"/>
              </a:ext>
            </a:extLst>
          </p:cNvPr>
          <p:cNvGraphicFramePr>
            <a:graphicFrameLocks noGrp="1"/>
          </p:cNvGraphicFramePr>
          <p:nvPr>
            <p:extLst>
              <p:ext uri="{D42A27DB-BD31-4B8C-83A1-F6EECF244321}">
                <p14:modId xmlns:p14="http://schemas.microsoft.com/office/powerpoint/2010/main" val="4149770790"/>
              </p:ext>
            </p:extLst>
          </p:nvPr>
        </p:nvGraphicFramePr>
        <p:xfrm>
          <a:off x="1171852" y="4307889"/>
          <a:ext cx="3977766" cy="2399215"/>
        </p:xfrm>
        <a:graphic>
          <a:graphicData uri="http://schemas.openxmlformats.org/drawingml/2006/table">
            <a:tbl>
              <a:tblPr firstRow="1" firstCol="1" lastCol="1" bandRow="1" bandCol="1">
                <a:tableStyleId>{793D81CF-94F2-401A-BA57-92F5A7B2D0C5}</a:tableStyleId>
              </a:tblPr>
              <a:tblGrid>
                <a:gridCol w="1935332">
                  <a:extLst>
                    <a:ext uri="{9D8B030D-6E8A-4147-A177-3AD203B41FA5}">
                      <a16:colId xmlns:a16="http://schemas.microsoft.com/office/drawing/2014/main" val="2555734314"/>
                    </a:ext>
                  </a:extLst>
                </a:gridCol>
                <a:gridCol w="2042434">
                  <a:extLst>
                    <a:ext uri="{9D8B030D-6E8A-4147-A177-3AD203B41FA5}">
                      <a16:colId xmlns:a16="http://schemas.microsoft.com/office/drawing/2014/main" val="3462282878"/>
                    </a:ext>
                  </a:extLst>
                </a:gridCol>
              </a:tblGrid>
              <a:tr h="342745">
                <a:tc>
                  <a:txBody>
                    <a:bodyPr/>
                    <a:lstStyle/>
                    <a:p>
                      <a:pPr algn="ctr" fontAlgn="b"/>
                      <a:r>
                        <a:rPr lang="en-IN" sz="1800" b="1" u="none" strike="noStrike" dirty="0">
                          <a:ln>
                            <a:solidFill>
                              <a:schemeClr val="bg1"/>
                            </a:solidFill>
                          </a:ln>
                          <a:solidFill>
                            <a:schemeClr val="bg1"/>
                          </a:solidFill>
                          <a:effectLst>
                            <a:outerShdw blurRad="38100" dist="38100" dir="2700000" algn="tl">
                              <a:srgbClr val="000000">
                                <a:alpha val="43137"/>
                              </a:srgbClr>
                            </a:outerShdw>
                          </a:effectLst>
                        </a:rPr>
                        <a:t>Major Discipline</a:t>
                      </a:r>
                      <a:endParaRPr lang="en-IN" sz="1800" b="1" i="0" u="none" strike="noStrike" dirty="0">
                        <a:ln>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ctr" fontAlgn="b"/>
                      <a:r>
                        <a:rPr lang="en-IN" sz="1600" b="1" u="none" strike="noStrike" dirty="0">
                          <a:ln>
                            <a:solidFill>
                              <a:schemeClr val="bg1"/>
                            </a:solidFill>
                          </a:ln>
                          <a:solidFill>
                            <a:schemeClr val="bg1"/>
                          </a:solidFill>
                          <a:effectLst>
                            <a:outerShdw blurRad="38100" dist="38100" dir="2700000" algn="tl">
                              <a:srgbClr val="000000">
                                <a:alpha val="43137"/>
                              </a:srgbClr>
                            </a:outerShdw>
                          </a:effectLst>
                        </a:rPr>
                        <a:t>Avg. Training Hours</a:t>
                      </a:r>
                      <a:endParaRPr lang="en-IN" sz="1600" b="1" i="0" u="none" strike="noStrike" dirty="0">
                        <a:ln>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extLst>
                  <a:ext uri="{0D108BD9-81ED-4DB2-BD59-A6C34878D82A}">
                    <a16:rowId xmlns:a16="http://schemas.microsoft.com/office/drawing/2014/main" val="4084449507"/>
                  </a:ext>
                </a:extLst>
              </a:tr>
              <a:tr h="342745">
                <a:tc>
                  <a:txBody>
                    <a:bodyPr/>
                    <a:lstStyle/>
                    <a:p>
                      <a:pPr algn="ctr" fontAlgn="b"/>
                      <a:r>
                        <a:rPr lang="en-IN" sz="1600" b="1" u="sng" strike="noStrike" dirty="0">
                          <a:solidFill>
                            <a:schemeClr val="tx1"/>
                          </a:solidFill>
                          <a:effectLst/>
                        </a:rPr>
                        <a:t>Arts</a:t>
                      </a:r>
                      <a:endParaRPr lang="en-IN" sz="1600" b="1" i="0" u="sng"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IN" sz="1600" b="0" u="none" strike="noStrike" dirty="0">
                          <a:ln>
                            <a:solidFill>
                              <a:schemeClr val="tx1"/>
                            </a:solidFill>
                          </a:ln>
                          <a:solidFill>
                            <a:schemeClr val="tx1"/>
                          </a:solidFill>
                          <a:effectLst/>
                        </a:rPr>
                        <a:t>60</a:t>
                      </a:r>
                      <a:endParaRPr lang="en-IN" sz="1600" b="0" i="0" u="none" strike="noStrike" dirty="0">
                        <a:ln>
                          <a:solidFill>
                            <a:schemeClr val="tx1"/>
                          </a:solidFill>
                        </a:ln>
                        <a:solidFill>
                          <a:schemeClr val="tx1"/>
                        </a:solidFill>
                        <a:effectLst/>
                        <a:latin typeface="+mj-lt"/>
                      </a:endParaRPr>
                    </a:p>
                  </a:txBody>
                  <a:tcPr marL="7620" marR="7620" marT="7620" marB="0" anchor="b"/>
                </a:tc>
                <a:extLst>
                  <a:ext uri="{0D108BD9-81ED-4DB2-BD59-A6C34878D82A}">
                    <a16:rowId xmlns:a16="http://schemas.microsoft.com/office/drawing/2014/main" val="556724383"/>
                  </a:ext>
                </a:extLst>
              </a:tr>
              <a:tr h="342745">
                <a:tc>
                  <a:txBody>
                    <a:bodyPr/>
                    <a:lstStyle/>
                    <a:p>
                      <a:pPr algn="ctr" fontAlgn="b"/>
                      <a:r>
                        <a:rPr lang="en-IN" sz="1600" b="1" u="sng" strike="noStrike" dirty="0">
                          <a:solidFill>
                            <a:schemeClr val="tx1"/>
                          </a:solidFill>
                          <a:effectLst/>
                        </a:rPr>
                        <a:t>Business Degree</a:t>
                      </a:r>
                      <a:endParaRPr lang="en-IN" sz="1600" b="1" i="0" u="sng"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IN" sz="1600" b="0" u="none" strike="noStrike" dirty="0">
                          <a:ln>
                            <a:solidFill>
                              <a:schemeClr val="tx1"/>
                            </a:solidFill>
                          </a:ln>
                          <a:solidFill>
                            <a:schemeClr val="tx1"/>
                          </a:solidFill>
                          <a:effectLst/>
                        </a:rPr>
                        <a:t>66</a:t>
                      </a:r>
                      <a:endParaRPr lang="en-IN" sz="1600" b="0" i="0" u="none" strike="noStrike" dirty="0">
                        <a:ln>
                          <a:solidFill>
                            <a:schemeClr val="tx1"/>
                          </a:solidFill>
                        </a:ln>
                        <a:solidFill>
                          <a:schemeClr val="tx1"/>
                        </a:solidFill>
                        <a:effectLst/>
                        <a:latin typeface="+mj-lt"/>
                      </a:endParaRPr>
                    </a:p>
                  </a:txBody>
                  <a:tcPr marL="7620" marR="7620" marT="7620" marB="0" anchor="b"/>
                </a:tc>
                <a:extLst>
                  <a:ext uri="{0D108BD9-81ED-4DB2-BD59-A6C34878D82A}">
                    <a16:rowId xmlns:a16="http://schemas.microsoft.com/office/drawing/2014/main" val="364858343"/>
                  </a:ext>
                </a:extLst>
              </a:tr>
              <a:tr h="342745">
                <a:tc>
                  <a:txBody>
                    <a:bodyPr/>
                    <a:lstStyle/>
                    <a:p>
                      <a:pPr algn="ctr" fontAlgn="b"/>
                      <a:r>
                        <a:rPr lang="en-IN" sz="1600" b="1" u="sng" strike="noStrike" dirty="0">
                          <a:solidFill>
                            <a:schemeClr val="tx1"/>
                          </a:solidFill>
                          <a:effectLst/>
                        </a:rPr>
                        <a:t>Humanities</a:t>
                      </a:r>
                      <a:endParaRPr lang="en-IN" sz="1600" b="1" i="0" u="sng"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IN" sz="1600" b="0" u="none" strike="noStrike" dirty="0">
                          <a:ln>
                            <a:solidFill>
                              <a:schemeClr val="tx1"/>
                            </a:solidFill>
                          </a:ln>
                          <a:solidFill>
                            <a:schemeClr val="tx1"/>
                          </a:solidFill>
                          <a:effectLst/>
                        </a:rPr>
                        <a:t>66</a:t>
                      </a:r>
                      <a:endParaRPr lang="en-IN" sz="1600" b="0" i="0" u="none" strike="noStrike" dirty="0">
                        <a:ln>
                          <a:solidFill>
                            <a:schemeClr val="tx1"/>
                          </a:solidFill>
                        </a:ln>
                        <a:solidFill>
                          <a:schemeClr val="tx1"/>
                        </a:solidFill>
                        <a:effectLst/>
                        <a:latin typeface="+mj-lt"/>
                      </a:endParaRPr>
                    </a:p>
                  </a:txBody>
                  <a:tcPr marL="7620" marR="7620" marT="7620" marB="0" anchor="b"/>
                </a:tc>
                <a:extLst>
                  <a:ext uri="{0D108BD9-81ED-4DB2-BD59-A6C34878D82A}">
                    <a16:rowId xmlns:a16="http://schemas.microsoft.com/office/drawing/2014/main" val="3723695966"/>
                  </a:ext>
                </a:extLst>
              </a:tr>
              <a:tr h="342745">
                <a:tc>
                  <a:txBody>
                    <a:bodyPr/>
                    <a:lstStyle/>
                    <a:p>
                      <a:pPr algn="ctr" fontAlgn="b"/>
                      <a:r>
                        <a:rPr lang="en-IN" sz="1600" b="1" u="sng" strike="noStrike" dirty="0">
                          <a:solidFill>
                            <a:schemeClr val="tx1"/>
                          </a:solidFill>
                          <a:effectLst/>
                        </a:rPr>
                        <a:t>No Major</a:t>
                      </a:r>
                      <a:endParaRPr lang="en-IN" sz="1600" b="1" i="0" u="sng"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IN" sz="1600" b="0" u="none" strike="noStrike" dirty="0">
                          <a:ln>
                            <a:solidFill>
                              <a:schemeClr val="tx1"/>
                            </a:solidFill>
                          </a:ln>
                          <a:solidFill>
                            <a:schemeClr val="tx1"/>
                          </a:solidFill>
                          <a:effectLst/>
                        </a:rPr>
                        <a:t>66</a:t>
                      </a:r>
                      <a:endParaRPr lang="en-IN" sz="1600" b="0" i="0" u="none" strike="noStrike" dirty="0">
                        <a:ln>
                          <a:solidFill>
                            <a:schemeClr val="tx1"/>
                          </a:solidFill>
                        </a:ln>
                        <a:solidFill>
                          <a:schemeClr val="tx1"/>
                        </a:solidFill>
                        <a:effectLst/>
                        <a:latin typeface="+mj-lt"/>
                      </a:endParaRPr>
                    </a:p>
                  </a:txBody>
                  <a:tcPr marL="7620" marR="7620" marT="7620" marB="0" anchor="b"/>
                </a:tc>
                <a:extLst>
                  <a:ext uri="{0D108BD9-81ED-4DB2-BD59-A6C34878D82A}">
                    <a16:rowId xmlns:a16="http://schemas.microsoft.com/office/drawing/2014/main" val="3853547911"/>
                  </a:ext>
                </a:extLst>
              </a:tr>
              <a:tr h="342745">
                <a:tc>
                  <a:txBody>
                    <a:bodyPr/>
                    <a:lstStyle/>
                    <a:p>
                      <a:pPr algn="ctr" fontAlgn="b"/>
                      <a:r>
                        <a:rPr lang="en-IN" sz="1600" b="1" u="sng" strike="noStrike" dirty="0">
                          <a:solidFill>
                            <a:schemeClr val="tx1"/>
                          </a:solidFill>
                          <a:effectLst/>
                        </a:rPr>
                        <a:t>Other</a:t>
                      </a:r>
                      <a:endParaRPr lang="en-IN" sz="1600" b="1" i="0" u="sng"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IN" sz="1600" b="0" u="none" strike="noStrike" dirty="0">
                          <a:ln>
                            <a:solidFill>
                              <a:schemeClr val="tx1"/>
                            </a:solidFill>
                          </a:ln>
                          <a:solidFill>
                            <a:schemeClr val="tx1"/>
                          </a:solidFill>
                          <a:effectLst/>
                        </a:rPr>
                        <a:t>66</a:t>
                      </a:r>
                      <a:endParaRPr lang="en-IN" sz="1600" b="0" i="0" u="none" strike="noStrike" dirty="0">
                        <a:ln>
                          <a:solidFill>
                            <a:schemeClr val="tx1"/>
                          </a:solidFill>
                        </a:ln>
                        <a:solidFill>
                          <a:schemeClr val="tx1"/>
                        </a:solidFill>
                        <a:effectLst/>
                        <a:latin typeface="+mj-lt"/>
                      </a:endParaRPr>
                    </a:p>
                  </a:txBody>
                  <a:tcPr marL="7620" marR="7620" marT="7620" marB="0" anchor="b"/>
                </a:tc>
                <a:extLst>
                  <a:ext uri="{0D108BD9-81ED-4DB2-BD59-A6C34878D82A}">
                    <a16:rowId xmlns:a16="http://schemas.microsoft.com/office/drawing/2014/main" val="2389955456"/>
                  </a:ext>
                </a:extLst>
              </a:tr>
              <a:tr h="342745">
                <a:tc>
                  <a:txBody>
                    <a:bodyPr/>
                    <a:lstStyle/>
                    <a:p>
                      <a:pPr algn="ctr" fontAlgn="b"/>
                      <a:r>
                        <a:rPr lang="en-IN" sz="1600" b="1" u="sng" strike="noStrike" dirty="0">
                          <a:solidFill>
                            <a:schemeClr val="tx1"/>
                          </a:solidFill>
                          <a:effectLst/>
                        </a:rPr>
                        <a:t>STEM</a:t>
                      </a:r>
                      <a:endParaRPr lang="en-IN" sz="1600" b="1" i="0" u="sng"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IN" sz="1600" b="0" u="none" strike="noStrike" dirty="0">
                          <a:ln>
                            <a:solidFill>
                              <a:schemeClr val="tx1"/>
                            </a:solidFill>
                          </a:ln>
                          <a:solidFill>
                            <a:schemeClr val="tx1"/>
                          </a:solidFill>
                          <a:effectLst/>
                        </a:rPr>
                        <a:t>65</a:t>
                      </a:r>
                      <a:endParaRPr lang="en-IN" sz="1600" b="0" i="0" u="none" strike="noStrike" dirty="0">
                        <a:ln>
                          <a:solidFill>
                            <a:schemeClr val="tx1"/>
                          </a:solidFill>
                        </a:ln>
                        <a:solidFill>
                          <a:schemeClr val="tx1"/>
                        </a:solidFill>
                        <a:effectLst/>
                        <a:latin typeface="+mj-lt"/>
                      </a:endParaRPr>
                    </a:p>
                  </a:txBody>
                  <a:tcPr marL="7620" marR="7620" marT="7620" marB="0" anchor="b"/>
                </a:tc>
                <a:extLst>
                  <a:ext uri="{0D108BD9-81ED-4DB2-BD59-A6C34878D82A}">
                    <a16:rowId xmlns:a16="http://schemas.microsoft.com/office/drawing/2014/main" val="1792563731"/>
                  </a:ext>
                </a:extLst>
              </a:tr>
            </a:tbl>
          </a:graphicData>
        </a:graphic>
      </p:graphicFrame>
      <p:sp>
        <p:nvSpPr>
          <p:cNvPr id="5" name="TextBox 4">
            <a:extLst>
              <a:ext uri="{FF2B5EF4-FFF2-40B4-BE49-F238E27FC236}">
                <a16:creationId xmlns:a16="http://schemas.microsoft.com/office/drawing/2014/main" id="{8D6EBA0D-0BB8-4E34-BA3D-1A6ED4038E96}"/>
              </a:ext>
            </a:extLst>
          </p:cNvPr>
          <p:cNvSpPr txBox="1"/>
          <p:nvPr/>
        </p:nvSpPr>
        <p:spPr>
          <a:xfrm>
            <a:off x="758416" y="3386251"/>
            <a:ext cx="4804638" cy="707886"/>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GB" sz="2000" b="1" dirty="0">
                <a:solidFill>
                  <a:srgbClr val="FF0000"/>
                </a:solidFill>
                <a:highlight>
                  <a:srgbClr val="FFFFFF"/>
                </a:highlight>
                <a:latin typeface="Bahnschrift Light" panose="020B0502040204020203" pitchFamily="34" charset="0"/>
                <a:cs typeface="Arial" panose="020B0604020202020204" pitchFamily="34" charset="0"/>
              </a:rPr>
              <a:t>All major discipline has an avg mean </a:t>
            </a:r>
          </a:p>
          <a:p>
            <a:pPr algn="ctr"/>
            <a:r>
              <a:rPr lang="en-GB" sz="2000" b="1" dirty="0">
                <a:solidFill>
                  <a:srgbClr val="FF0000"/>
                </a:solidFill>
                <a:highlight>
                  <a:srgbClr val="FFFFFF"/>
                </a:highlight>
                <a:latin typeface="Bahnschrift Light" panose="020B0502040204020203" pitchFamily="34" charset="0"/>
                <a:cs typeface="Arial" panose="020B0604020202020204" pitchFamily="34" charset="0"/>
              </a:rPr>
              <a:t>training time of 65-68 hrs</a:t>
            </a:r>
            <a:endParaRPr lang="en-IN" sz="2000" b="1" dirty="0">
              <a:solidFill>
                <a:srgbClr val="FF0000"/>
              </a:solidFill>
              <a:highlight>
                <a:srgbClr val="FFFFFF"/>
              </a:highlight>
              <a:latin typeface="Bahnschrift Light" panose="020B0502040204020203" pitchFamily="34" charset="0"/>
              <a:cs typeface="Arial" panose="020B0604020202020204" pitchFamily="34" charset="0"/>
            </a:endParaRPr>
          </a:p>
        </p:txBody>
      </p:sp>
    </p:spTree>
    <p:extLst>
      <p:ext uri="{BB962C8B-B14F-4D97-AF65-F5344CB8AC3E}">
        <p14:creationId xmlns:p14="http://schemas.microsoft.com/office/powerpoint/2010/main" val="531456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2A966F-D6E8-4D4F-82C9-FA4CD5A4CC36}"/>
              </a:ext>
            </a:extLst>
          </p:cNvPr>
          <p:cNvSpPr txBox="1"/>
          <p:nvPr/>
        </p:nvSpPr>
        <p:spPr>
          <a:xfrm>
            <a:off x="0" y="71020"/>
            <a:ext cx="12126897" cy="1323439"/>
          </a:xfrm>
          <a:prstGeom prst="rect">
            <a:avLst/>
          </a:prstGeom>
          <a:noFill/>
        </p:spPr>
        <p:txBody>
          <a:bodyPr wrap="square">
            <a:spAutoFit/>
          </a:bodyPr>
          <a:lstStyle/>
          <a:p>
            <a:pPr marL="571500" lvl="0" indent="-571500">
              <a:buFont typeface="Courier New" panose="02070309020205020404" pitchFamily="49" charset="0"/>
              <a:buChar char="o"/>
            </a:pPr>
            <a:r>
              <a:rPr lang="en-US" sz="3900" b="1" u="sng" dirty="0">
                <a:ln w="0">
                  <a:solidFill>
                    <a:schemeClr val="tx1"/>
                  </a:solidFill>
                </a:ln>
                <a:latin typeface="Felix Titling" panose="04060505060202020A04" pitchFamily="82" charset="0"/>
              </a:rPr>
              <a:t>Education</a:t>
            </a:r>
            <a:r>
              <a:rPr lang="en-US" sz="3900" b="1" dirty="0">
                <a:ln w="0">
                  <a:solidFill>
                    <a:schemeClr val="tx1"/>
                  </a:solidFill>
                </a:ln>
                <a:latin typeface="Felix Titling" panose="04060505060202020A04" pitchFamily="82" charset="0"/>
              </a:rPr>
              <a:t> </a:t>
            </a:r>
            <a:r>
              <a:rPr lang="en-US" sz="3900" b="1" u="sng" dirty="0">
                <a:ln w="0">
                  <a:solidFill>
                    <a:schemeClr val="tx1"/>
                  </a:solidFill>
                </a:ln>
                <a:latin typeface="Felix Titling" panose="04060505060202020A04" pitchFamily="82" charset="0"/>
              </a:rPr>
              <a:t>level</a:t>
            </a:r>
            <a:r>
              <a:rPr lang="en-US" sz="3900" b="1" dirty="0">
                <a:ln w="0">
                  <a:solidFill>
                    <a:schemeClr val="tx1"/>
                  </a:solidFill>
                </a:ln>
                <a:latin typeface="Felix Titling" panose="04060505060202020A04" pitchFamily="82" charset="0"/>
              </a:rPr>
              <a:t> </a:t>
            </a:r>
            <a:r>
              <a:rPr lang="en-US" sz="3900" b="1" u="sng" dirty="0">
                <a:ln w="0">
                  <a:solidFill>
                    <a:schemeClr val="tx1"/>
                  </a:solidFill>
                </a:ln>
                <a:latin typeface="Felix Titling" panose="04060505060202020A04" pitchFamily="82" charset="0"/>
              </a:rPr>
              <a:t>of</a:t>
            </a:r>
            <a:r>
              <a:rPr lang="en-US" sz="3900" b="1" dirty="0">
                <a:ln w="0">
                  <a:solidFill>
                    <a:schemeClr val="tx1"/>
                  </a:solidFill>
                </a:ln>
                <a:latin typeface="Felix Titling" panose="04060505060202020A04" pitchFamily="82" charset="0"/>
              </a:rPr>
              <a:t> </a:t>
            </a:r>
            <a:r>
              <a:rPr lang="en-US" sz="3900" b="1" u="sng" dirty="0">
                <a:ln w="0">
                  <a:solidFill>
                    <a:schemeClr val="tx1"/>
                  </a:solidFill>
                </a:ln>
                <a:latin typeface="Felix Titling" panose="04060505060202020A04" pitchFamily="82" charset="0"/>
              </a:rPr>
              <a:t>the </a:t>
            </a:r>
            <a:r>
              <a:rPr lang="en-US" sz="3900" b="1" dirty="0">
                <a:ln w="0">
                  <a:solidFill>
                    <a:schemeClr val="tx1"/>
                  </a:solidFill>
                </a:ln>
                <a:latin typeface="Felix Titling" panose="04060505060202020A04" pitchFamily="82" charset="0"/>
              </a:rPr>
              <a:t> </a:t>
            </a:r>
            <a:r>
              <a:rPr lang="en-US" sz="3900" b="1" u="sng" dirty="0">
                <a:ln w="0">
                  <a:solidFill>
                    <a:schemeClr val="tx1"/>
                  </a:solidFill>
                </a:ln>
                <a:latin typeface="Felix Titling" panose="04060505060202020A04" pitchFamily="82" charset="0"/>
              </a:rPr>
              <a:t>respective candidates</a:t>
            </a:r>
            <a:endParaRPr lang="en-IN" sz="3900" b="1" u="sng" dirty="0">
              <a:ln w="0">
                <a:solidFill>
                  <a:schemeClr val="tx1"/>
                </a:solidFill>
              </a:ln>
              <a:latin typeface="Felix Titling" panose="04060505060202020A04" pitchFamily="82" charset="0"/>
            </a:endParaRPr>
          </a:p>
        </p:txBody>
      </p:sp>
      <p:sp>
        <p:nvSpPr>
          <p:cNvPr id="4" name="TextBox 3">
            <a:extLst>
              <a:ext uri="{FF2B5EF4-FFF2-40B4-BE49-F238E27FC236}">
                <a16:creationId xmlns:a16="http://schemas.microsoft.com/office/drawing/2014/main" id="{D86B4372-9E18-4F48-9677-826262A19621}"/>
              </a:ext>
            </a:extLst>
          </p:cNvPr>
          <p:cNvSpPr txBox="1"/>
          <p:nvPr/>
        </p:nvSpPr>
        <p:spPr>
          <a:xfrm>
            <a:off x="604916" y="1484372"/>
            <a:ext cx="10982167" cy="1212127"/>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342900" lvl="0" indent="-342900">
              <a:lnSpc>
                <a:spcPct val="115000"/>
              </a:lnSpc>
              <a:spcAft>
                <a:spcPts val="700"/>
              </a:spcAft>
              <a:buSzPts val="1050"/>
              <a:buFont typeface="Arial" panose="020B0604020202020204" pitchFamily="34" charset="0"/>
              <a:buChar char="●"/>
            </a:pPr>
            <a:r>
              <a:rPr lang="en-GB" sz="2000" b="1" u="none" strike="noStrike" dirty="0">
                <a:solidFill>
                  <a:srgbClr val="000000"/>
                </a:solidFill>
                <a:effectLst/>
                <a:highlight>
                  <a:srgbClr val="FFFFFF"/>
                </a:highlight>
                <a:latin typeface="Century Gothic" panose="020B0502020202020204" pitchFamily="34" charset="0"/>
                <a:ea typeface="Arial" panose="020B0604020202020204" pitchFamily="34" charset="0"/>
                <a:cs typeface="Arial" panose="020B0604020202020204" pitchFamily="34" charset="0"/>
              </a:rPr>
              <a:t>The maximum no. of candidates have graduate degree followed by masters and the lowest level of education is primary school.</a:t>
            </a:r>
            <a:endParaRPr lang="en-GB" sz="2800" b="1" u="none" strike="noStrike" dirty="0">
              <a:solidFill>
                <a:srgbClr val="000000"/>
              </a:solidFill>
              <a:highlight>
                <a:srgbClr val="FFFFFF"/>
              </a:highlight>
              <a:latin typeface="Century Gothic" panose="020B0502020202020204" pitchFamily="34" charset="0"/>
              <a:ea typeface="Arial" panose="020B0604020202020204" pitchFamily="34" charset="0"/>
              <a:cs typeface="Arial" panose="020B0604020202020204" pitchFamily="34" charset="0"/>
            </a:endParaRPr>
          </a:p>
          <a:p>
            <a:pPr marL="342900" lvl="0" indent="-342900">
              <a:lnSpc>
                <a:spcPct val="115000"/>
              </a:lnSpc>
              <a:spcAft>
                <a:spcPts val="700"/>
              </a:spcAft>
              <a:buSzPts val="1050"/>
              <a:buFont typeface="Arial" panose="020B0604020202020204" pitchFamily="34" charset="0"/>
              <a:buChar char="●"/>
            </a:pPr>
            <a:r>
              <a:rPr lang="en-GB" sz="2000" b="1" dirty="0">
                <a:solidFill>
                  <a:srgbClr val="000000"/>
                </a:solidFill>
                <a:effectLst/>
                <a:highlight>
                  <a:srgbClr val="FFFFFF"/>
                </a:highlight>
                <a:latin typeface="Century Gothic" panose="020B0502020202020204" pitchFamily="34" charset="0"/>
                <a:ea typeface="Arial" panose="020B0604020202020204" pitchFamily="34" charset="0"/>
                <a:cs typeface="Arial" panose="020B0604020202020204" pitchFamily="34" charset="0"/>
              </a:rPr>
              <a:t>Low people with higher education background</a:t>
            </a:r>
            <a:r>
              <a:rPr lang="en-GB" sz="2000" b="1" dirty="0">
                <a:solidFill>
                  <a:srgbClr val="000000"/>
                </a:solidFill>
                <a:highlight>
                  <a:srgbClr val="FFFFFF"/>
                </a:highlight>
                <a:latin typeface="Century Gothic" panose="020B0502020202020204" pitchFamily="34" charset="0"/>
                <a:ea typeface="Arial" panose="020B0604020202020204" pitchFamily="34" charset="0"/>
                <a:cs typeface="Arial" panose="020B0604020202020204" pitchFamily="34" charset="0"/>
              </a:rPr>
              <a:t> Phd.</a:t>
            </a:r>
            <a:endParaRPr lang="en-IN" sz="2000" u="none" strike="noStrike" dirty="0">
              <a:effectLst/>
              <a:latin typeface="Century Gothic" panose="020B0502020202020204" pitchFamily="34" charset="0"/>
              <a:ea typeface="Arial" panose="020B0604020202020204" pitchFamily="34" charset="0"/>
              <a:cs typeface="Arial" panose="020B0604020202020204" pitchFamily="34" charset="0"/>
            </a:endParaRPr>
          </a:p>
        </p:txBody>
      </p:sp>
      <p:graphicFrame>
        <p:nvGraphicFramePr>
          <p:cNvPr id="5" name="Chart 4">
            <a:extLst>
              <a:ext uri="{FF2B5EF4-FFF2-40B4-BE49-F238E27FC236}">
                <a16:creationId xmlns:a16="http://schemas.microsoft.com/office/drawing/2014/main" id="{D8E00B40-5655-4C95-986D-B20BD707C978}"/>
              </a:ext>
            </a:extLst>
          </p:cNvPr>
          <p:cNvGraphicFramePr>
            <a:graphicFrameLocks noChangeAspect="1"/>
          </p:cNvGraphicFramePr>
          <p:nvPr>
            <p:extLst>
              <p:ext uri="{D42A27DB-BD31-4B8C-83A1-F6EECF244321}">
                <p14:modId xmlns:p14="http://schemas.microsoft.com/office/powerpoint/2010/main" val="794557752"/>
              </p:ext>
            </p:extLst>
          </p:nvPr>
        </p:nvGraphicFramePr>
        <p:xfrm>
          <a:off x="1074203" y="2982900"/>
          <a:ext cx="5415380" cy="38928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648159EE-2161-4CAB-8EEF-5A96F98B1653}"/>
              </a:ext>
            </a:extLst>
          </p:cNvPr>
          <p:cNvGraphicFramePr>
            <a:graphicFrameLocks/>
          </p:cNvGraphicFramePr>
          <p:nvPr>
            <p:extLst>
              <p:ext uri="{D42A27DB-BD31-4B8C-83A1-F6EECF244321}">
                <p14:modId xmlns:p14="http://schemas.microsoft.com/office/powerpoint/2010/main" val="1715047511"/>
              </p:ext>
            </p:extLst>
          </p:nvPr>
        </p:nvGraphicFramePr>
        <p:xfrm>
          <a:off x="5761608" y="2965142"/>
          <a:ext cx="6258757" cy="3391270"/>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a:extLst>
              <a:ext uri="{FF2B5EF4-FFF2-40B4-BE49-F238E27FC236}">
                <a16:creationId xmlns:a16="http://schemas.microsoft.com/office/drawing/2014/main" id="{C8ADEBF5-68D0-4209-8F78-B1FADA2B27C0}"/>
              </a:ext>
            </a:extLst>
          </p:cNvPr>
          <p:cNvSpPr/>
          <p:nvPr/>
        </p:nvSpPr>
        <p:spPr>
          <a:xfrm>
            <a:off x="230826" y="2982900"/>
            <a:ext cx="2246044" cy="707886"/>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lIns="91440" tIns="45720" rIns="91440" bIns="45720">
            <a:spAutoFit/>
          </a:bodyPr>
          <a:lstStyle/>
          <a:p>
            <a:r>
              <a:rPr lang="en-US" sz="2000" u="sng" cap="none" spc="0" dirty="0">
                <a:ln w="6600">
                  <a:solidFill>
                    <a:srgbClr val="002060"/>
                  </a:solidFill>
                  <a:prstDash val="solid"/>
                </a:ln>
                <a:solidFill>
                  <a:srgbClr val="002060"/>
                </a:solidFill>
                <a:latin typeface="+mj-lt"/>
              </a:rPr>
              <a:t>Education</a:t>
            </a:r>
            <a:r>
              <a:rPr lang="en-US" sz="2000" dirty="0">
                <a:ln w="6600">
                  <a:solidFill>
                    <a:srgbClr val="002060"/>
                  </a:solidFill>
                  <a:prstDash val="solid"/>
                </a:ln>
                <a:solidFill>
                  <a:srgbClr val="002060"/>
                </a:solidFill>
                <a:latin typeface="+mj-lt"/>
              </a:rPr>
              <a:t> </a:t>
            </a:r>
            <a:r>
              <a:rPr lang="en-US" sz="2000" u="sng" cap="none" spc="0" dirty="0">
                <a:ln w="6600">
                  <a:solidFill>
                    <a:srgbClr val="002060"/>
                  </a:solidFill>
                  <a:prstDash val="solid"/>
                </a:ln>
                <a:solidFill>
                  <a:srgbClr val="002060"/>
                </a:solidFill>
                <a:latin typeface="+mj-lt"/>
              </a:rPr>
              <a:t>Level</a:t>
            </a:r>
            <a:r>
              <a:rPr lang="en-US" sz="2000" b="1" u="sng" cap="none" spc="0" dirty="0">
                <a:ln w="6600">
                  <a:solidFill>
                    <a:srgbClr val="002060"/>
                  </a:solidFill>
                  <a:prstDash val="solid"/>
                </a:ln>
                <a:solidFill>
                  <a:srgbClr val="002060"/>
                </a:solidFill>
                <a:latin typeface="+mj-lt"/>
              </a:rPr>
              <a:t> </a:t>
            </a:r>
          </a:p>
          <a:p>
            <a:r>
              <a:rPr lang="en-US" sz="2000" u="sng" cap="none" spc="0" dirty="0">
                <a:ln w="6600">
                  <a:solidFill>
                    <a:srgbClr val="002060"/>
                  </a:solidFill>
                  <a:prstDash val="solid"/>
                </a:ln>
                <a:solidFill>
                  <a:srgbClr val="002060"/>
                </a:solidFill>
                <a:latin typeface="+mj-lt"/>
              </a:rPr>
              <a:t>Bifurcation</a:t>
            </a:r>
          </a:p>
        </p:txBody>
      </p:sp>
      <p:sp>
        <p:nvSpPr>
          <p:cNvPr id="2" name="Rectangle 1">
            <a:extLst>
              <a:ext uri="{FF2B5EF4-FFF2-40B4-BE49-F238E27FC236}">
                <a16:creationId xmlns:a16="http://schemas.microsoft.com/office/drawing/2014/main" id="{047FD08E-B9B2-4BD7-9846-6E006CBDCF43}"/>
              </a:ext>
            </a:extLst>
          </p:cNvPr>
          <p:cNvSpPr/>
          <p:nvPr/>
        </p:nvSpPr>
        <p:spPr>
          <a:xfrm>
            <a:off x="230826" y="2965142"/>
            <a:ext cx="5415380" cy="339127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61542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A91854-05F7-4E55-8669-D3EF91F5D11F}"/>
              </a:ext>
            </a:extLst>
          </p:cNvPr>
          <p:cNvSpPr/>
          <p:nvPr/>
        </p:nvSpPr>
        <p:spPr>
          <a:xfrm>
            <a:off x="0" y="0"/>
            <a:ext cx="10502284" cy="2031325"/>
          </a:xfrm>
          <a:prstGeom prst="rect">
            <a:avLst/>
          </a:prstGeom>
          <a:noFill/>
        </p:spPr>
        <p:txBody>
          <a:bodyPr wrap="square" lIns="91440" tIns="45720" rIns="91440" bIns="45720">
            <a:spAutoFit/>
          </a:bodyPr>
          <a:lstStyle/>
          <a:p>
            <a:pPr marL="685800" indent="-685800">
              <a:buFont typeface="Courier New" panose="02070309020205020404" pitchFamily="49" charset="0"/>
              <a:buChar char="o"/>
            </a:pPr>
            <a:r>
              <a:rPr lang="en-US" sz="3600" b="1" u="sng" dirty="0">
                <a:ln w="0">
                  <a:solidFill>
                    <a:schemeClr val="tx1"/>
                  </a:solidFill>
                </a:ln>
                <a:latin typeface="Felix Titling" panose="04060505060202020A04" pitchFamily="82" charset="0"/>
              </a:rPr>
              <a:t>Major</a:t>
            </a:r>
            <a:r>
              <a:rPr lang="en-US" sz="3600" b="1" dirty="0">
                <a:ln w="0">
                  <a:solidFill>
                    <a:schemeClr val="tx1"/>
                  </a:solidFill>
                </a:ln>
                <a:latin typeface="Felix Titling" panose="04060505060202020A04" pitchFamily="82" charset="0"/>
              </a:rPr>
              <a:t> </a:t>
            </a:r>
            <a:r>
              <a:rPr lang="en-US" sz="3600" b="1" u="sng" dirty="0">
                <a:ln w="0">
                  <a:solidFill>
                    <a:schemeClr val="tx1"/>
                  </a:solidFill>
                </a:ln>
                <a:latin typeface="Felix Titling" panose="04060505060202020A04" pitchFamily="82" charset="0"/>
              </a:rPr>
              <a:t>discipline's</a:t>
            </a:r>
            <a:r>
              <a:rPr lang="en-US" sz="3600" b="1" dirty="0">
                <a:ln w="0">
                  <a:solidFill>
                    <a:schemeClr val="tx1"/>
                  </a:solidFill>
                </a:ln>
                <a:latin typeface="Felix Titling" panose="04060505060202020A04" pitchFamily="82" charset="0"/>
              </a:rPr>
              <a:t> </a:t>
            </a:r>
            <a:r>
              <a:rPr lang="en-US" sz="3600" b="1" u="sng" dirty="0">
                <a:ln w="0">
                  <a:solidFill>
                    <a:schemeClr val="tx1"/>
                  </a:solidFill>
                </a:ln>
                <a:latin typeface="Felix Titling" panose="04060505060202020A04" pitchFamily="82" charset="0"/>
              </a:rPr>
              <a:t>role</a:t>
            </a:r>
            <a:r>
              <a:rPr lang="en-US" sz="3600" b="1" dirty="0">
                <a:ln w="0">
                  <a:solidFill>
                    <a:schemeClr val="tx1"/>
                  </a:solidFill>
                </a:ln>
                <a:latin typeface="Felix Titling" panose="04060505060202020A04" pitchFamily="82" charset="0"/>
              </a:rPr>
              <a:t> </a:t>
            </a:r>
            <a:r>
              <a:rPr lang="en-US" sz="3600" b="1" u="sng" dirty="0">
                <a:ln w="0">
                  <a:solidFill>
                    <a:schemeClr val="tx1"/>
                  </a:solidFill>
                </a:ln>
                <a:latin typeface="Felix Titling" panose="04060505060202020A04" pitchFamily="82" charset="0"/>
              </a:rPr>
              <a:t>is</a:t>
            </a:r>
            <a:r>
              <a:rPr lang="en-US" sz="3600" b="1" dirty="0">
                <a:ln w="0">
                  <a:solidFill>
                    <a:schemeClr val="tx1"/>
                  </a:solidFill>
                </a:ln>
                <a:latin typeface="Felix Titling" panose="04060505060202020A04" pitchFamily="82" charset="0"/>
              </a:rPr>
              <a:t> </a:t>
            </a:r>
            <a:r>
              <a:rPr lang="en-US" sz="3600" b="1" u="sng" dirty="0">
                <a:ln w="0">
                  <a:solidFill>
                    <a:schemeClr val="tx1"/>
                  </a:solidFill>
                </a:ln>
                <a:latin typeface="Felix Titling" panose="04060505060202020A04" pitchFamily="82" charset="0"/>
              </a:rPr>
              <a:t>affecting</a:t>
            </a:r>
            <a:r>
              <a:rPr lang="en-US" sz="3600" b="1" dirty="0">
                <a:ln w="0">
                  <a:solidFill>
                    <a:schemeClr val="tx1"/>
                  </a:solidFill>
                </a:ln>
                <a:latin typeface="Felix Titling" panose="04060505060202020A04" pitchFamily="82" charset="0"/>
              </a:rPr>
              <a:t> </a:t>
            </a:r>
            <a:r>
              <a:rPr lang="en-US" sz="3600" b="1" u="sng" dirty="0">
                <a:ln w="0">
                  <a:solidFill>
                    <a:schemeClr val="tx1"/>
                  </a:solidFill>
                </a:ln>
                <a:latin typeface="Felix Titling" panose="04060505060202020A04" pitchFamily="82" charset="0"/>
              </a:rPr>
              <a:t>job</a:t>
            </a:r>
            <a:r>
              <a:rPr lang="en-US" sz="3600" b="1" dirty="0">
                <a:ln w="0">
                  <a:solidFill>
                    <a:schemeClr val="tx1"/>
                  </a:solidFill>
                </a:ln>
                <a:latin typeface="Felix Titling" panose="04060505060202020A04" pitchFamily="82" charset="0"/>
              </a:rPr>
              <a:t> </a:t>
            </a:r>
            <a:r>
              <a:rPr lang="en-US" sz="3600" b="1" u="sng" dirty="0">
                <a:ln w="0">
                  <a:solidFill>
                    <a:schemeClr val="tx1"/>
                  </a:solidFill>
                </a:ln>
                <a:latin typeface="Felix Titling" panose="04060505060202020A04" pitchFamily="82" charset="0"/>
              </a:rPr>
              <a:t>change</a:t>
            </a:r>
            <a:endParaRPr lang="en-IN" sz="3600" b="1" u="sng" dirty="0">
              <a:ln w="0">
                <a:solidFill>
                  <a:schemeClr val="tx1"/>
                </a:solidFill>
              </a:ln>
              <a:latin typeface="Felix Titling" panose="04060505060202020A04" pitchFamily="82" charset="0"/>
            </a:endParaRPr>
          </a:p>
          <a:p>
            <a:pPr marL="685800" indent="-685800" algn="ctr">
              <a:buFont typeface="Courier New" panose="02070309020205020404" pitchFamily="49" charset="0"/>
              <a:buChar char="o"/>
            </a:pPr>
            <a:endParaRPr lang="en-US" sz="5400" b="1" u="sng" cap="none" spc="0" dirty="0">
              <a:ln w="0"/>
              <a:solidFill>
                <a:schemeClr val="tx1"/>
              </a:solidFill>
              <a:effectLst>
                <a:outerShdw blurRad="38100" dist="38100" dir="2700000" algn="tl">
                  <a:srgbClr val="000000">
                    <a:alpha val="43137"/>
                  </a:srgbClr>
                </a:outerShdw>
              </a:effectLst>
              <a:latin typeface="Bradley Hand ITC" panose="03070402050302030203" pitchFamily="66" charset="0"/>
            </a:endParaRPr>
          </a:p>
        </p:txBody>
      </p:sp>
      <p:sp>
        <p:nvSpPr>
          <p:cNvPr id="7" name="TextBox 6">
            <a:extLst>
              <a:ext uri="{FF2B5EF4-FFF2-40B4-BE49-F238E27FC236}">
                <a16:creationId xmlns:a16="http://schemas.microsoft.com/office/drawing/2014/main" id="{29B5AA29-7E9B-46E1-950D-EB71246BC7CA}"/>
              </a:ext>
            </a:extLst>
          </p:cNvPr>
          <p:cNvSpPr txBox="1"/>
          <p:nvPr/>
        </p:nvSpPr>
        <p:spPr>
          <a:xfrm>
            <a:off x="328515" y="1341087"/>
            <a:ext cx="10777449" cy="702372"/>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wrap="square">
            <a:spAutoFit/>
          </a:bodyPr>
          <a:lstStyle/>
          <a:p>
            <a:pPr marL="342900" lvl="0" indent="-342900" algn="ctr">
              <a:lnSpc>
                <a:spcPct val="115000"/>
              </a:lnSpc>
              <a:spcAft>
                <a:spcPts val="700"/>
              </a:spcAft>
              <a:buSzPts val="1050"/>
              <a:buFont typeface="Arial" panose="020B0604020202020204" pitchFamily="34" charset="0"/>
              <a:buChar char="●"/>
            </a:pPr>
            <a:r>
              <a:rPr lang="en-US" b="1" dirty="0">
                <a:solidFill>
                  <a:srgbClr val="000000"/>
                </a:solidFill>
                <a:effectLst/>
                <a:highlight>
                  <a:srgbClr val="FFFFFF"/>
                </a:highlight>
                <a:latin typeface="Arial" panose="020B0604020202020204" pitchFamily="34" charset="0"/>
                <a:ea typeface="Arial" panose="020B0604020202020204" pitchFamily="34" charset="0"/>
                <a:cs typeface="Arial" panose="020B0604020202020204" pitchFamily="34" charset="0"/>
              </a:rPr>
              <a:t>Employees with other STEM and business degree as major discipline more prone for job change if we see the people with their respective major disciplines only</a:t>
            </a:r>
            <a:endParaRPr lang="en-GB" sz="2400" dirty="0">
              <a:solidFill>
                <a:srgbClr val="000000"/>
              </a:solidFill>
              <a:effectLst/>
              <a:highlight>
                <a:srgbClr val="FFFFFF"/>
              </a:highlight>
              <a:latin typeface="Arial" panose="020B0604020202020204" pitchFamily="34" charset="0"/>
              <a:ea typeface="Arial" panose="020B0604020202020204" pitchFamily="34" charset="0"/>
            </a:endParaRPr>
          </a:p>
        </p:txBody>
      </p:sp>
      <p:sp>
        <p:nvSpPr>
          <p:cNvPr id="14" name="TextBox 13">
            <a:extLst>
              <a:ext uri="{FF2B5EF4-FFF2-40B4-BE49-F238E27FC236}">
                <a16:creationId xmlns:a16="http://schemas.microsoft.com/office/drawing/2014/main" id="{0DE06795-4D50-4999-9A67-CDDC77C2DA2C}"/>
              </a:ext>
            </a:extLst>
          </p:cNvPr>
          <p:cNvSpPr txBox="1"/>
          <p:nvPr/>
        </p:nvSpPr>
        <p:spPr>
          <a:xfrm>
            <a:off x="542320" y="4678450"/>
            <a:ext cx="5150528" cy="1339469"/>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wrap="square">
            <a:spAutoFit/>
          </a:bodyPr>
          <a:lstStyle/>
          <a:p>
            <a:pPr marL="342900" lvl="0" indent="-342900" algn="ctr">
              <a:lnSpc>
                <a:spcPct val="115000"/>
              </a:lnSpc>
              <a:spcAft>
                <a:spcPts val="700"/>
              </a:spcAft>
              <a:buSzPts val="1050"/>
              <a:buFont typeface="Arial" panose="020B0604020202020204" pitchFamily="34" charset="0"/>
              <a:buChar char="●"/>
            </a:pPr>
            <a:r>
              <a:rPr lang="en-GB" b="1" u="none" strike="noStrike" dirty="0">
                <a:solidFill>
                  <a:srgbClr val="000000"/>
                </a:solidFill>
                <a:highlight>
                  <a:srgbClr val="FFFFFF"/>
                </a:highlight>
                <a:latin typeface="Arial" panose="020B0604020202020204" pitchFamily="34" charset="0"/>
                <a:ea typeface="Arial" panose="020B0604020202020204" pitchFamily="34" charset="0"/>
                <a:cs typeface="Arial" panose="020B0604020202020204" pitchFamily="34" charset="0"/>
              </a:rPr>
              <a:t>Candidates </a:t>
            </a:r>
            <a:r>
              <a:rPr lang="en-GB" b="1" dirty="0">
                <a:solidFill>
                  <a:srgbClr val="000000"/>
                </a:solidFill>
                <a:highlight>
                  <a:srgbClr val="FFFFFF"/>
                </a:highlight>
                <a:latin typeface="Arial" panose="020B0604020202020204" pitchFamily="34" charset="0"/>
                <a:ea typeface="Arial" panose="020B0604020202020204" pitchFamily="34" charset="0"/>
                <a:cs typeface="Arial" panose="020B0604020202020204" pitchFamily="34" charset="0"/>
              </a:rPr>
              <a:t>looking for job change with education level of Graduate mostly have a major discipline in STEM ,Humanities and Other.</a:t>
            </a:r>
          </a:p>
        </p:txBody>
      </p:sp>
      <p:graphicFrame>
        <p:nvGraphicFramePr>
          <p:cNvPr id="5" name="Chart 4">
            <a:extLst>
              <a:ext uri="{FF2B5EF4-FFF2-40B4-BE49-F238E27FC236}">
                <a16:creationId xmlns:a16="http://schemas.microsoft.com/office/drawing/2014/main" id="{21F26776-3386-468F-8120-82CF5B6620AB}"/>
              </a:ext>
            </a:extLst>
          </p:cNvPr>
          <p:cNvGraphicFramePr>
            <a:graphicFrameLocks/>
          </p:cNvGraphicFramePr>
          <p:nvPr>
            <p:extLst>
              <p:ext uri="{D42A27DB-BD31-4B8C-83A1-F6EECF244321}">
                <p14:modId xmlns:p14="http://schemas.microsoft.com/office/powerpoint/2010/main" val="1429968604"/>
              </p:ext>
            </p:extLst>
          </p:nvPr>
        </p:nvGraphicFramePr>
        <p:xfrm>
          <a:off x="327163" y="2179550"/>
          <a:ext cx="11537663" cy="223466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D7895D49-D7BD-4738-99DD-E2F9D2508D9C}"/>
              </a:ext>
            </a:extLst>
          </p:cNvPr>
          <p:cNvGraphicFramePr>
            <a:graphicFrameLocks/>
          </p:cNvGraphicFramePr>
          <p:nvPr>
            <p:extLst>
              <p:ext uri="{D42A27DB-BD31-4B8C-83A1-F6EECF244321}">
                <p14:modId xmlns:p14="http://schemas.microsoft.com/office/powerpoint/2010/main" val="695815412"/>
              </p:ext>
            </p:extLst>
          </p:nvPr>
        </p:nvGraphicFramePr>
        <p:xfrm>
          <a:off x="5974672" y="4483223"/>
          <a:ext cx="5890154" cy="230819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02373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55F35F-DE3D-4E8C-AA0D-3520D54856BE}"/>
              </a:ext>
            </a:extLst>
          </p:cNvPr>
          <p:cNvSpPr/>
          <p:nvPr/>
        </p:nvSpPr>
        <p:spPr>
          <a:xfrm>
            <a:off x="2952442" y="150331"/>
            <a:ext cx="6127318" cy="769441"/>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en-US" sz="4400" b="1" u="sng" dirty="0">
                <a:ln w="0">
                  <a:solidFill>
                    <a:schemeClr val="tx1"/>
                  </a:solidFill>
                </a:ln>
                <a:solidFill>
                  <a:schemeClr val="tx1"/>
                </a:solidFill>
                <a:latin typeface="Felix Titling" panose="04060505060202020A04" pitchFamily="82" charset="0"/>
              </a:rPr>
              <a:t>Statistical Analysis</a:t>
            </a:r>
          </a:p>
        </p:txBody>
      </p:sp>
      <p:sp>
        <p:nvSpPr>
          <p:cNvPr id="3" name="Rectangle 2">
            <a:extLst>
              <a:ext uri="{FF2B5EF4-FFF2-40B4-BE49-F238E27FC236}">
                <a16:creationId xmlns:a16="http://schemas.microsoft.com/office/drawing/2014/main" id="{EAB182C4-9318-4A28-9C31-A8150CE4B65B}"/>
              </a:ext>
            </a:extLst>
          </p:cNvPr>
          <p:cNvSpPr/>
          <p:nvPr/>
        </p:nvSpPr>
        <p:spPr>
          <a:xfrm>
            <a:off x="409852" y="1010862"/>
            <a:ext cx="11372295" cy="5262979"/>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wrap="square" lIns="91440" tIns="45720" rIns="91440" bIns="45720" anchor="ctr">
            <a:spAutoFit/>
          </a:bodyPr>
          <a:lstStyle/>
          <a:p>
            <a:pPr marL="571500" indent="-571500">
              <a:buFont typeface="Wingdings" panose="05000000000000000000" pitchFamily="2" charset="2"/>
              <a:buChar char="§"/>
            </a:pPr>
            <a:r>
              <a:rPr lang="en-US" sz="2800" dirty="0">
                <a:ln w="0">
                  <a:solidFill>
                    <a:schemeClr val="tx1"/>
                  </a:solidFill>
                </a:ln>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Application of C</a:t>
            </a:r>
            <a:r>
              <a:rPr lang="en-US" sz="2800" cap="none" spc="0" dirty="0">
                <a:ln w="0">
                  <a:solidFill>
                    <a:schemeClr val="tx1"/>
                  </a:solidFill>
                </a:ln>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hi-squared Independence </a:t>
            </a:r>
            <a:r>
              <a:rPr lang="en-US" sz="2800" cap="none" spc="0">
                <a:ln w="0">
                  <a:solidFill>
                    <a:schemeClr val="tx1"/>
                  </a:solidFill>
                </a:ln>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of Attribute </a:t>
            </a:r>
            <a:r>
              <a:rPr lang="en-US" sz="2800" cap="none" spc="0" dirty="0">
                <a:ln w="0">
                  <a:solidFill>
                    <a:schemeClr val="tx1"/>
                  </a:solidFill>
                </a:ln>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test represents that all the categorical columns are dependent on target columns.</a:t>
            </a:r>
            <a:endParaRPr lang="en-US" sz="2800" dirty="0">
              <a:ln w="0">
                <a:solidFill>
                  <a:schemeClr val="tx1"/>
                </a:solidFill>
              </a:ln>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pPr marL="571500" indent="-571500">
              <a:buFont typeface="Wingdings" panose="05000000000000000000" pitchFamily="2" charset="2"/>
              <a:buChar char="§"/>
            </a:pPr>
            <a:r>
              <a:rPr lang="en-US" sz="2800" cap="none" spc="0" dirty="0">
                <a:ln w="0">
                  <a:solidFill>
                    <a:schemeClr val="tx1"/>
                  </a:solidFill>
                </a:ln>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Th</a:t>
            </a:r>
            <a:r>
              <a:rPr lang="en-US" sz="2800" dirty="0">
                <a:ln w="0">
                  <a:solidFill>
                    <a:schemeClr val="tx1"/>
                  </a:solidFill>
                </a:ln>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 mean training hours of employees who change jobs is different than those who don’t change jobs.</a:t>
            </a:r>
          </a:p>
          <a:p>
            <a:pPr marL="571500" indent="-571500">
              <a:buFont typeface="Wingdings" panose="05000000000000000000" pitchFamily="2" charset="2"/>
              <a:buChar char="§"/>
            </a:pPr>
            <a:r>
              <a:rPr lang="en-US" sz="2800" dirty="0">
                <a:ln w="0">
                  <a:solidFill>
                    <a:schemeClr val="tx1"/>
                  </a:solidFill>
                </a:ln>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The Avg Experience of people who change jobs is 8yrs as opposed to the actual avg experience of employees(10yrs).</a:t>
            </a:r>
          </a:p>
          <a:p>
            <a:pPr marL="571500" indent="-571500">
              <a:buFont typeface="Wingdings" panose="05000000000000000000" pitchFamily="2" charset="2"/>
              <a:buChar char="§"/>
            </a:pPr>
            <a:r>
              <a:rPr lang="en-US" sz="2800" dirty="0">
                <a:ln w="0">
                  <a:solidFill>
                    <a:schemeClr val="tx1"/>
                  </a:solidFill>
                </a:ln>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There is no high correlation among the variables except a few after categorical columns transformation and pre-transformation there was low correlation among the numerical variables.</a:t>
            </a:r>
          </a:p>
          <a:p>
            <a:pPr marL="571500" indent="-571500">
              <a:buFont typeface="Wingdings" panose="05000000000000000000" pitchFamily="2" charset="2"/>
              <a:buChar char="§"/>
            </a:pPr>
            <a:r>
              <a:rPr lang="en-US" sz="2800" dirty="0">
                <a:ln w="0">
                  <a:solidFill>
                    <a:schemeClr val="tx1"/>
                  </a:solidFill>
                </a:ln>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The only variables that have a substantial amount of correlation with the target column (job change) are experience, Private company ,city development index, company size of 50-99,and few others.</a:t>
            </a:r>
          </a:p>
        </p:txBody>
      </p:sp>
    </p:spTree>
    <p:extLst>
      <p:ext uri="{BB962C8B-B14F-4D97-AF65-F5344CB8AC3E}">
        <p14:creationId xmlns:p14="http://schemas.microsoft.com/office/powerpoint/2010/main" val="1363351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3A8334B-CCA4-4562-9787-47919EC3BD02}"/>
              </a:ext>
            </a:extLst>
          </p:cNvPr>
          <p:cNvSpPr/>
          <p:nvPr/>
        </p:nvSpPr>
        <p:spPr>
          <a:xfrm>
            <a:off x="2362168" y="190059"/>
            <a:ext cx="6465553" cy="769441"/>
          </a:xfrm>
          <a:prstGeom prst="rect">
            <a:avLst/>
          </a:prstGeom>
          <a:noFill/>
        </p:spPr>
        <p:txBody>
          <a:bodyPr wrap="none" lIns="91440" tIns="45720" rIns="91440" bIns="45720">
            <a:spAutoFit/>
          </a:bodyPr>
          <a:lstStyle/>
          <a:p>
            <a:pPr algn="ctr"/>
            <a:r>
              <a:rPr lang="en-US" sz="4400" b="1" u="sng" dirty="0">
                <a:ln w="0">
                  <a:solidFill>
                    <a:schemeClr val="tx1"/>
                  </a:solidFill>
                </a:ln>
                <a:latin typeface="Felix Titling" panose="04060505060202020A04" pitchFamily="82" charset="0"/>
              </a:rPr>
              <a:t>Base learner model</a:t>
            </a:r>
          </a:p>
        </p:txBody>
      </p:sp>
      <p:sp>
        <p:nvSpPr>
          <p:cNvPr id="2" name="Rectangle 1">
            <a:extLst>
              <a:ext uri="{FF2B5EF4-FFF2-40B4-BE49-F238E27FC236}">
                <a16:creationId xmlns:a16="http://schemas.microsoft.com/office/drawing/2014/main" id="{5AF73163-7464-451F-A7D4-E737F9BDAFFE}"/>
              </a:ext>
            </a:extLst>
          </p:cNvPr>
          <p:cNvSpPr/>
          <p:nvPr/>
        </p:nvSpPr>
        <p:spPr>
          <a:xfrm>
            <a:off x="589953" y="1013256"/>
            <a:ext cx="10009984" cy="1077218"/>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We have taken the Logistic Regression model as our base learner model for this project.</a:t>
            </a:r>
          </a:p>
        </p:txBody>
      </p:sp>
      <p:sp>
        <p:nvSpPr>
          <p:cNvPr id="9" name="TextBox 8">
            <a:extLst>
              <a:ext uri="{FF2B5EF4-FFF2-40B4-BE49-F238E27FC236}">
                <a16:creationId xmlns:a16="http://schemas.microsoft.com/office/drawing/2014/main" id="{90E5777B-BFE6-44CE-878E-D5C03FA66787}"/>
              </a:ext>
            </a:extLst>
          </p:cNvPr>
          <p:cNvSpPr txBox="1"/>
          <p:nvPr/>
        </p:nvSpPr>
        <p:spPr>
          <a:xfrm>
            <a:off x="700020" y="3133126"/>
            <a:ext cx="9789851" cy="2708434"/>
          </a:xfrm>
          <a:prstGeom prst="rect">
            <a:avLst/>
          </a:prstGeom>
          <a:noFill/>
        </p:spPr>
        <p:txBody>
          <a:bodyPr wrap="square">
            <a:spAutoFit/>
          </a:bodyPr>
          <a:lstStyle/>
          <a:p>
            <a:pPr marR="304800" algn="just">
              <a:lnSpc>
                <a:spcPts val="1500"/>
              </a:lnSpc>
            </a:pPr>
            <a:r>
              <a:rPr lang="en-US" sz="24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Advantages of Logistics Regression</a:t>
            </a: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p>
          <a:p>
            <a:pPr marR="304800" algn="just">
              <a:lnSpc>
                <a:spcPts val="1500"/>
              </a:lnSpc>
            </a:pPr>
            <a:endParaRPr lang="en-IN" sz="2400" dirty="0">
              <a:effectLst/>
              <a:latin typeface="Calibri" panose="020F0502020204030204" pitchFamily="34" charset="0"/>
              <a:ea typeface="Calibri" panose="020F0502020204030204" pitchFamily="34" charset="0"/>
            </a:endParaRPr>
          </a:p>
          <a:p>
            <a:pPr marL="342900" marR="304800" lvl="0" indent="-342900" algn="just">
              <a:lnSpc>
                <a:spcPts val="1500"/>
              </a:lnSpc>
              <a:buFont typeface="Wingdings" panose="05000000000000000000" pitchFamily="2" charset="2"/>
              <a:buChar char=""/>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Logistic Regression Are very easy to understand</a:t>
            </a:r>
          </a:p>
          <a:p>
            <a:pPr marR="304800" lvl="0" algn="just">
              <a:lnSpc>
                <a:spcPts val="1500"/>
              </a:lnSpc>
            </a:pPr>
            <a:endParaRPr lang="en-IN" sz="2400" dirty="0">
              <a:effectLst/>
              <a:latin typeface="Calibri" panose="020F0502020204030204" pitchFamily="34" charset="0"/>
              <a:ea typeface="Calibri" panose="020F0502020204030204" pitchFamily="34" charset="0"/>
            </a:endParaRPr>
          </a:p>
          <a:p>
            <a:pPr marL="342900" marR="304800" lvl="0" indent="-342900" algn="just">
              <a:lnSpc>
                <a:spcPts val="1500"/>
              </a:lnSpc>
              <a:buFont typeface="Wingdings" panose="05000000000000000000" pitchFamily="2" charset="2"/>
              <a:buChar char=""/>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 requires less training</a:t>
            </a:r>
          </a:p>
          <a:p>
            <a:pPr marR="304800" lvl="0" algn="just">
              <a:lnSpc>
                <a:spcPts val="1500"/>
              </a:lnSpc>
            </a:pPr>
            <a:endParaRPr lang="en-IN" sz="2400" dirty="0">
              <a:effectLst/>
              <a:latin typeface="Calibri" panose="020F0502020204030204" pitchFamily="34" charset="0"/>
              <a:ea typeface="Calibri" panose="020F0502020204030204" pitchFamily="34" charset="0"/>
            </a:endParaRPr>
          </a:p>
          <a:p>
            <a:pPr marR="304800" lvl="0" algn="just">
              <a:lnSpc>
                <a:spcPts val="1500"/>
              </a:lnSpc>
              <a:spcAft>
                <a:spcPts val="800"/>
              </a:spcAft>
            </a:pPr>
            <a:r>
              <a:rPr lang="en-US" sz="24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Disadvantages of Logistics Regression</a:t>
            </a:r>
            <a:r>
              <a:rPr lang="en-US" sz="2400" dirty="0">
                <a:effectLst/>
                <a:latin typeface="Calibri" panose="020F0502020204030204" pitchFamily="34" charset="0"/>
                <a:ea typeface="Calibri" panose="020F0502020204030204" pitchFamily="34" charset="0"/>
                <a:cs typeface="Calibri" panose="020F0502020204030204" pitchFamily="34" charset="0"/>
              </a:rPr>
              <a:t> : </a:t>
            </a:r>
            <a:endParaRPr lang="en-IN" sz="2400" dirty="0">
              <a:effectLst/>
              <a:latin typeface="Calibri" panose="020F0502020204030204" pitchFamily="34" charset="0"/>
              <a:ea typeface="Calibri" panose="020F0502020204030204" pitchFamily="34" charset="0"/>
            </a:endParaRPr>
          </a:p>
          <a:p>
            <a:pPr marL="342900" marR="304800" lvl="0" indent="-342900" algn="just">
              <a:lnSpc>
                <a:spcPts val="1500"/>
              </a:lnSpc>
              <a:buFont typeface="Wingdings" panose="05000000000000000000" pitchFamily="2" charset="2"/>
              <a:buChar char=""/>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Sometimes Lot of Feature Engineering Is required</a:t>
            </a:r>
          </a:p>
          <a:p>
            <a:pPr marR="304800" lvl="0" algn="just">
              <a:lnSpc>
                <a:spcPts val="1500"/>
              </a:lnSpc>
            </a:pPr>
            <a:endParaRPr lang="en-IN" sz="2400" dirty="0">
              <a:effectLst/>
              <a:latin typeface="Calibri" panose="020F0502020204030204" pitchFamily="34" charset="0"/>
              <a:ea typeface="Calibri" panose="020F0502020204030204" pitchFamily="34" charset="0"/>
            </a:endParaRPr>
          </a:p>
          <a:p>
            <a:pPr marL="342900" marR="304800" lvl="0" indent="-342900" algn="just">
              <a:lnSpc>
                <a:spcPts val="1500"/>
              </a:lnSpc>
              <a:buFont typeface="Wingdings" panose="05000000000000000000" pitchFamily="2" charset="2"/>
              <a:buChar char=""/>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If the independent features are correlated it may affect performance</a:t>
            </a:r>
          </a:p>
          <a:p>
            <a:pPr marR="304800" lvl="0" algn="just">
              <a:lnSpc>
                <a:spcPts val="1500"/>
              </a:lnSpc>
            </a:pPr>
            <a:endParaRPr lang="en-IN" sz="2400" dirty="0">
              <a:effectLst/>
              <a:latin typeface="Calibri" panose="020F0502020204030204" pitchFamily="34" charset="0"/>
              <a:ea typeface="Calibri" panose="020F0502020204030204" pitchFamily="34" charset="0"/>
            </a:endParaRPr>
          </a:p>
          <a:p>
            <a:pPr marL="342900" marR="304800" lvl="0" indent="-342900" algn="just">
              <a:lnSpc>
                <a:spcPts val="1500"/>
              </a:lnSpc>
              <a:buFont typeface="Wingdings" panose="05000000000000000000" pitchFamily="2" charset="2"/>
              <a:buChar char=""/>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 is often quite prone to noise and overfitting</a:t>
            </a:r>
            <a:endParaRPr lang="en-IN" sz="2400" dirty="0">
              <a:effectLst/>
              <a:latin typeface="Calibri" panose="020F0502020204030204" pitchFamily="34" charset="0"/>
              <a:ea typeface="Calibri" panose="020F0502020204030204" pitchFamily="34" charset="0"/>
            </a:endParaRPr>
          </a:p>
          <a:p>
            <a:pPr marL="2166620" marR="304800" algn="just">
              <a:lnSpc>
                <a:spcPts val="1500"/>
              </a:lnSpc>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p:txBody>
      </p:sp>
      <p:sp>
        <p:nvSpPr>
          <p:cNvPr id="10" name="TextBox 9">
            <a:extLst>
              <a:ext uri="{FF2B5EF4-FFF2-40B4-BE49-F238E27FC236}">
                <a16:creationId xmlns:a16="http://schemas.microsoft.com/office/drawing/2014/main" id="{4C91D31E-6F56-40D9-BB32-46421DB536CF}"/>
              </a:ext>
            </a:extLst>
          </p:cNvPr>
          <p:cNvSpPr txBox="1"/>
          <p:nvPr/>
        </p:nvSpPr>
        <p:spPr>
          <a:xfrm>
            <a:off x="-1" y="6188137"/>
            <a:ext cx="12192000" cy="669863"/>
          </a:xfrm>
          <a:prstGeom prst="rect">
            <a:avLst/>
          </a:prstGeom>
          <a:solidFill>
            <a:schemeClr val="tx1"/>
          </a:solidFill>
        </p:spPr>
        <p:txBody>
          <a:bodyPr wrap="square">
            <a:spAutoFit/>
          </a:bodyPr>
          <a:lstStyle/>
          <a:p>
            <a:pPr lvl="0" algn="ctr">
              <a:lnSpc>
                <a:spcPct val="107000"/>
              </a:lnSpc>
              <a:spcAft>
                <a:spcPts val="800"/>
              </a:spcAft>
            </a:pPr>
            <a:r>
              <a:rPr lang="en-US"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Performance Metrics used in the Classification Model by us to validate the performance of the model are Confusion Matrix,Precision,Recall, F1 score,ROC</a:t>
            </a:r>
            <a:r>
              <a:rPr lang="en-US" dirty="0">
                <a:solidFill>
                  <a:schemeClr val="bg1"/>
                </a:solidFill>
                <a:latin typeface="Calibri" panose="020F0502020204030204" pitchFamily="34" charset="0"/>
                <a:ea typeface="Times New Roman" panose="02020603050405020304" pitchFamily="18" charset="0"/>
                <a:cs typeface="Calibri" panose="020F0502020204030204" pitchFamily="34" charset="0"/>
              </a:rPr>
              <a:t>-AUC score ,Model Score</a:t>
            </a:r>
            <a:endParaRPr lang="en-IN" dirty="0">
              <a:solidFill>
                <a:schemeClr val="bg1"/>
              </a:solidFill>
            </a:endParaRPr>
          </a:p>
        </p:txBody>
      </p:sp>
      <p:sp>
        <p:nvSpPr>
          <p:cNvPr id="11" name="Rectangle 10">
            <a:extLst>
              <a:ext uri="{FF2B5EF4-FFF2-40B4-BE49-F238E27FC236}">
                <a16:creationId xmlns:a16="http://schemas.microsoft.com/office/drawing/2014/main" id="{E2C0E9F6-62D0-4215-8318-F8C888ADD3A7}"/>
              </a:ext>
            </a:extLst>
          </p:cNvPr>
          <p:cNvSpPr/>
          <p:nvPr/>
        </p:nvSpPr>
        <p:spPr>
          <a:xfrm>
            <a:off x="-1" y="2379283"/>
            <a:ext cx="8060925" cy="646331"/>
          </a:xfrm>
          <a:prstGeom prst="rect">
            <a:avLst/>
          </a:prstGeom>
          <a:noFill/>
        </p:spPr>
        <p:txBody>
          <a:bodyPr wrap="square" lIns="91440" tIns="45720" rIns="91440" bIns="45720">
            <a:spAutoFit/>
          </a:bodyPr>
          <a:lstStyle/>
          <a:p>
            <a:pPr marL="571500" indent="-571500" algn="ctr">
              <a:buFont typeface="Wingdings" panose="05000000000000000000" pitchFamily="2" charset="2"/>
              <a:buChar char="Ø"/>
            </a:pPr>
            <a:r>
              <a:rPr lang="en-US" sz="3600" b="0" cap="none" spc="0" dirty="0">
                <a:ln w="0"/>
                <a:solidFill>
                  <a:schemeClr val="tx1"/>
                </a:solidFill>
                <a:effectLst>
                  <a:outerShdw blurRad="38100" dist="19050" dir="2700000" algn="tl" rotWithShape="0">
                    <a:schemeClr val="dk1">
                      <a:alpha val="40000"/>
                    </a:schemeClr>
                  </a:outerShdw>
                </a:effectLst>
              </a:rPr>
              <a:t>Why Logistic Regression???</a:t>
            </a:r>
          </a:p>
        </p:txBody>
      </p:sp>
      <p:pic>
        <p:nvPicPr>
          <p:cNvPr id="12" name="Picture 11">
            <a:extLst>
              <a:ext uri="{FF2B5EF4-FFF2-40B4-BE49-F238E27FC236}">
                <a16:creationId xmlns:a16="http://schemas.microsoft.com/office/drawing/2014/main" id="{44595544-FA30-4205-81BF-10A841A6FB0D}"/>
              </a:ext>
            </a:extLst>
          </p:cNvPr>
          <p:cNvPicPr>
            <a:picLocks noChangeAspect="1"/>
          </p:cNvPicPr>
          <p:nvPr/>
        </p:nvPicPr>
        <p:blipFill rotWithShape="1">
          <a:blip r:embed="rId2"/>
          <a:srcRect b="8412"/>
          <a:stretch/>
        </p:blipFill>
        <p:spPr>
          <a:xfrm>
            <a:off x="8158579" y="2601157"/>
            <a:ext cx="3764131" cy="18465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93531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53D5692-57F2-4C98-9691-DE86EFD5CCC7}"/>
              </a:ext>
            </a:extLst>
          </p:cNvPr>
          <p:cNvGraphicFramePr>
            <a:graphicFrameLocks noGrp="1"/>
          </p:cNvGraphicFramePr>
          <p:nvPr>
            <p:extLst>
              <p:ext uri="{D42A27DB-BD31-4B8C-83A1-F6EECF244321}">
                <p14:modId xmlns:p14="http://schemas.microsoft.com/office/powerpoint/2010/main" val="3960182459"/>
              </p:ext>
            </p:extLst>
          </p:nvPr>
        </p:nvGraphicFramePr>
        <p:xfrm>
          <a:off x="189337" y="2360813"/>
          <a:ext cx="11813325" cy="1475878"/>
        </p:xfrm>
        <a:graphic>
          <a:graphicData uri="http://schemas.openxmlformats.org/drawingml/2006/table">
            <a:tbl>
              <a:tblPr/>
              <a:tblGrid>
                <a:gridCol w="1652715">
                  <a:extLst>
                    <a:ext uri="{9D8B030D-6E8A-4147-A177-3AD203B41FA5}">
                      <a16:colId xmlns:a16="http://schemas.microsoft.com/office/drawing/2014/main" val="916267583"/>
                    </a:ext>
                  </a:extLst>
                </a:gridCol>
                <a:gridCol w="1364974">
                  <a:extLst>
                    <a:ext uri="{9D8B030D-6E8A-4147-A177-3AD203B41FA5}">
                      <a16:colId xmlns:a16="http://schemas.microsoft.com/office/drawing/2014/main" val="278923002"/>
                    </a:ext>
                  </a:extLst>
                </a:gridCol>
                <a:gridCol w="1262890">
                  <a:extLst>
                    <a:ext uri="{9D8B030D-6E8A-4147-A177-3AD203B41FA5}">
                      <a16:colId xmlns:a16="http://schemas.microsoft.com/office/drawing/2014/main" val="1162625889"/>
                    </a:ext>
                  </a:extLst>
                </a:gridCol>
                <a:gridCol w="1231513">
                  <a:extLst>
                    <a:ext uri="{9D8B030D-6E8A-4147-A177-3AD203B41FA5}">
                      <a16:colId xmlns:a16="http://schemas.microsoft.com/office/drawing/2014/main" val="4232758634"/>
                    </a:ext>
                  </a:extLst>
                </a:gridCol>
                <a:gridCol w="1049946">
                  <a:extLst>
                    <a:ext uri="{9D8B030D-6E8A-4147-A177-3AD203B41FA5}">
                      <a16:colId xmlns:a16="http://schemas.microsoft.com/office/drawing/2014/main" val="614673796"/>
                    </a:ext>
                  </a:extLst>
                </a:gridCol>
                <a:gridCol w="1049946">
                  <a:extLst>
                    <a:ext uri="{9D8B030D-6E8A-4147-A177-3AD203B41FA5}">
                      <a16:colId xmlns:a16="http://schemas.microsoft.com/office/drawing/2014/main" val="428322984"/>
                    </a:ext>
                  </a:extLst>
                </a:gridCol>
                <a:gridCol w="1024627">
                  <a:extLst>
                    <a:ext uri="{9D8B030D-6E8A-4147-A177-3AD203B41FA5}">
                      <a16:colId xmlns:a16="http://schemas.microsoft.com/office/drawing/2014/main" val="561890564"/>
                    </a:ext>
                  </a:extLst>
                </a:gridCol>
                <a:gridCol w="821635">
                  <a:extLst>
                    <a:ext uri="{9D8B030D-6E8A-4147-A177-3AD203B41FA5}">
                      <a16:colId xmlns:a16="http://schemas.microsoft.com/office/drawing/2014/main" val="211190668"/>
                    </a:ext>
                  </a:extLst>
                </a:gridCol>
                <a:gridCol w="742121">
                  <a:extLst>
                    <a:ext uri="{9D8B030D-6E8A-4147-A177-3AD203B41FA5}">
                      <a16:colId xmlns:a16="http://schemas.microsoft.com/office/drawing/2014/main" val="589705952"/>
                    </a:ext>
                  </a:extLst>
                </a:gridCol>
                <a:gridCol w="821635">
                  <a:extLst>
                    <a:ext uri="{9D8B030D-6E8A-4147-A177-3AD203B41FA5}">
                      <a16:colId xmlns:a16="http://schemas.microsoft.com/office/drawing/2014/main" val="3537155860"/>
                    </a:ext>
                  </a:extLst>
                </a:gridCol>
                <a:gridCol w="791323">
                  <a:extLst>
                    <a:ext uri="{9D8B030D-6E8A-4147-A177-3AD203B41FA5}">
                      <a16:colId xmlns:a16="http://schemas.microsoft.com/office/drawing/2014/main" val="3483702894"/>
                    </a:ext>
                  </a:extLst>
                </a:gridCol>
              </a:tblGrid>
              <a:tr h="400862">
                <a:tc>
                  <a:txBody>
                    <a:bodyPr/>
                    <a:lstStyle/>
                    <a:p>
                      <a:pPr algn="ctr" fontAlgn="ctr"/>
                      <a:r>
                        <a:rPr lang="en-IN" sz="1800" b="1" dirty="0">
                          <a:effectLst/>
                        </a:rPr>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b="1" dirty="0">
                          <a:effectLst/>
                        </a:rPr>
                        <a:t>Train 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b="1">
                          <a:effectLst/>
                        </a:rPr>
                        <a:t>Test 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b="1" dirty="0">
                          <a:effectLst/>
                        </a:rPr>
                        <a:t>Precision 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b="1" dirty="0">
                          <a:effectLst/>
                        </a:rPr>
                        <a:t>Recall 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b="1" dirty="0">
                          <a:effectLst/>
                        </a:rPr>
                        <a:t>F1-Score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b="1" dirty="0">
                          <a:effectLst/>
                        </a:rPr>
                        <a:t>ROC - AUC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b="1" dirty="0">
                          <a:effectLst/>
                        </a:rPr>
                        <a:t>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b="1">
                          <a:effectLst/>
                        </a:rPr>
                        <a:t>FP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b="1">
                          <a:effectLst/>
                        </a:rPr>
                        <a:t>FN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800" b="1" dirty="0">
                          <a:effectLst/>
                        </a:rPr>
                        <a:t>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4537340"/>
                  </a:ext>
                </a:extLst>
              </a:tr>
              <a:tr h="835798">
                <a:tc>
                  <a:txBody>
                    <a:bodyPr/>
                    <a:lstStyle/>
                    <a:p>
                      <a:pPr algn="ctr" fontAlgn="ctr"/>
                      <a:r>
                        <a:rPr lang="en-IN" sz="1800" dirty="0">
                          <a:effectLst/>
                        </a:rPr>
                        <a:t>Logistic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1800" dirty="0">
                          <a:effectLst/>
                        </a:rPr>
                        <a:t>0.76934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1800" dirty="0">
                          <a:effectLst/>
                        </a:rPr>
                        <a:t>0.77139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1800" dirty="0">
                          <a:effectLst/>
                        </a:rPr>
                        <a:t>0.56264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1800" dirty="0">
                          <a:effectLst/>
                        </a:rPr>
                        <a:t>0.25618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1800" dirty="0">
                          <a:effectLst/>
                        </a:rPr>
                        <a:t>0.35207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1800" dirty="0">
                          <a:effectLst/>
                        </a:rPr>
                        <a:t>0.76518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1800" dirty="0">
                          <a:effectLst/>
                        </a:rPr>
                        <a:t>2718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1800" dirty="0">
                          <a:effectLst/>
                        </a:rPr>
                        <a:t>185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1800" dirty="0">
                          <a:effectLst/>
                        </a:rPr>
                        <a:t>691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1800" dirty="0">
                          <a:effectLst/>
                        </a:rPr>
                        <a:t>238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4075476294"/>
                  </a:ext>
                </a:extLst>
              </a:tr>
            </a:tbl>
          </a:graphicData>
        </a:graphic>
      </p:graphicFrame>
      <p:sp>
        <p:nvSpPr>
          <p:cNvPr id="6" name="Rectangle 5">
            <a:extLst>
              <a:ext uri="{FF2B5EF4-FFF2-40B4-BE49-F238E27FC236}">
                <a16:creationId xmlns:a16="http://schemas.microsoft.com/office/drawing/2014/main" id="{162B3258-531E-4177-BCF8-4322DA8FF05F}"/>
              </a:ext>
            </a:extLst>
          </p:cNvPr>
          <p:cNvSpPr/>
          <p:nvPr/>
        </p:nvSpPr>
        <p:spPr>
          <a:xfrm>
            <a:off x="1547055" y="78387"/>
            <a:ext cx="8821326" cy="769441"/>
          </a:xfrm>
          <a:prstGeom prst="rect">
            <a:avLst/>
          </a:prstGeom>
          <a:noFill/>
        </p:spPr>
        <p:txBody>
          <a:bodyPr wrap="none" lIns="91440" tIns="45720" rIns="91440" bIns="45720">
            <a:spAutoFit/>
          </a:bodyPr>
          <a:lstStyle/>
          <a:p>
            <a:pPr algn="ctr"/>
            <a:r>
              <a:rPr lang="en-US" sz="4400" b="1" u="sng" dirty="0">
                <a:ln w="0">
                  <a:solidFill>
                    <a:schemeClr val="tx1"/>
                  </a:solidFill>
                </a:ln>
                <a:latin typeface="Felix Titling" panose="04060505060202020A04" pitchFamily="82" charset="0"/>
              </a:rPr>
              <a:t>Base learner model Report</a:t>
            </a:r>
          </a:p>
        </p:txBody>
      </p:sp>
      <p:sp>
        <p:nvSpPr>
          <p:cNvPr id="7" name="Rectangle 6">
            <a:extLst>
              <a:ext uri="{FF2B5EF4-FFF2-40B4-BE49-F238E27FC236}">
                <a16:creationId xmlns:a16="http://schemas.microsoft.com/office/drawing/2014/main" id="{EB2E9745-F73B-47D2-B0EB-18A81208BFD6}"/>
              </a:ext>
            </a:extLst>
          </p:cNvPr>
          <p:cNvSpPr/>
          <p:nvPr/>
        </p:nvSpPr>
        <p:spPr>
          <a:xfrm>
            <a:off x="3197186" y="1307779"/>
            <a:ext cx="5521063" cy="923330"/>
          </a:xfrm>
          <a:prstGeom prst="rect">
            <a:avLst/>
          </a:prstGeom>
          <a:noFill/>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u="sng" cap="none" spc="0" dirty="0">
                <a:ln>
                  <a:solidFill>
                    <a:schemeClr val="accent3"/>
                  </a:solidFill>
                </a:ln>
                <a:solidFill>
                  <a:schemeClr val="accent3"/>
                </a:solidFill>
                <a:effectLst/>
              </a:rPr>
              <a:t>Metrics</a:t>
            </a:r>
            <a:r>
              <a:rPr lang="en-US" sz="5400" b="1" cap="none" spc="0" dirty="0">
                <a:ln>
                  <a:solidFill>
                    <a:schemeClr val="accent3"/>
                  </a:solidFill>
                </a:ln>
                <a:solidFill>
                  <a:schemeClr val="accent3"/>
                </a:solidFill>
                <a:effectLst/>
              </a:rPr>
              <a:t> </a:t>
            </a:r>
            <a:r>
              <a:rPr lang="en-US" sz="5400" b="1" u="sng" cap="none" spc="0" dirty="0">
                <a:ln>
                  <a:solidFill>
                    <a:schemeClr val="accent3"/>
                  </a:solidFill>
                </a:ln>
                <a:solidFill>
                  <a:schemeClr val="accent3"/>
                </a:solidFill>
                <a:effectLst/>
              </a:rPr>
              <a:t>Analysis</a:t>
            </a:r>
          </a:p>
        </p:txBody>
      </p:sp>
      <p:sp>
        <p:nvSpPr>
          <p:cNvPr id="8" name="Rectangle 7">
            <a:extLst>
              <a:ext uri="{FF2B5EF4-FFF2-40B4-BE49-F238E27FC236}">
                <a16:creationId xmlns:a16="http://schemas.microsoft.com/office/drawing/2014/main" id="{6161D14D-1F75-455B-A254-9C13966B0B85}"/>
              </a:ext>
            </a:extLst>
          </p:cNvPr>
          <p:cNvSpPr/>
          <p:nvPr/>
        </p:nvSpPr>
        <p:spPr>
          <a:xfrm>
            <a:off x="0" y="4115447"/>
            <a:ext cx="12192000" cy="2246769"/>
          </a:xfrm>
          <a:prstGeom prst="rect">
            <a:avLst/>
          </a:prstGeom>
          <a:noFill/>
        </p:spPr>
        <p:txBody>
          <a:bodyPr wrap="square" lIns="91440" tIns="45720" rIns="91440" bIns="45720">
            <a:spAutoFit/>
          </a:bodyPr>
          <a:lstStyle/>
          <a:p>
            <a:pPr algn="just"/>
            <a:r>
              <a:rPr lang="en-US" sz="2800" b="0" cap="none" spc="0" dirty="0">
                <a:ln w="0"/>
                <a:solidFill>
                  <a:schemeClr val="tx1"/>
                </a:solidFill>
                <a:effectLst>
                  <a:outerShdw blurRad="38100" dist="19050" dir="2700000" algn="tl" rotWithShape="0">
                    <a:schemeClr val="dk1">
                      <a:alpha val="40000"/>
                    </a:schemeClr>
                  </a:outerShdw>
                </a:effectLst>
              </a:rPr>
              <a:t>From the above results we can see that the Logistic Regression model is performing quite ok is we consider the train and test scores but as we go on to analyze the precision ,recall </a:t>
            </a:r>
            <a:r>
              <a:rPr lang="en-US" sz="2800" dirty="0">
                <a:ln w="0"/>
                <a:effectLst>
                  <a:outerShdw blurRad="38100" dist="19050" dir="2700000" algn="tl" rotWithShape="0">
                    <a:schemeClr val="dk1">
                      <a:alpha val="40000"/>
                    </a:schemeClr>
                  </a:outerShdw>
                </a:effectLst>
              </a:rPr>
              <a:t>and f1-scores we can find that it is doing a terrible job at classification as we can even see high False Negatives.</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1457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3CF0B1D-5E15-461A-94A1-5147BA2F079B}"/>
              </a:ext>
            </a:extLst>
          </p:cNvPr>
          <p:cNvSpPr/>
          <p:nvPr/>
        </p:nvSpPr>
        <p:spPr>
          <a:xfrm>
            <a:off x="5935570" y="506911"/>
            <a:ext cx="4717634" cy="738664"/>
          </a:xfrm>
          <a:prstGeom prst="rect">
            <a:avLst/>
          </a:prstGeom>
          <a:noFill/>
        </p:spPr>
        <p:txBody>
          <a:bodyPr wrap="square" lIns="91440" tIns="45720" rIns="91440" bIns="45720">
            <a:spAutoFit/>
            <a:scene3d>
              <a:camera prst="orthographicFront"/>
              <a:lightRig rig="harsh" dir="t"/>
            </a:scene3d>
            <a:sp3d prstMaterial="matte">
              <a:contourClr>
                <a:schemeClr val="bg1">
                  <a:lumMod val="65000"/>
                </a:schemeClr>
              </a:contourClr>
            </a:sp3d>
          </a:bodyPr>
          <a:lstStyle/>
          <a:p>
            <a:pPr algn="ctr"/>
            <a:r>
              <a:rPr lang="en-US" sz="4200" b="1" u="sng" cap="none" spc="0" dirty="0">
                <a:ln>
                  <a:solidFill>
                    <a:schemeClr val="accent3"/>
                  </a:solidFill>
                </a:ln>
                <a:solidFill>
                  <a:schemeClr val="accent3"/>
                </a:solidFill>
                <a:effectLst/>
              </a:rPr>
              <a:t>Feature</a:t>
            </a:r>
            <a:r>
              <a:rPr lang="en-US" sz="4200" b="1" cap="none" spc="0" dirty="0">
                <a:ln>
                  <a:solidFill>
                    <a:schemeClr val="accent3"/>
                  </a:solidFill>
                </a:ln>
                <a:solidFill>
                  <a:schemeClr val="accent3"/>
                </a:solidFill>
                <a:effectLst/>
              </a:rPr>
              <a:t> </a:t>
            </a:r>
            <a:r>
              <a:rPr lang="en-US" sz="4200" b="1" u="sng" cap="none" spc="0" dirty="0">
                <a:ln>
                  <a:solidFill>
                    <a:schemeClr val="accent3"/>
                  </a:solidFill>
                </a:ln>
                <a:solidFill>
                  <a:schemeClr val="accent3"/>
                </a:solidFill>
                <a:effectLst/>
              </a:rPr>
              <a:t>Analysis</a:t>
            </a:r>
          </a:p>
        </p:txBody>
      </p:sp>
      <p:sp>
        <p:nvSpPr>
          <p:cNvPr id="4" name="Rectangle 3">
            <a:extLst>
              <a:ext uri="{FF2B5EF4-FFF2-40B4-BE49-F238E27FC236}">
                <a16:creationId xmlns:a16="http://schemas.microsoft.com/office/drawing/2014/main" id="{257122BE-7E46-460A-B540-ECBFA6CD9591}"/>
              </a:ext>
            </a:extLst>
          </p:cNvPr>
          <p:cNvSpPr/>
          <p:nvPr/>
        </p:nvSpPr>
        <p:spPr>
          <a:xfrm>
            <a:off x="6137429" y="1434390"/>
            <a:ext cx="5017995" cy="4832092"/>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From the respective feature importance analysis of the Logistic regression model we can conclude that the </a:t>
            </a:r>
            <a:r>
              <a:rPr lang="en-US" sz="2800" b="0" cap="none" spc="0" dirty="0" err="1">
                <a:ln w="0"/>
                <a:solidFill>
                  <a:schemeClr val="tx1"/>
                </a:solidFill>
                <a:effectLst>
                  <a:outerShdw blurRad="38100" dist="19050" dir="2700000" algn="tl" rotWithShape="0">
                    <a:schemeClr val="dk1">
                      <a:alpha val="40000"/>
                    </a:schemeClr>
                  </a:outerShdw>
                </a:effectLst>
              </a:rPr>
              <a:t>company_type</a:t>
            </a:r>
            <a:r>
              <a:rPr lang="en-US" sz="2800" b="0" cap="none" spc="0" dirty="0">
                <a:ln w="0"/>
                <a:solidFill>
                  <a:schemeClr val="tx1"/>
                </a:solidFill>
                <a:effectLst>
                  <a:outerShdw blurRad="38100" dist="19050" dir="2700000" algn="tl" rotWithShape="0">
                    <a:schemeClr val="dk1">
                      <a:alpha val="40000"/>
                    </a:schemeClr>
                  </a:outerShdw>
                </a:effectLst>
              </a:rPr>
              <a:t> _other holds the highest importance among all the other features in the case of Logistic Regression model.</a:t>
            </a:r>
          </a:p>
          <a:p>
            <a:pPr algn="ctr"/>
            <a:endParaRPr lang="en-US" sz="28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5" name="Chart 4">
            <a:extLst>
              <a:ext uri="{FF2B5EF4-FFF2-40B4-BE49-F238E27FC236}">
                <a16:creationId xmlns:a16="http://schemas.microsoft.com/office/drawing/2014/main" id="{D3A655A9-686D-43BF-AF0B-A70C11C1176B}"/>
              </a:ext>
            </a:extLst>
          </p:cNvPr>
          <p:cNvGraphicFramePr>
            <a:graphicFrameLocks/>
          </p:cNvGraphicFramePr>
          <p:nvPr>
            <p:extLst>
              <p:ext uri="{D42A27DB-BD31-4B8C-83A1-F6EECF244321}">
                <p14:modId xmlns:p14="http://schemas.microsoft.com/office/powerpoint/2010/main" val="3586540027"/>
              </p:ext>
            </p:extLst>
          </p:nvPr>
        </p:nvGraphicFramePr>
        <p:xfrm>
          <a:off x="0" y="0"/>
          <a:ext cx="6054572"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40240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DC2828D-66AF-4EBA-AF47-DA356BFBEE2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 name="Picture 4">
            <a:extLst>
              <a:ext uri="{FF2B5EF4-FFF2-40B4-BE49-F238E27FC236}">
                <a16:creationId xmlns:a16="http://schemas.microsoft.com/office/drawing/2014/main" id="{7FCDEF61-0CB5-4804-B4A5-215C2E5FA73F}"/>
              </a:ext>
            </a:extLst>
          </p:cNvPr>
          <p:cNvPicPr>
            <a:picLocks noChangeAspect="1"/>
          </p:cNvPicPr>
          <p:nvPr/>
        </p:nvPicPr>
        <p:blipFill rotWithShape="1">
          <a:blip r:embed="rId2"/>
          <a:srcRect b="6040"/>
          <a:stretch/>
        </p:blipFill>
        <p:spPr>
          <a:xfrm>
            <a:off x="13924" y="0"/>
            <a:ext cx="12178076" cy="68579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69314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873066-B90D-46D9-AA36-41A7910FEFFD}"/>
              </a:ext>
            </a:extLst>
          </p:cNvPr>
          <p:cNvSpPr txBox="1"/>
          <p:nvPr/>
        </p:nvSpPr>
        <p:spPr>
          <a:xfrm>
            <a:off x="1104213" y="1811501"/>
            <a:ext cx="10342485" cy="4909036"/>
          </a:xfrm>
          <a:prstGeom prst="rect">
            <a:avLst/>
          </a:prstGeom>
          <a:noFill/>
        </p:spPr>
        <p:txBody>
          <a:bodyPr wrap="square">
            <a:spAutoFit/>
          </a:bodyPr>
          <a:lstStyle/>
          <a:p>
            <a:pPr rtl="0"/>
            <a:r>
              <a:rPr lang="en-US" sz="1500" b="1" i="0" u="none" strike="noStrike" dirty="0" err="1">
                <a:ln w="9525">
                  <a:noFill/>
                  <a:prstDash val="solid"/>
                </a:ln>
                <a:latin typeface="Californian FB" panose="0207040306080B030204" pitchFamily="18" charset="0"/>
              </a:rPr>
              <a:t>NewJob_partner</a:t>
            </a:r>
            <a:r>
              <a:rPr lang="en-US" sz="1500" b="1" i="0" u="none" strike="noStrike" dirty="0">
                <a:ln w="9525">
                  <a:noFill/>
                  <a:prstDash val="solid"/>
                </a:ln>
                <a:latin typeface="Californian FB" panose="0207040306080B030204" pitchFamily="18" charset="0"/>
              </a:rPr>
              <a:t> is a recruitment agency that specializes in providing efficient resources to various companies working in different fields.</a:t>
            </a:r>
          </a:p>
          <a:p>
            <a:pPr rtl="0"/>
            <a:endParaRPr lang="en-US" sz="1500" b="1" dirty="0">
              <a:ln w="9525">
                <a:noFill/>
                <a:prstDash val="solid"/>
              </a:ln>
              <a:latin typeface="Californian FB" panose="0207040306080B030204" pitchFamily="18" charset="0"/>
            </a:endParaRPr>
          </a:p>
          <a:p>
            <a:pPr rtl="0"/>
            <a:r>
              <a:rPr lang="en-US" sz="1500" b="1" i="0" u="none" strike="noStrike" dirty="0">
                <a:ln w="9525">
                  <a:noFill/>
                  <a:prstDash val="solid"/>
                </a:ln>
                <a:latin typeface="Californian FB" panose="0207040306080B030204" pitchFamily="18" charset="0"/>
              </a:rPr>
              <a:t>Alpha Private. Limited has two positions open for the role of JR. Data analyst and senior data scientist. The job description for both the posts is as follows:</a:t>
            </a:r>
          </a:p>
          <a:p>
            <a:pPr rtl="0"/>
            <a:endParaRPr lang="en-US" sz="1500" b="1" dirty="0">
              <a:ln w="9525">
                <a:noFill/>
                <a:prstDash val="solid"/>
              </a:ln>
              <a:latin typeface="Californian FB" panose="0207040306080B030204" pitchFamily="18" charset="0"/>
            </a:endParaRPr>
          </a:p>
          <a:p>
            <a:pPr rtl="0">
              <a:buFont typeface="Arial" panose="020B0604020202020204" pitchFamily="34" charset="0"/>
              <a:buChar char="•"/>
            </a:pPr>
            <a:r>
              <a:rPr lang="en-US" sz="1500" b="1" i="0" u="none" strike="noStrike" dirty="0">
                <a:ln w="9525">
                  <a:noFill/>
                  <a:prstDash val="solid"/>
                </a:ln>
                <a:latin typeface="Californian FB" panose="0207040306080B030204" pitchFamily="18" charset="0"/>
              </a:rPr>
              <a:t>Junior Data Analyst: Experience 0-3 years</a:t>
            </a:r>
            <a:endParaRPr lang="en-US" sz="1500" b="1" dirty="0">
              <a:ln w="9525">
                <a:noFill/>
                <a:prstDash val="solid"/>
              </a:ln>
              <a:latin typeface="Californian FB" panose="0207040306080B030204" pitchFamily="18" charset="0"/>
            </a:endParaRPr>
          </a:p>
          <a:p>
            <a:pPr marL="0" lvl="2"/>
            <a:r>
              <a:rPr lang="en-US" sz="1500" b="1" i="0" u="none" strike="noStrike" dirty="0">
                <a:ln w="9525">
                  <a:noFill/>
                  <a:prstDash val="solid"/>
                </a:ln>
                <a:latin typeface="Californian FB" panose="0207040306080B030204" pitchFamily="18" charset="0"/>
              </a:rPr>
              <a:t>        Stem Graduate, Any Postgraduate</a:t>
            </a:r>
            <a:endParaRPr lang="en-US" sz="1500" b="1" dirty="0">
              <a:ln w="9525">
                <a:noFill/>
                <a:prstDash val="solid"/>
              </a:ln>
              <a:latin typeface="Californian FB" panose="0207040306080B030204" pitchFamily="18" charset="0"/>
            </a:endParaRPr>
          </a:p>
          <a:p>
            <a:pPr marL="0" lvl="2"/>
            <a:r>
              <a:rPr lang="en-US" sz="1500" b="1" i="0" u="none" strike="noStrike" dirty="0">
                <a:ln w="9525">
                  <a:noFill/>
                  <a:prstDash val="solid"/>
                </a:ln>
                <a:latin typeface="Californian FB" panose="0207040306080B030204" pitchFamily="18" charset="0"/>
              </a:rPr>
              <a:t>        Humanities and Business degree not required</a:t>
            </a:r>
            <a:endParaRPr lang="en-US" sz="1500" b="1" dirty="0">
              <a:ln w="9525">
                <a:noFill/>
                <a:prstDash val="solid"/>
              </a:ln>
              <a:latin typeface="Californian FB" panose="0207040306080B030204" pitchFamily="18" charset="0"/>
            </a:endParaRPr>
          </a:p>
          <a:p>
            <a:pPr rtl="0">
              <a:buFont typeface="Arial" panose="020B0604020202020204" pitchFamily="34" charset="0"/>
              <a:buChar char="•"/>
            </a:pPr>
            <a:r>
              <a:rPr lang="en-US" sz="1500" b="1" i="0" u="none" strike="noStrike" dirty="0">
                <a:ln w="9525">
                  <a:noFill/>
                  <a:prstDash val="solid"/>
                </a:ln>
                <a:latin typeface="Californian FB" panose="0207040306080B030204" pitchFamily="18" charset="0"/>
              </a:rPr>
              <a:t>Senior Data Scientist: Experience 10 or more years</a:t>
            </a:r>
            <a:endParaRPr lang="en-US" sz="1500" b="1" dirty="0">
              <a:ln w="9525">
                <a:noFill/>
                <a:prstDash val="solid"/>
              </a:ln>
              <a:latin typeface="Californian FB" panose="0207040306080B030204" pitchFamily="18" charset="0"/>
            </a:endParaRPr>
          </a:p>
          <a:p>
            <a:pPr marL="0" lvl="2"/>
            <a:r>
              <a:rPr lang="en-US" sz="1500" b="1" i="0" u="none" strike="noStrike" dirty="0">
                <a:ln w="9525">
                  <a:noFill/>
                  <a:prstDash val="solid"/>
                </a:ln>
                <a:latin typeface="Californian FB" panose="0207040306080B030204" pitchFamily="18" charset="0"/>
              </a:rPr>
              <a:t>          Stem Graduate, Any Postgraduate, Any PhD</a:t>
            </a:r>
            <a:endParaRPr lang="en-US" sz="1500" b="1" dirty="0">
              <a:ln w="9525">
                <a:noFill/>
                <a:prstDash val="solid"/>
              </a:ln>
              <a:latin typeface="Californian FB" panose="0207040306080B030204" pitchFamily="18" charset="0"/>
            </a:endParaRPr>
          </a:p>
          <a:p>
            <a:pPr marL="0" lvl="2"/>
            <a:r>
              <a:rPr lang="en-US" sz="1500" b="1" i="0" u="none" strike="noStrike" dirty="0">
                <a:ln w="9525">
                  <a:noFill/>
                  <a:prstDash val="solid"/>
                </a:ln>
                <a:latin typeface="Californian FB" panose="0207040306080B030204" pitchFamily="18" charset="0"/>
              </a:rPr>
              <a:t>          Humanities and Business degree not required</a:t>
            </a:r>
          </a:p>
          <a:p>
            <a:pPr marL="0" lvl="2"/>
            <a:endParaRPr lang="en-US" sz="1500" b="1" dirty="0">
              <a:ln w="9525">
                <a:noFill/>
                <a:prstDash val="solid"/>
              </a:ln>
              <a:latin typeface="Californian FB" panose="0207040306080B030204" pitchFamily="18" charset="0"/>
            </a:endParaRPr>
          </a:p>
          <a:p>
            <a:pPr rtl="0"/>
            <a:r>
              <a:rPr lang="en-US" sz="1500" b="1" i="0" u="none" strike="noStrike" dirty="0">
                <a:ln w="9525">
                  <a:noFill/>
                  <a:prstDash val="solid"/>
                </a:ln>
                <a:latin typeface="Californian FB" panose="0207040306080B030204" pitchFamily="18" charset="0"/>
              </a:rPr>
              <a:t>Alpha Private Limited collaborated with NewJob_partner to assist them in selecting the right candidate for the newly opened post.</a:t>
            </a:r>
            <a:endParaRPr lang="en-US" sz="1500" b="1" dirty="0">
              <a:ln w="9525">
                <a:noFill/>
                <a:prstDash val="solid"/>
              </a:ln>
              <a:latin typeface="Californian FB" panose="0207040306080B030204" pitchFamily="18" charset="0"/>
            </a:endParaRPr>
          </a:p>
          <a:p>
            <a:pPr rtl="0"/>
            <a:r>
              <a:rPr lang="en-US" sz="1500" b="1" i="0" u="none" strike="noStrike" dirty="0" err="1">
                <a:ln w="9525">
                  <a:noFill/>
                  <a:prstDash val="solid"/>
                </a:ln>
                <a:latin typeface="Californian FB" panose="0207040306080B030204" pitchFamily="18" charset="0"/>
              </a:rPr>
              <a:t>NewJob_partner's</a:t>
            </a:r>
            <a:r>
              <a:rPr lang="en-US" sz="1500" b="1" i="0" u="none" strike="noStrike" dirty="0">
                <a:ln w="9525">
                  <a:noFill/>
                  <a:prstDash val="solid"/>
                </a:ln>
                <a:latin typeface="Californian FB" panose="0207040306080B030204" pitchFamily="18" charset="0"/>
              </a:rPr>
              <a:t> databases contain information about a candidate's skills and experience and they apply </a:t>
            </a:r>
            <a:r>
              <a:rPr lang="en-US" sz="1500" b="1" dirty="0">
                <a:ln w="9525">
                  <a:noFill/>
                  <a:prstDash val="solid"/>
                </a:ln>
                <a:latin typeface="Californian FB" panose="0207040306080B030204" pitchFamily="18" charset="0"/>
              </a:rPr>
              <a:t>various</a:t>
            </a:r>
            <a:r>
              <a:rPr lang="en-US" sz="1500" b="1" i="0" u="none" strike="noStrike" dirty="0">
                <a:ln w="9525">
                  <a:noFill/>
                  <a:prstDash val="solid"/>
                </a:ln>
                <a:latin typeface="Californian FB" panose="0207040306080B030204" pitchFamily="18" charset="0"/>
              </a:rPr>
              <a:t> data-driven algorithms to analyze the gathered information of various candidates so that it can be used in valuable insights about a specific candidate's professionalism and preferences which proves out to be an excellent approach when filtering candidates as per client’s requirements.</a:t>
            </a:r>
            <a:endParaRPr lang="en-US" sz="1500" b="1" dirty="0">
              <a:ln w="9525">
                <a:noFill/>
                <a:prstDash val="solid"/>
              </a:ln>
              <a:latin typeface="Californian FB" panose="0207040306080B030204" pitchFamily="18" charset="0"/>
            </a:endParaRPr>
          </a:p>
          <a:p>
            <a:br>
              <a:rPr lang="en-US" sz="1400" dirty="0"/>
            </a:br>
            <a:endParaRPr lang="en-IN" sz="1400" dirty="0"/>
          </a:p>
        </p:txBody>
      </p:sp>
      <p:sp>
        <p:nvSpPr>
          <p:cNvPr id="2" name="Rectangle 1">
            <a:extLst>
              <a:ext uri="{FF2B5EF4-FFF2-40B4-BE49-F238E27FC236}">
                <a16:creationId xmlns:a16="http://schemas.microsoft.com/office/drawing/2014/main" id="{9AAF6939-043A-47AA-8E59-47D3774E2903}"/>
              </a:ext>
            </a:extLst>
          </p:cNvPr>
          <p:cNvSpPr/>
          <p:nvPr/>
        </p:nvSpPr>
        <p:spPr>
          <a:xfrm>
            <a:off x="257451" y="241840"/>
            <a:ext cx="5955861" cy="923330"/>
          </a:xfrm>
          <a:prstGeom prst="rect">
            <a:avLst/>
          </a:prstGeom>
          <a:noFill/>
        </p:spPr>
        <p:txBody>
          <a:bodyPr wrap="none" lIns="91440" tIns="45720" rIns="91440" bIns="45720">
            <a:spAutoFit/>
          </a:bodyPr>
          <a:lstStyle/>
          <a:p>
            <a:pPr rtl="0">
              <a:spcBef>
                <a:spcPts val="0"/>
              </a:spcBef>
              <a:spcAft>
                <a:spcPts val="800"/>
              </a:spcAft>
            </a:pPr>
            <a:r>
              <a:rPr lang="en-US" sz="5400" b="1" i="0" u="none" strike="noStrike" dirty="0">
                <a:ln w="12700">
                  <a:solidFill>
                    <a:srgbClr val="002060"/>
                  </a:solidFill>
                  <a:prstDash val="solid"/>
                </a:ln>
                <a:solidFill>
                  <a:srgbClr val="002060"/>
                </a:solidFill>
                <a:latin typeface="Calibri" panose="020F0502020204030204" pitchFamily="34" charset="0"/>
              </a:rPr>
              <a:t>Problem Statement</a:t>
            </a:r>
            <a:endParaRPr lang="en-US" sz="5400" b="1" dirty="0">
              <a:ln w="12700">
                <a:solidFill>
                  <a:srgbClr val="002060"/>
                </a:solidFill>
                <a:prstDash val="solid"/>
              </a:ln>
              <a:solidFill>
                <a:srgbClr val="002060"/>
              </a:solidFill>
            </a:endParaRPr>
          </a:p>
        </p:txBody>
      </p:sp>
      <p:sp>
        <p:nvSpPr>
          <p:cNvPr id="3" name="TextBox 2">
            <a:extLst>
              <a:ext uri="{FF2B5EF4-FFF2-40B4-BE49-F238E27FC236}">
                <a16:creationId xmlns:a16="http://schemas.microsoft.com/office/drawing/2014/main" id="{EC25E336-ABB3-434C-A4A5-732ECAF3C336}"/>
              </a:ext>
            </a:extLst>
          </p:cNvPr>
          <p:cNvSpPr txBox="1"/>
          <p:nvPr/>
        </p:nvSpPr>
        <p:spPr>
          <a:xfrm>
            <a:off x="257450" y="6246828"/>
            <a:ext cx="11700771"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rtl="0">
              <a:spcBef>
                <a:spcPts val="0"/>
              </a:spcBef>
              <a:spcAft>
                <a:spcPts val="800"/>
              </a:spcAft>
            </a:pPr>
            <a:r>
              <a:rPr lang="en-US" sz="1800" b="1" i="0" u="none" strike="noStrike" dirty="0">
                <a:ln>
                  <a:solidFill>
                    <a:schemeClr val="bg1"/>
                  </a:solidFill>
                </a:ln>
                <a:solidFill>
                  <a:schemeClr val="bg1"/>
                </a:solidFill>
                <a:effectLst/>
                <a:latin typeface="Calibri" panose="020F0502020204030204" pitchFamily="34" charset="0"/>
              </a:rPr>
              <a:t>Problem Statement: </a:t>
            </a:r>
            <a:r>
              <a:rPr lang="en-US" sz="1800" b="0" i="0" u="none" strike="noStrike" dirty="0">
                <a:ln>
                  <a:solidFill>
                    <a:schemeClr val="bg1"/>
                  </a:solidFill>
                </a:ln>
                <a:solidFill>
                  <a:schemeClr val="bg1"/>
                </a:solidFill>
                <a:effectLst/>
                <a:latin typeface="Calibri" panose="020F0502020204030204" pitchFamily="34" charset="0"/>
              </a:rPr>
              <a:t>Estimate the likelihood of an applicant searching for a new career</a:t>
            </a:r>
            <a:endParaRPr lang="en-US" sz="1800" b="0" dirty="0">
              <a:effectLst/>
            </a:endParaRPr>
          </a:p>
        </p:txBody>
      </p:sp>
      <p:sp>
        <p:nvSpPr>
          <p:cNvPr id="4" name="Rectangle 3">
            <a:extLst>
              <a:ext uri="{FF2B5EF4-FFF2-40B4-BE49-F238E27FC236}">
                <a16:creationId xmlns:a16="http://schemas.microsoft.com/office/drawing/2014/main" id="{A8AF943F-44D0-4DAC-AC3F-40DA57A50E24}"/>
              </a:ext>
            </a:extLst>
          </p:cNvPr>
          <p:cNvSpPr/>
          <p:nvPr/>
        </p:nvSpPr>
        <p:spPr>
          <a:xfrm>
            <a:off x="1104213" y="1165170"/>
            <a:ext cx="10342485" cy="646331"/>
          </a:xfrm>
          <a:prstGeom prst="rect">
            <a:avLst/>
          </a:prstGeom>
        </p:spPr>
        <p:style>
          <a:lnRef idx="2">
            <a:schemeClr val="accent5"/>
          </a:lnRef>
          <a:fillRef idx="1">
            <a:schemeClr val="lt1"/>
          </a:fillRef>
          <a:effectRef idx="0">
            <a:schemeClr val="accent5"/>
          </a:effectRef>
          <a:fontRef idx="minor">
            <a:schemeClr val="dk1"/>
          </a:fontRef>
        </p:style>
        <p:txBody>
          <a:bodyPr wrap="square" lIns="91440" tIns="45720" rIns="91440" bIns="45720">
            <a:spAutoFit/>
          </a:bodyPr>
          <a:lstStyle/>
          <a:p>
            <a:pPr algn="ctr"/>
            <a:r>
              <a:rPr lang="en-US" sz="3600" b="0" u="sng" cap="none" spc="0" dirty="0">
                <a:ln w="0"/>
                <a:solidFill>
                  <a:schemeClr val="accent1"/>
                </a:solidFill>
              </a:rPr>
              <a:t>Company</a:t>
            </a:r>
            <a:r>
              <a:rPr lang="en-US" sz="3600" b="0" cap="none" spc="0" dirty="0">
                <a:ln w="0"/>
                <a:solidFill>
                  <a:schemeClr val="accent1"/>
                </a:solidFill>
                <a:effectLst>
                  <a:outerShdw blurRad="38100" dist="25400" dir="5400000" algn="ctr" rotWithShape="0">
                    <a:srgbClr val="6E747A">
                      <a:alpha val="43000"/>
                    </a:srgbClr>
                  </a:outerShdw>
                </a:effectLst>
              </a:rPr>
              <a:t> </a:t>
            </a:r>
            <a:r>
              <a:rPr lang="en-US" sz="3600" b="0" u="sng" cap="none" spc="0" dirty="0">
                <a:ln w="0"/>
                <a:solidFill>
                  <a:schemeClr val="accent1"/>
                </a:solidFill>
              </a:rPr>
              <a:t>Information</a:t>
            </a:r>
          </a:p>
        </p:txBody>
      </p:sp>
    </p:spTree>
    <p:extLst>
      <p:ext uri="{BB962C8B-B14F-4D97-AF65-F5344CB8AC3E}">
        <p14:creationId xmlns:p14="http://schemas.microsoft.com/office/powerpoint/2010/main" val="46901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3B2994-0102-4B5F-AF93-28B26E8AF47F}"/>
              </a:ext>
            </a:extLst>
          </p:cNvPr>
          <p:cNvSpPr/>
          <p:nvPr/>
        </p:nvSpPr>
        <p:spPr>
          <a:xfrm>
            <a:off x="2210160" y="0"/>
            <a:ext cx="7771679" cy="769441"/>
          </a:xfrm>
          <a:prstGeom prst="rect">
            <a:avLst/>
          </a:prstGeom>
          <a:noFill/>
        </p:spPr>
        <p:txBody>
          <a:bodyPr wrap="square" lIns="91440" tIns="45720" rIns="91440" bIns="45720">
            <a:spAutoFit/>
          </a:bodyPr>
          <a:lstStyle/>
          <a:p>
            <a:pPr algn="ctr"/>
            <a:r>
              <a:rPr lang="en-US" sz="4400" b="1" u="sng" dirty="0">
                <a:ln w="0">
                  <a:solidFill>
                    <a:schemeClr val="tx1"/>
                  </a:solidFill>
                </a:ln>
                <a:latin typeface="Felix Titling" panose="04060505060202020A04" pitchFamily="82" charset="0"/>
              </a:rPr>
              <a:t>Dataset Description</a:t>
            </a:r>
          </a:p>
        </p:txBody>
      </p:sp>
      <p:graphicFrame>
        <p:nvGraphicFramePr>
          <p:cNvPr id="4" name="Table 3">
            <a:extLst>
              <a:ext uri="{FF2B5EF4-FFF2-40B4-BE49-F238E27FC236}">
                <a16:creationId xmlns:a16="http://schemas.microsoft.com/office/drawing/2014/main" id="{A2E2C898-76FA-4153-82AA-DA69331D1F8E}"/>
              </a:ext>
            </a:extLst>
          </p:cNvPr>
          <p:cNvGraphicFramePr>
            <a:graphicFrameLocks noGrp="1"/>
          </p:cNvGraphicFramePr>
          <p:nvPr>
            <p:extLst>
              <p:ext uri="{D42A27DB-BD31-4B8C-83A1-F6EECF244321}">
                <p14:modId xmlns:p14="http://schemas.microsoft.com/office/powerpoint/2010/main" val="447796299"/>
              </p:ext>
            </p:extLst>
          </p:nvPr>
        </p:nvGraphicFramePr>
        <p:xfrm>
          <a:off x="177554" y="2619946"/>
          <a:ext cx="10005133" cy="4120566"/>
        </p:xfrm>
        <a:graphic>
          <a:graphicData uri="http://schemas.openxmlformats.org/drawingml/2006/table">
            <a:tbl>
              <a:tblPr firstRow="1">
                <a:tableStyleId>{93296810-A885-4BE3-A3E7-6D5BEEA58F35}</a:tableStyleId>
              </a:tblPr>
              <a:tblGrid>
                <a:gridCol w="1079392">
                  <a:extLst>
                    <a:ext uri="{9D8B030D-6E8A-4147-A177-3AD203B41FA5}">
                      <a16:colId xmlns:a16="http://schemas.microsoft.com/office/drawing/2014/main" val="359786954"/>
                    </a:ext>
                  </a:extLst>
                </a:gridCol>
                <a:gridCol w="2511661">
                  <a:extLst>
                    <a:ext uri="{9D8B030D-6E8A-4147-A177-3AD203B41FA5}">
                      <a16:colId xmlns:a16="http://schemas.microsoft.com/office/drawing/2014/main" val="1590741871"/>
                    </a:ext>
                  </a:extLst>
                </a:gridCol>
                <a:gridCol w="5417718">
                  <a:extLst>
                    <a:ext uri="{9D8B030D-6E8A-4147-A177-3AD203B41FA5}">
                      <a16:colId xmlns:a16="http://schemas.microsoft.com/office/drawing/2014/main" val="2866975040"/>
                    </a:ext>
                  </a:extLst>
                </a:gridCol>
                <a:gridCol w="996362">
                  <a:extLst>
                    <a:ext uri="{9D8B030D-6E8A-4147-A177-3AD203B41FA5}">
                      <a16:colId xmlns:a16="http://schemas.microsoft.com/office/drawing/2014/main" val="2450238166"/>
                    </a:ext>
                  </a:extLst>
                </a:gridCol>
              </a:tblGrid>
              <a:tr h="335501">
                <a:tc>
                  <a:txBody>
                    <a:bodyPr/>
                    <a:lstStyle/>
                    <a:p>
                      <a:pPr algn="ctr" fontAlgn="b"/>
                      <a:r>
                        <a:rPr lang="en-IN" sz="1400" b="1" u="sng" strike="noStrike" dirty="0" err="1">
                          <a:effectLst/>
                        </a:rPr>
                        <a:t>S.No</a:t>
                      </a:r>
                      <a:r>
                        <a:rPr lang="en-IN" sz="1400" b="1" u="sng" strike="noStrike" dirty="0">
                          <a:effectLst/>
                        </a:rPr>
                        <a:t>.</a:t>
                      </a:r>
                      <a:endParaRPr lang="en-IN" sz="1400" b="1" i="0" u="sng"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1" u="sng" strike="noStrike" dirty="0">
                          <a:effectLst/>
                        </a:rPr>
                        <a:t>Column Name</a:t>
                      </a:r>
                      <a:endParaRPr lang="en-IN" sz="1400" b="1" i="0" u="sng"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1" u="sng" strike="noStrike" dirty="0">
                          <a:effectLst/>
                        </a:rPr>
                        <a:t>Column Description </a:t>
                      </a:r>
                      <a:endParaRPr lang="en-IN" sz="1400" b="1" i="0" u="sng"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1" u="sng" strike="noStrike" dirty="0">
                          <a:effectLst/>
                        </a:rPr>
                        <a:t>D-Type</a:t>
                      </a:r>
                      <a:endParaRPr lang="en-IN" sz="1400" b="1" i="0" u="sng"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9961984"/>
                  </a:ext>
                </a:extLst>
              </a:tr>
              <a:tr h="247503">
                <a:tc>
                  <a:txBody>
                    <a:bodyPr/>
                    <a:lstStyle/>
                    <a:p>
                      <a:pPr algn="ctr" fontAlgn="b"/>
                      <a:r>
                        <a:rPr lang="en-IN" sz="1100" b="1" u="none" strike="noStrike" dirty="0">
                          <a:effectLst/>
                        </a:rPr>
                        <a:t>1</a:t>
                      </a:r>
                      <a:endParaRPr lang="en-IN" sz="1100" b="1" i="0" u="none" strike="noStrike" dirty="0">
                        <a:solidFill>
                          <a:srgbClr val="000000"/>
                        </a:solidFill>
                        <a:effectLst/>
                        <a:latin typeface="Noto Sans Symbol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1" u="none" strike="noStrike" dirty="0" err="1">
                          <a:effectLst/>
                        </a:rPr>
                        <a:t>Enrollee_id</a:t>
                      </a:r>
                      <a:r>
                        <a:rPr lang="en-IN" sz="1100" b="1" u="none" strike="noStrike" dirty="0">
                          <a:effectLst/>
                        </a:rPr>
                        <a:t> </a:t>
                      </a:r>
                      <a:endParaRPr lang="en-IN" sz="1100" b="1"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1" u="none" strike="noStrike">
                          <a:effectLst/>
                        </a:rPr>
                        <a:t> Unique ID for candidate</a:t>
                      </a:r>
                      <a:endParaRPr lang="en-IN" sz="1100" b="1"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u="none" strike="noStrike">
                          <a:effectLst/>
                        </a:rPr>
                        <a:t>int64</a:t>
                      </a:r>
                      <a:endParaRPr lang="en-IN" sz="1100" b="1"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9968618"/>
                  </a:ext>
                </a:extLst>
              </a:tr>
              <a:tr h="247503">
                <a:tc>
                  <a:txBody>
                    <a:bodyPr/>
                    <a:lstStyle/>
                    <a:p>
                      <a:pPr algn="ctr" fontAlgn="b"/>
                      <a:r>
                        <a:rPr lang="en-IN" sz="1100" b="1" u="none" strike="noStrike">
                          <a:effectLst/>
                        </a:rPr>
                        <a:t>2</a:t>
                      </a:r>
                      <a:endParaRPr lang="en-IN" sz="1100" b="1" i="0" u="none" strike="noStrike">
                        <a:solidFill>
                          <a:srgbClr val="000000"/>
                        </a:solidFill>
                        <a:effectLst/>
                        <a:latin typeface="Noto Sans Symbol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1" u="none" strike="noStrike" dirty="0">
                          <a:effectLst/>
                        </a:rPr>
                        <a:t>City</a:t>
                      </a:r>
                      <a:endParaRPr lang="en-IN" sz="1100" b="1"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1" u="none" strike="noStrike">
                          <a:effectLst/>
                        </a:rPr>
                        <a:t> City code</a:t>
                      </a:r>
                      <a:endParaRPr lang="en-IN" sz="1100" b="1"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u="none" strike="noStrike">
                          <a:effectLst/>
                        </a:rPr>
                        <a:t>int64</a:t>
                      </a:r>
                      <a:endParaRPr lang="en-IN" sz="1100" b="1"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4111864"/>
                  </a:ext>
                </a:extLst>
              </a:tr>
              <a:tr h="311959">
                <a:tc>
                  <a:txBody>
                    <a:bodyPr/>
                    <a:lstStyle/>
                    <a:p>
                      <a:pPr algn="ctr" fontAlgn="b"/>
                      <a:r>
                        <a:rPr lang="en-IN" sz="1100" b="1" u="none" strike="noStrike" dirty="0">
                          <a:effectLst/>
                        </a:rPr>
                        <a:t>3</a:t>
                      </a:r>
                      <a:endParaRPr lang="en-IN" sz="1100" b="1" i="0" u="none" strike="noStrike" dirty="0">
                        <a:solidFill>
                          <a:srgbClr val="000000"/>
                        </a:solidFill>
                        <a:effectLst/>
                        <a:latin typeface="Noto Sans Symbol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1" u="none" strike="noStrike" dirty="0">
                          <a:effectLst/>
                        </a:rPr>
                        <a:t>City_ </a:t>
                      </a:r>
                      <a:r>
                        <a:rPr lang="en-IN" sz="1100" b="1" u="none" strike="noStrike" dirty="0" err="1">
                          <a:effectLst/>
                        </a:rPr>
                        <a:t>development_index</a:t>
                      </a:r>
                      <a:r>
                        <a:rPr lang="en-IN" sz="1100" b="1" u="none" strike="noStrike" dirty="0">
                          <a:effectLst/>
                        </a:rPr>
                        <a:t> </a:t>
                      </a:r>
                      <a:endParaRPr lang="en-IN" sz="1100" b="1"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a:effectLst/>
                        </a:rPr>
                        <a:t> Development index of the city</a:t>
                      </a:r>
                      <a:endParaRPr lang="en-US" sz="1100" b="1"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u="none" strike="noStrike">
                          <a:effectLst/>
                        </a:rPr>
                        <a:t>object</a:t>
                      </a:r>
                      <a:endParaRPr lang="en-IN" sz="1100" b="1"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1739974"/>
                  </a:ext>
                </a:extLst>
              </a:tr>
              <a:tr h="247503">
                <a:tc>
                  <a:txBody>
                    <a:bodyPr/>
                    <a:lstStyle/>
                    <a:p>
                      <a:pPr algn="ctr" fontAlgn="b"/>
                      <a:r>
                        <a:rPr lang="en-IN" sz="1100" b="1" u="none" strike="noStrike">
                          <a:effectLst/>
                        </a:rPr>
                        <a:t>4</a:t>
                      </a:r>
                      <a:endParaRPr lang="en-IN" sz="1100" b="1" i="0" u="none" strike="noStrike">
                        <a:solidFill>
                          <a:srgbClr val="000000"/>
                        </a:solidFill>
                        <a:effectLst/>
                        <a:latin typeface="Noto Sans Symbol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1" u="none" strike="noStrike">
                          <a:effectLst/>
                        </a:rPr>
                        <a:t>Gender</a:t>
                      </a:r>
                      <a:endParaRPr lang="en-IN" sz="1100" b="1" i="0" u="none" strike="noStrike">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1" u="none" strike="noStrike">
                          <a:effectLst/>
                        </a:rPr>
                        <a:t> Gender of candidate</a:t>
                      </a:r>
                      <a:endParaRPr lang="en-IN" sz="1100" b="1"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u="none" strike="noStrike">
                          <a:effectLst/>
                        </a:rPr>
                        <a:t>float64</a:t>
                      </a:r>
                      <a:endParaRPr lang="en-IN" sz="1100" b="1"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2431701"/>
                  </a:ext>
                </a:extLst>
              </a:tr>
              <a:tr h="247503">
                <a:tc>
                  <a:txBody>
                    <a:bodyPr/>
                    <a:lstStyle/>
                    <a:p>
                      <a:pPr algn="ctr" fontAlgn="b"/>
                      <a:r>
                        <a:rPr lang="en-IN" sz="1100" b="1" u="none" strike="noStrike">
                          <a:effectLst/>
                        </a:rPr>
                        <a:t>5</a:t>
                      </a:r>
                      <a:endParaRPr lang="en-IN" sz="1100" b="1" i="0" u="none" strike="noStrike">
                        <a:solidFill>
                          <a:srgbClr val="000000"/>
                        </a:solidFill>
                        <a:effectLst/>
                        <a:latin typeface="Noto Sans Symbol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1" u="none" strike="noStrike" dirty="0" err="1">
                          <a:effectLst/>
                        </a:rPr>
                        <a:t>Relevent_experience</a:t>
                      </a:r>
                      <a:endParaRPr lang="en-IN" sz="1100" b="1"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1" u="none" strike="noStrike">
                          <a:effectLst/>
                        </a:rPr>
                        <a:t> Relevant experience of candidate</a:t>
                      </a:r>
                      <a:endParaRPr lang="en-IN" sz="1100" b="1"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u="none" strike="noStrike">
                          <a:effectLst/>
                        </a:rPr>
                        <a:t>object</a:t>
                      </a:r>
                      <a:endParaRPr lang="en-IN" sz="1100" b="1"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614628"/>
                  </a:ext>
                </a:extLst>
              </a:tr>
              <a:tr h="247503">
                <a:tc>
                  <a:txBody>
                    <a:bodyPr/>
                    <a:lstStyle/>
                    <a:p>
                      <a:pPr algn="ctr" fontAlgn="b"/>
                      <a:r>
                        <a:rPr lang="en-IN" sz="1100" b="1" u="none" strike="noStrike">
                          <a:effectLst/>
                        </a:rPr>
                        <a:t>6</a:t>
                      </a:r>
                      <a:endParaRPr lang="en-IN" sz="1100" b="1" i="0" u="none" strike="noStrike">
                        <a:solidFill>
                          <a:srgbClr val="000000"/>
                        </a:solidFill>
                        <a:effectLst/>
                        <a:latin typeface="Noto Sans Symbol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1" u="none" strike="noStrike">
                          <a:effectLst/>
                        </a:rPr>
                        <a:t>Enrolled_university</a:t>
                      </a:r>
                      <a:endParaRPr lang="en-IN" sz="1100" b="1" i="0" u="none" strike="noStrike">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a:effectLst/>
                        </a:rPr>
                        <a:t> Type of University course enrolled if any</a:t>
                      </a:r>
                      <a:endParaRPr lang="en-US" sz="1100" b="1"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u="none" strike="noStrike">
                          <a:effectLst/>
                        </a:rPr>
                        <a:t>object</a:t>
                      </a:r>
                      <a:endParaRPr lang="en-IN" sz="1100" b="1"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239888"/>
                  </a:ext>
                </a:extLst>
              </a:tr>
              <a:tr h="247503">
                <a:tc>
                  <a:txBody>
                    <a:bodyPr/>
                    <a:lstStyle/>
                    <a:p>
                      <a:pPr algn="ctr" fontAlgn="b"/>
                      <a:r>
                        <a:rPr lang="en-IN" sz="1100" b="1" u="none" strike="noStrike" dirty="0">
                          <a:effectLst/>
                        </a:rPr>
                        <a:t>7</a:t>
                      </a:r>
                      <a:endParaRPr lang="en-IN" sz="1100" b="1" i="0" u="none" strike="noStrike" dirty="0">
                        <a:solidFill>
                          <a:srgbClr val="000000"/>
                        </a:solidFill>
                        <a:effectLst/>
                        <a:latin typeface="Noto Sans Symbol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1" u="none" strike="noStrike" dirty="0" err="1">
                          <a:effectLst/>
                        </a:rPr>
                        <a:t>Education_level</a:t>
                      </a:r>
                      <a:endParaRPr lang="en-IN" sz="1100" b="1"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1" u="none" strike="noStrike">
                          <a:effectLst/>
                        </a:rPr>
                        <a:t> Education level of candidate</a:t>
                      </a:r>
                      <a:endParaRPr lang="en-IN" sz="1100" b="1"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u="none" strike="noStrike">
                          <a:effectLst/>
                        </a:rPr>
                        <a:t>object</a:t>
                      </a:r>
                      <a:endParaRPr lang="en-IN" sz="1100" b="1"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1719814"/>
                  </a:ext>
                </a:extLst>
              </a:tr>
              <a:tr h="247503">
                <a:tc>
                  <a:txBody>
                    <a:bodyPr/>
                    <a:lstStyle/>
                    <a:p>
                      <a:pPr algn="ctr" fontAlgn="b"/>
                      <a:r>
                        <a:rPr lang="en-IN" sz="1100" b="1" u="none" strike="noStrike">
                          <a:effectLst/>
                        </a:rPr>
                        <a:t>8</a:t>
                      </a:r>
                      <a:endParaRPr lang="en-IN" sz="1100" b="1" i="0" u="none" strike="noStrike">
                        <a:solidFill>
                          <a:srgbClr val="000000"/>
                        </a:solidFill>
                        <a:effectLst/>
                        <a:latin typeface="Noto Sans Symbol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1" u="none" strike="noStrike">
                          <a:effectLst/>
                        </a:rPr>
                        <a:t>Major_discipline </a:t>
                      </a:r>
                      <a:endParaRPr lang="en-IN" sz="1100" b="1" i="0" u="none" strike="noStrike">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dirty="0">
                          <a:effectLst/>
                        </a:rPr>
                        <a:t> Education major discipline of candidate</a:t>
                      </a:r>
                      <a:endParaRPr lang="en-US" sz="11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u="none" strike="noStrike">
                          <a:effectLst/>
                        </a:rPr>
                        <a:t>object</a:t>
                      </a:r>
                      <a:endParaRPr lang="en-IN" sz="1100" b="1"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1594663"/>
                  </a:ext>
                </a:extLst>
              </a:tr>
              <a:tr h="247503">
                <a:tc>
                  <a:txBody>
                    <a:bodyPr/>
                    <a:lstStyle/>
                    <a:p>
                      <a:pPr algn="ctr" fontAlgn="b"/>
                      <a:r>
                        <a:rPr lang="en-IN" sz="1100" b="1" u="none" strike="noStrike">
                          <a:effectLst/>
                        </a:rPr>
                        <a:t>9</a:t>
                      </a:r>
                      <a:endParaRPr lang="en-IN" sz="1100" b="1" i="0" u="none" strike="noStrike">
                        <a:solidFill>
                          <a:srgbClr val="000000"/>
                        </a:solidFill>
                        <a:effectLst/>
                        <a:latin typeface="Noto Sans Symbol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1" u="none" strike="noStrike" dirty="0">
                          <a:effectLst/>
                        </a:rPr>
                        <a:t>Experience</a:t>
                      </a:r>
                      <a:endParaRPr lang="en-IN" sz="1100" b="1"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a:effectLst/>
                        </a:rPr>
                        <a:t> Candidate total experience in years</a:t>
                      </a:r>
                      <a:endParaRPr lang="en-US" sz="1100" b="1"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u="none" strike="noStrike">
                          <a:effectLst/>
                        </a:rPr>
                        <a:t>float64</a:t>
                      </a:r>
                      <a:endParaRPr lang="en-IN" sz="1100" b="1"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6390098"/>
                  </a:ext>
                </a:extLst>
              </a:tr>
              <a:tr h="302504">
                <a:tc>
                  <a:txBody>
                    <a:bodyPr/>
                    <a:lstStyle/>
                    <a:p>
                      <a:pPr algn="ctr" fontAlgn="b"/>
                      <a:r>
                        <a:rPr lang="en-IN" sz="1100" b="1" u="none" strike="noStrike" dirty="0">
                          <a:effectLst/>
                        </a:rPr>
                        <a:t>10</a:t>
                      </a:r>
                      <a:endParaRPr lang="en-IN" sz="1100" b="1" i="0" u="none" strike="noStrike" dirty="0">
                        <a:solidFill>
                          <a:srgbClr val="000000"/>
                        </a:solidFill>
                        <a:effectLst/>
                        <a:latin typeface="Noto Sans Symbol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1" u="none" strike="noStrike" dirty="0" err="1">
                          <a:effectLst/>
                        </a:rPr>
                        <a:t>Company_size</a:t>
                      </a:r>
                      <a:endParaRPr lang="en-IN" sz="1100" b="1"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dirty="0">
                          <a:effectLst/>
                        </a:rPr>
                        <a:t> No of employees in current employer's company</a:t>
                      </a:r>
                      <a:endParaRPr lang="en-US" sz="11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u="none" strike="noStrike">
                          <a:effectLst/>
                        </a:rPr>
                        <a:t>object</a:t>
                      </a:r>
                      <a:endParaRPr lang="en-IN" sz="1100" b="1"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5907564"/>
                  </a:ext>
                </a:extLst>
              </a:tr>
              <a:tr h="247503">
                <a:tc>
                  <a:txBody>
                    <a:bodyPr/>
                    <a:lstStyle/>
                    <a:p>
                      <a:pPr algn="ctr" fontAlgn="b"/>
                      <a:r>
                        <a:rPr lang="en-IN" sz="1100" b="1" u="none" strike="noStrike" dirty="0">
                          <a:effectLst/>
                        </a:rPr>
                        <a:t>11</a:t>
                      </a:r>
                      <a:endParaRPr lang="en-IN" sz="1100" b="1" i="0" u="none" strike="noStrike" dirty="0">
                        <a:solidFill>
                          <a:srgbClr val="000000"/>
                        </a:solidFill>
                        <a:effectLst/>
                        <a:latin typeface="Noto Sans Symbol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1" u="none" strike="noStrike">
                          <a:effectLst/>
                        </a:rPr>
                        <a:t>Company_type </a:t>
                      </a:r>
                      <a:endParaRPr lang="en-IN" sz="1100" b="1" i="0" u="none" strike="noStrike">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1" u="none" strike="noStrike" dirty="0">
                          <a:effectLst/>
                        </a:rPr>
                        <a:t> Type of current employer</a:t>
                      </a:r>
                      <a:endParaRPr lang="en-IN" sz="11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u="none" strike="noStrike">
                          <a:effectLst/>
                        </a:rPr>
                        <a:t>object</a:t>
                      </a:r>
                      <a:endParaRPr lang="en-IN" sz="1100" b="1"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1510272"/>
                  </a:ext>
                </a:extLst>
              </a:tr>
              <a:tr h="320722">
                <a:tc>
                  <a:txBody>
                    <a:bodyPr/>
                    <a:lstStyle/>
                    <a:p>
                      <a:pPr algn="ctr" fontAlgn="b"/>
                      <a:r>
                        <a:rPr lang="en-IN" sz="1100" b="1" u="none" strike="noStrike" dirty="0">
                          <a:effectLst/>
                        </a:rPr>
                        <a:t>12</a:t>
                      </a:r>
                      <a:endParaRPr lang="en-IN" sz="1100" b="1" i="0" u="none" strike="noStrike" dirty="0">
                        <a:solidFill>
                          <a:srgbClr val="000000"/>
                        </a:solidFill>
                        <a:effectLst/>
                        <a:latin typeface="Noto Sans Symbol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1" u="none" strike="noStrike" dirty="0" err="1">
                          <a:effectLst/>
                        </a:rPr>
                        <a:t>Last_new_job</a:t>
                      </a:r>
                      <a:endParaRPr lang="en-IN" sz="1100" b="1"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dirty="0">
                          <a:effectLst/>
                        </a:rPr>
                        <a:t> Difference in years between previous job and current job</a:t>
                      </a:r>
                      <a:endParaRPr lang="en-US" sz="11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u="none" strike="noStrike">
                          <a:effectLst/>
                        </a:rPr>
                        <a:t>object</a:t>
                      </a:r>
                      <a:endParaRPr lang="en-IN" sz="1100" b="1"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8917034"/>
                  </a:ext>
                </a:extLst>
              </a:tr>
              <a:tr h="247503">
                <a:tc>
                  <a:txBody>
                    <a:bodyPr/>
                    <a:lstStyle/>
                    <a:p>
                      <a:pPr algn="ctr" fontAlgn="b"/>
                      <a:r>
                        <a:rPr lang="en-IN" sz="1100" b="1" u="none" strike="noStrike" dirty="0">
                          <a:effectLst/>
                        </a:rPr>
                        <a:t>13</a:t>
                      </a:r>
                      <a:endParaRPr lang="en-IN" sz="1100" b="1" i="0" u="none" strike="noStrike" dirty="0">
                        <a:solidFill>
                          <a:srgbClr val="000000"/>
                        </a:solidFill>
                        <a:effectLst/>
                        <a:latin typeface="Noto Sans Symbol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1" u="none" strike="noStrike" dirty="0" err="1">
                          <a:effectLst/>
                        </a:rPr>
                        <a:t>Training_hours</a:t>
                      </a:r>
                      <a:endParaRPr lang="en-IN" sz="1100" b="1"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1" u="none" strike="noStrike" dirty="0">
                          <a:effectLst/>
                        </a:rPr>
                        <a:t> training hours completed</a:t>
                      </a:r>
                      <a:endParaRPr lang="en-IN" sz="11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u="none" strike="noStrike">
                          <a:effectLst/>
                        </a:rPr>
                        <a:t>int64</a:t>
                      </a:r>
                      <a:endParaRPr lang="en-IN" sz="1100" b="1"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3828140"/>
                  </a:ext>
                </a:extLst>
              </a:tr>
              <a:tr h="247503">
                <a:tc>
                  <a:txBody>
                    <a:bodyPr/>
                    <a:lstStyle/>
                    <a:p>
                      <a:pPr algn="ctr" fontAlgn="b"/>
                      <a:r>
                        <a:rPr lang="en-IN" sz="1100" b="1" u="none" strike="noStrike" dirty="0">
                          <a:effectLst/>
                        </a:rPr>
                        <a:t>14</a:t>
                      </a:r>
                      <a:endParaRPr lang="en-IN" sz="1100" b="1" i="0" u="none" strike="noStrike" dirty="0">
                        <a:solidFill>
                          <a:srgbClr val="000000"/>
                        </a:solidFill>
                        <a:effectLst/>
                        <a:latin typeface="Noto Sans Symbol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1" u="none" strike="noStrike" dirty="0">
                          <a:effectLst/>
                        </a:rPr>
                        <a:t>Job Change</a:t>
                      </a:r>
                      <a:endParaRPr lang="en-IN" sz="1100" b="1"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dirty="0">
                          <a:effectLst/>
                        </a:rPr>
                        <a:t>  Looking for a job change or not </a:t>
                      </a:r>
                      <a:endParaRPr lang="en-US" sz="11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u="none" strike="noStrike" dirty="0">
                          <a:effectLst/>
                        </a:rPr>
                        <a:t>object</a:t>
                      </a:r>
                      <a:endParaRPr lang="en-IN" sz="11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1555374"/>
                  </a:ext>
                </a:extLst>
              </a:tr>
            </a:tbl>
          </a:graphicData>
        </a:graphic>
      </p:graphicFrame>
      <p:sp>
        <p:nvSpPr>
          <p:cNvPr id="5" name="Rectangle 4">
            <a:extLst>
              <a:ext uri="{FF2B5EF4-FFF2-40B4-BE49-F238E27FC236}">
                <a16:creationId xmlns:a16="http://schemas.microsoft.com/office/drawing/2014/main" id="{7668AAB3-CC85-40A2-9A9F-F9B129874375}"/>
              </a:ext>
            </a:extLst>
          </p:cNvPr>
          <p:cNvSpPr/>
          <p:nvPr/>
        </p:nvSpPr>
        <p:spPr>
          <a:xfrm>
            <a:off x="177555" y="923330"/>
            <a:ext cx="10005132" cy="1631216"/>
          </a:xfrm>
          <a:prstGeom prst="rect">
            <a:avLst/>
          </a:prstGeom>
          <a:solidFill>
            <a:schemeClr val="bg1"/>
          </a:solidFill>
          <a:ln>
            <a:solidFill>
              <a:schemeClr val="bg1"/>
            </a:solidFill>
          </a:ln>
        </p:spPr>
        <p:style>
          <a:lnRef idx="2">
            <a:schemeClr val="accent2"/>
          </a:lnRef>
          <a:fillRef idx="1">
            <a:schemeClr val="lt1"/>
          </a:fillRef>
          <a:effectRef idx="0">
            <a:schemeClr val="accent2"/>
          </a:effectRef>
          <a:fontRef idx="minor">
            <a:schemeClr val="dk1"/>
          </a:fontRef>
        </p:style>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r>
              <a:rPr lang="en-US" sz="2000" b="1" dirty="0">
                <a:ln/>
                <a:solidFill>
                  <a:schemeClr val="accent3"/>
                </a:solidFill>
              </a:rPr>
              <a:t>The dataset chosen by us consists of the columns that are described below. </a:t>
            </a:r>
          </a:p>
          <a:p>
            <a:pPr algn="just"/>
            <a:r>
              <a:rPr lang="en-US" sz="2000" b="1" dirty="0">
                <a:ln/>
                <a:solidFill>
                  <a:schemeClr val="accent3"/>
                </a:solidFill>
              </a:rPr>
              <a:t>The dataset primarily focuses on the various factors which might be affecting the job change which directly helps us to identify the factors for change and the candidates who are actually interested in moving onto new job roles/new careers.</a:t>
            </a:r>
          </a:p>
        </p:txBody>
      </p:sp>
      <p:pic>
        <p:nvPicPr>
          <p:cNvPr id="6" name="Picture 5">
            <a:extLst>
              <a:ext uri="{FF2B5EF4-FFF2-40B4-BE49-F238E27FC236}">
                <a16:creationId xmlns:a16="http://schemas.microsoft.com/office/drawing/2014/main" id="{134F52C4-AE4B-4D3F-9702-B64ADFFFF9B6}"/>
              </a:ext>
            </a:extLst>
          </p:cNvPr>
          <p:cNvPicPr>
            <a:picLocks noChangeAspect="1"/>
          </p:cNvPicPr>
          <p:nvPr/>
        </p:nvPicPr>
        <p:blipFill rotWithShape="1">
          <a:blip r:embed="rId2"/>
          <a:srcRect b="7115"/>
          <a:stretch/>
        </p:blipFill>
        <p:spPr>
          <a:xfrm>
            <a:off x="10253710" y="4574731"/>
            <a:ext cx="1858392" cy="2165781"/>
          </a:xfrm>
          <a:prstGeom prst="rect">
            <a:avLst/>
          </a:prstGeom>
          <a:ln>
            <a:noFill/>
          </a:ln>
          <a:effectLst>
            <a:softEdge rad="112500"/>
          </a:effectLst>
        </p:spPr>
      </p:pic>
    </p:spTree>
    <p:extLst>
      <p:ext uri="{BB962C8B-B14F-4D97-AF65-F5344CB8AC3E}">
        <p14:creationId xmlns:p14="http://schemas.microsoft.com/office/powerpoint/2010/main" val="469666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23029B-0E07-4349-BA61-9EA4A0CE1148}"/>
              </a:ext>
            </a:extLst>
          </p:cNvPr>
          <p:cNvSpPr/>
          <p:nvPr/>
        </p:nvSpPr>
        <p:spPr>
          <a:xfrm>
            <a:off x="0" y="171592"/>
            <a:ext cx="12192000" cy="769441"/>
          </a:xfrm>
          <a:prstGeom prst="rect">
            <a:avLst/>
          </a:prstGeom>
          <a:noFill/>
        </p:spPr>
        <p:txBody>
          <a:bodyPr wrap="square" lIns="91440" tIns="45720" rIns="91440" bIns="45720">
            <a:spAutoFit/>
          </a:bodyPr>
          <a:lstStyle/>
          <a:p>
            <a:pPr algn="ctr"/>
            <a:r>
              <a:rPr lang="en-US" sz="4400" b="1" u="sng" dirty="0">
                <a:ln w="0">
                  <a:solidFill>
                    <a:schemeClr val="tx1"/>
                  </a:solidFill>
                </a:ln>
                <a:latin typeface="Felix Titling" panose="04060505060202020A04" pitchFamily="82" charset="0"/>
              </a:rPr>
              <a:t>Data</a:t>
            </a:r>
            <a:r>
              <a:rPr lang="en-US" sz="4400" b="1" dirty="0">
                <a:ln w="0">
                  <a:solidFill>
                    <a:schemeClr val="tx1"/>
                  </a:solidFill>
                </a:ln>
                <a:latin typeface="Felix Titling" panose="04060505060202020A04" pitchFamily="82" charset="0"/>
              </a:rPr>
              <a:t> </a:t>
            </a:r>
            <a:r>
              <a:rPr lang="en-US" sz="4400" b="1" u="sng" dirty="0">
                <a:ln w="0">
                  <a:solidFill>
                    <a:schemeClr val="tx1"/>
                  </a:solidFill>
                </a:ln>
                <a:latin typeface="Felix Titling" panose="04060505060202020A04" pitchFamily="82" charset="0"/>
              </a:rPr>
              <a:t>Preprocessing </a:t>
            </a:r>
          </a:p>
        </p:txBody>
      </p:sp>
      <p:graphicFrame>
        <p:nvGraphicFramePr>
          <p:cNvPr id="3" name="Diagram 2">
            <a:extLst>
              <a:ext uri="{FF2B5EF4-FFF2-40B4-BE49-F238E27FC236}">
                <a16:creationId xmlns:a16="http://schemas.microsoft.com/office/drawing/2014/main" id="{8ADAA8FE-AFF4-40C7-9577-6352166BB34E}"/>
              </a:ext>
            </a:extLst>
          </p:cNvPr>
          <p:cNvGraphicFramePr/>
          <p:nvPr>
            <p:extLst>
              <p:ext uri="{D42A27DB-BD31-4B8C-83A1-F6EECF244321}">
                <p14:modId xmlns:p14="http://schemas.microsoft.com/office/powerpoint/2010/main" val="3955132018"/>
              </p:ext>
            </p:extLst>
          </p:nvPr>
        </p:nvGraphicFramePr>
        <p:xfrm>
          <a:off x="79898" y="807868"/>
          <a:ext cx="6383046" cy="6050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1BA9517E-2812-4241-ABDC-5D594E216DE3}"/>
              </a:ext>
            </a:extLst>
          </p:cNvPr>
          <p:cNvSpPr txBox="1"/>
          <p:nvPr/>
        </p:nvSpPr>
        <p:spPr>
          <a:xfrm>
            <a:off x="6972671" y="1720840"/>
            <a:ext cx="5006265" cy="3416320"/>
          </a:xfrm>
          <a:prstGeom prst="rect">
            <a:avLst/>
          </a:prstGeom>
          <a:noFill/>
        </p:spPr>
        <p:txBody>
          <a:bodyPr wrap="square">
            <a:spAutoFit/>
          </a:bodyPr>
          <a:lstStyle/>
          <a:p>
            <a:r>
              <a:rPr lang="en-US" b="0" i="0" dirty="0">
                <a:solidFill>
                  <a:srgbClr val="424242"/>
                </a:solidFill>
                <a:effectLst/>
                <a:latin typeface="Verdana" panose="020B0604030504040204" pitchFamily="34" charset="0"/>
              </a:rPr>
              <a:t>Data preprocessing involves transforming raw data to well-formed data sets so that data mining analytics can be applied. Raw data is often incomplete and has inconsistent formatting. </a:t>
            </a:r>
          </a:p>
          <a:p>
            <a:r>
              <a:rPr lang="en-US" dirty="0">
                <a:solidFill>
                  <a:srgbClr val="424242"/>
                </a:solidFill>
                <a:latin typeface="Verdana" panose="020B0604030504040204" pitchFamily="34" charset="0"/>
              </a:rPr>
              <a:t>To solve these pre-existing issues found the raw data we have performed the following preprocessing steps and taken certain actions to complete the data preprocessing part to covert the raw data into information so that insightful  inferences can be extracted out of it.</a:t>
            </a:r>
          </a:p>
        </p:txBody>
      </p:sp>
    </p:spTree>
    <p:extLst>
      <p:ext uri="{BB962C8B-B14F-4D97-AF65-F5344CB8AC3E}">
        <p14:creationId xmlns:p14="http://schemas.microsoft.com/office/powerpoint/2010/main" val="603973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D29AEE-0D3B-4480-9111-DA0DD4B44ADF}"/>
              </a:ext>
            </a:extLst>
          </p:cNvPr>
          <p:cNvSpPr txBox="1"/>
          <p:nvPr/>
        </p:nvSpPr>
        <p:spPr>
          <a:xfrm>
            <a:off x="0" y="98830"/>
            <a:ext cx="10360241" cy="800219"/>
          </a:xfrm>
          <a:prstGeom prst="rect">
            <a:avLst/>
          </a:prstGeom>
          <a:noFill/>
        </p:spPr>
        <p:txBody>
          <a:bodyPr wrap="square">
            <a:spAutoFit/>
          </a:bodyPr>
          <a:lstStyle/>
          <a:p>
            <a:pPr marL="285750" indent="-285750">
              <a:buFont typeface="Wingdings" panose="05000000000000000000" pitchFamily="2" charset="2"/>
              <a:buChar char="q"/>
            </a:pPr>
            <a:r>
              <a:rPr lang="en-US" sz="2800" dirty="0">
                <a:solidFill>
                  <a:srgbClr val="424242"/>
                </a:solidFill>
                <a:latin typeface="Stencil" panose="040409050D0802020404" pitchFamily="82" charset="0"/>
              </a:rPr>
              <a:t>Missing Values and its treatment</a:t>
            </a:r>
          </a:p>
          <a:p>
            <a:r>
              <a:rPr lang="en-US" dirty="0">
                <a:solidFill>
                  <a:srgbClr val="424242"/>
                </a:solidFill>
                <a:latin typeface="Verdana" panose="020B0604030504040204" pitchFamily="34" charset="0"/>
              </a:rPr>
              <a:t>   		 </a:t>
            </a:r>
          </a:p>
        </p:txBody>
      </p:sp>
      <p:graphicFrame>
        <p:nvGraphicFramePr>
          <p:cNvPr id="3" name="Table 2">
            <a:extLst>
              <a:ext uri="{FF2B5EF4-FFF2-40B4-BE49-F238E27FC236}">
                <a16:creationId xmlns:a16="http://schemas.microsoft.com/office/drawing/2014/main" id="{010B36B1-A400-43AB-9ED9-F4B869710388}"/>
              </a:ext>
            </a:extLst>
          </p:cNvPr>
          <p:cNvGraphicFramePr>
            <a:graphicFrameLocks noGrp="1"/>
          </p:cNvGraphicFramePr>
          <p:nvPr>
            <p:extLst>
              <p:ext uri="{D42A27DB-BD31-4B8C-83A1-F6EECF244321}">
                <p14:modId xmlns:p14="http://schemas.microsoft.com/office/powerpoint/2010/main" val="1180949743"/>
              </p:ext>
            </p:extLst>
          </p:nvPr>
        </p:nvGraphicFramePr>
        <p:xfrm>
          <a:off x="474709" y="851902"/>
          <a:ext cx="3466976" cy="3154680"/>
        </p:xfrm>
        <a:graphic>
          <a:graphicData uri="http://schemas.openxmlformats.org/drawingml/2006/table">
            <a:tbl>
              <a:tblPr firstRow="1" bandCol="1">
                <a:tableStyleId>{C083E6E3-FA7D-4D7B-A595-EF9225AFEA82}</a:tableStyleId>
              </a:tblPr>
              <a:tblGrid>
                <a:gridCol w="2114475">
                  <a:extLst>
                    <a:ext uri="{9D8B030D-6E8A-4147-A177-3AD203B41FA5}">
                      <a16:colId xmlns:a16="http://schemas.microsoft.com/office/drawing/2014/main" val="3765114296"/>
                    </a:ext>
                  </a:extLst>
                </a:gridCol>
                <a:gridCol w="1352501">
                  <a:extLst>
                    <a:ext uri="{9D8B030D-6E8A-4147-A177-3AD203B41FA5}">
                      <a16:colId xmlns:a16="http://schemas.microsoft.com/office/drawing/2014/main" val="2987120042"/>
                    </a:ext>
                  </a:extLst>
                </a:gridCol>
              </a:tblGrid>
              <a:tr h="182880">
                <a:tc>
                  <a:txBody>
                    <a:bodyPr/>
                    <a:lstStyle/>
                    <a:p>
                      <a:pPr algn="l" fontAlgn="b"/>
                      <a:r>
                        <a:rPr lang="en-IN" sz="1100" u="sng" strike="noStrike" dirty="0">
                          <a:effectLst/>
                        </a:rPr>
                        <a:t>Column Name</a:t>
                      </a:r>
                      <a:endParaRPr lang="en-IN" sz="1100" b="1" i="0" u="sng"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sng" strike="noStrike" dirty="0">
                          <a:effectLst/>
                        </a:rPr>
                        <a:t>Null Values </a:t>
                      </a:r>
                      <a:r>
                        <a:rPr lang="en-IN" sz="1100" u="none" strike="noStrike" dirty="0">
                          <a:effectLst/>
                        </a:rPr>
                        <a:t>(%)</a:t>
                      </a:r>
                      <a:endParaRPr lang="en-IN" sz="1100" b="1" i="0" u="sng"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14403317"/>
                  </a:ext>
                </a:extLst>
              </a:tr>
              <a:tr h="198120">
                <a:tc>
                  <a:txBody>
                    <a:bodyPr/>
                    <a:lstStyle/>
                    <a:p>
                      <a:pPr algn="l" fontAlgn="ctr"/>
                      <a:r>
                        <a:rPr lang="en-IN" sz="1200" u="none" strike="noStrike">
                          <a:effectLst/>
                        </a:rPr>
                        <a:t>sno</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99437982"/>
                  </a:ext>
                </a:extLst>
              </a:tr>
              <a:tr h="198120">
                <a:tc>
                  <a:txBody>
                    <a:bodyPr/>
                    <a:lstStyle/>
                    <a:p>
                      <a:pPr algn="l" fontAlgn="ctr"/>
                      <a:r>
                        <a:rPr lang="en-IN" sz="1200" u="none" strike="noStrike" dirty="0" err="1">
                          <a:effectLst/>
                        </a:rPr>
                        <a:t>enrollee_id</a:t>
                      </a:r>
                      <a:endParaRPr lang="en-IN"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31147788"/>
                  </a:ext>
                </a:extLst>
              </a:tr>
              <a:tr h="198120">
                <a:tc>
                  <a:txBody>
                    <a:bodyPr/>
                    <a:lstStyle/>
                    <a:p>
                      <a:pPr algn="l" fontAlgn="ctr"/>
                      <a:r>
                        <a:rPr lang="en-IN" sz="1200" u="none" strike="noStrike" dirty="0">
                          <a:effectLst/>
                        </a:rPr>
                        <a:t>city</a:t>
                      </a:r>
                      <a:endParaRPr lang="en-IN"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59446387"/>
                  </a:ext>
                </a:extLst>
              </a:tr>
              <a:tr h="198120">
                <a:tc>
                  <a:txBody>
                    <a:bodyPr/>
                    <a:lstStyle/>
                    <a:p>
                      <a:pPr algn="l" fontAlgn="ctr"/>
                      <a:r>
                        <a:rPr lang="en-IN" sz="1200" u="none" strike="noStrike" dirty="0" err="1">
                          <a:effectLst/>
                        </a:rPr>
                        <a:t>city_development_index</a:t>
                      </a:r>
                      <a:endParaRPr lang="en-IN"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3593305"/>
                  </a:ext>
                </a:extLst>
              </a:tr>
              <a:tr h="198120">
                <a:tc>
                  <a:txBody>
                    <a:bodyPr/>
                    <a:lstStyle/>
                    <a:p>
                      <a:pPr algn="l" fontAlgn="ctr"/>
                      <a:r>
                        <a:rPr lang="en-IN" sz="1200" u="none" strike="noStrike" dirty="0">
                          <a:effectLst/>
                        </a:rPr>
                        <a:t>gender</a:t>
                      </a:r>
                      <a:endParaRPr lang="en-IN"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2466545"/>
                  </a:ext>
                </a:extLst>
              </a:tr>
              <a:tr h="198120">
                <a:tc>
                  <a:txBody>
                    <a:bodyPr/>
                    <a:lstStyle/>
                    <a:p>
                      <a:pPr algn="l" fontAlgn="ctr"/>
                      <a:r>
                        <a:rPr lang="en-IN" sz="1200" u="none" strike="noStrike" dirty="0" err="1">
                          <a:effectLst/>
                        </a:rPr>
                        <a:t>relevent_experience</a:t>
                      </a:r>
                      <a:endParaRPr lang="en-IN"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99186483"/>
                  </a:ext>
                </a:extLst>
              </a:tr>
              <a:tr h="198120">
                <a:tc>
                  <a:txBody>
                    <a:bodyPr/>
                    <a:lstStyle/>
                    <a:p>
                      <a:pPr algn="l" fontAlgn="ctr"/>
                      <a:r>
                        <a:rPr lang="en-IN" sz="1200" u="none" strike="noStrike">
                          <a:effectLst/>
                        </a:rPr>
                        <a:t>enrolled_university</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IN" sz="1100" u="none" strike="noStrike" dirty="0">
                          <a:effectLst/>
                        </a:rPr>
                        <a:t>2.01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5058313"/>
                  </a:ext>
                </a:extLst>
              </a:tr>
              <a:tr h="198120">
                <a:tc>
                  <a:txBody>
                    <a:bodyPr/>
                    <a:lstStyle/>
                    <a:p>
                      <a:pPr algn="l" fontAlgn="ctr"/>
                      <a:r>
                        <a:rPr lang="en-IN" sz="1200" u="none" strike="noStrike">
                          <a:effectLst/>
                        </a:rPr>
                        <a:t>education_level</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18079324"/>
                  </a:ext>
                </a:extLst>
              </a:tr>
              <a:tr h="198120">
                <a:tc>
                  <a:txBody>
                    <a:bodyPr/>
                    <a:lstStyle/>
                    <a:p>
                      <a:pPr algn="l" fontAlgn="ctr"/>
                      <a:r>
                        <a:rPr lang="en-IN" sz="1200" u="none" strike="noStrike">
                          <a:effectLst/>
                        </a:rPr>
                        <a:t>major_discipline</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10601290"/>
                  </a:ext>
                </a:extLst>
              </a:tr>
              <a:tr h="198120">
                <a:tc>
                  <a:txBody>
                    <a:bodyPr/>
                    <a:lstStyle/>
                    <a:p>
                      <a:pPr algn="l" fontAlgn="ctr"/>
                      <a:r>
                        <a:rPr lang="en-IN" sz="1200" u="none" strike="noStrike">
                          <a:effectLst/>
                        </a:rPr>
                        <a:t>experience</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IN" sz="1100" u="none" strike="noStrike" dirty="0">
                          <a:effectLst/>
                        </a:rPr>
                        <a:t>0.33</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4866580"/>
                  </a:ext>
                </a:extLst>
              </a:tr>
              <a:tr h="198120">
                <a:tc>
                  <a:txBody>
                    <a:bodyPr/>
                    <a:lstStyle/>
                    <a:p>
                      <a:pPr algn="l" fontAlgn="ctr"/>
                      <a:r>
                        <a:rPr lang="en-IN" sz="1200" u="none" strike="noStrike" dirty="0" err="1">
                          <a:effectLst/>
                        </a:rPr>
                        <a:t>company_size</a:t>
                      </a:r>
                      <a:endParaRPr lang="en-IN"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r" fontAlgn="b"/>
                      <a:r>
                        <a:rPr lang="en-IN" sz="1100" u="none" strike="noStrike" dirty="0">
                          <a:effectLst/>
                        </a:rPr>
                        <a:t>30.99</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34070470"/>
                  </a:ext>
                </a:extLst>
              </a:tr>
              <a:tr h="198120">
                <a:tc>
                  <a:txBody>
                    <a:bodyPr/>
                    <a:lstStyle/>
                    <a:p>
                      <a:pPr algn="l" fontAlgn="ctr"/>
                      <a:r>
                        <a:rPr lang="en-IN" sz="1200" u="none" strike="noStrike">
                          <a:effectLst/>
                        </a:rPr>
                        <a:t>company_type</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IN" sz="1100" u="none" strike="noStrike" dirty="0">
                          <a:effectLst/>
                        </a:rPr>
                        <a:t>32.04</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79552979"/>
                  </a:ext>
                </a:extLst>
              </a:tr>
              <a:tr h="198120">
                <a:tc>
                  <a:txBody>
                    <a:bodyPr/>
                    <a:lstStyle/>
                    <a:p>
                      <a:pPr algn="l" fontAlgn="ctr"/>
                      <a:r>
                        <a:rPr lang="en-IN" sz="1200" u="none" strike="noStrike">
                          <a:effectLst/>
                        </a:rPr>
                        <a:t>last_new_job</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IN" sz="1100" u="none" strike="noStrike" dirty="0">
                          <a:effectLst/>
                        </a:rPr>
                        <a:t>2.20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31561842"/>
                  </a:ext>
                </a:extLst>
              </a:tr>
              <a:tr h="198120">
                <a:tc>
                  <a:txBody>
                    <a:bodyPr/>
                    <a:lstStyle/>
                    <a:p>
                      <a:pPr algn="l" fontAlgn="ctr"/>
                      <a:r>
                        <a:rPr lang="en-IN" sz="1200" u="none" strike="noStrike">
                          <a:effectLst/>
                        </a:rPr>
                        <a:t>training_hours</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5315821"/>
                  </a:ext>
                </a:extLst>
              </a:tr>
              <a:tr h="198120">
                <a:tc>
                  <a:txBody>
                    <a:bodyPr/>
                    <a:lstStyle/>
                    <a:p>
                      <a:pPr algn="l" fontAlgn="ctr"/>
                      <a:r>
                        <a:rPr lang="en-IN" sz="1200" u="none" strike="noStrike">
                          <a:effectLst/>
                        </a:rPr>
                        <a:t>job_change</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8207688"/>
                  </a:ext>
                </a:extLst>
              </a:tr>
            </a:tbl>
          </a:graphicData>
        </a:graphic>
      </p:graphicFrame>
      <p:graphicFrame>
        <p:nvGraphicFramePr>
          <p:cNvPr id="4" name="Table 3">
            <a:extLst>
              <a:ext uri="{FF2B5EF4-FFF2-40B4-BE49-F238E27FC236}">
                <a16:creationId xmlns:a16="http://schemas.microsoft.com/office/drawing/2014/main" id="{7FD26BA3-3677-43F8-9171-8A9F09A4BC9F}"/>
              </a:ext>
            </a:extLst>
          </p:cNvPr>
          <p:cNvGraphicFramePr>
            <a:graphicFrameLocks noGrp="1"/>
          </p:cNvGraphicFramePr>
          <p:nvPr>
            <p:extLst>
              <p:ext uri="{D42A27DB-BD31-4B8C-83A1-F6EECF244321}">
                <p14:modId xmlns:p14="http://schemas.microsoft.com/office/powerpoint/2010/main" val="2501468720"/>
              </p:ext>
            </p:extLst>
          </p:nvPr>
        </p:nvGraphicFramePr>
        <p:xfrm>
          <a:off x="6276019" y="851902"/>
          <a:ext cx="3466800" cy="3154680"/>
        </p:xfrm>
        <a:graphic>
          <a:graphicData uri="http://schemas.openxmlformats.org/drawingml/2006/table">
            <a:tbl>
              <a:tblPr firstRow="1" bandCol="1">
                <a:tableStyleId>{C083E6E3-FA7D-4D7B-A595-EF9225AFEA82}</a:tableStyleId>
              </a:tblPr>
              <a:tblGrid>
                <a:gridCol w="2113200">
                  <a:extLst>
                    <a:ext uri="{9D8B030D-6E8A-4147-A177-3AD203B41FA5}">
                      <a16:colId xmlns:a16="http://schemas.microsoft.com/office/drawing/2014/main" val="1663399458"/>
                    </a:ext>
                  </a:extLst>
                </a:gridCol>
                <a:gridCol w="1353600">
                  <a:extLst>
                    <a:ext uri="{9D8B030D-6E8A-4147-A177-3AD203B41FA5}">
                      <a16:colId xmlns:a16="http://schemas.microsoft.com/office/drawing/2014/main" val="1545201930"/>
                    </a:ext>
                  </a:extLst>
                </a:gridCol>
              </a:tblGrid>
              <a:tr h="182880">
                <a:tc>
                  <a:txBody>
                    <a:bodyPr/>
                    <a:lstStyle/>
                    <a:p>
                      <a:pPr algn="l" fontAlgn="b"/>
                      <a:r>
                        <a:rPr lang="en-IN" sz="1100" u="sng" strike="noStrike" dirty="0">
                          <a:effectLst/>
                        </a:rPr>
                        <a:t>Column Name</a:t>
                      </a:r>
                      <a:endParaRPr lang="en-IN" sz="1100" b="1" i="0" u="sng"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sng" strike="noStrike">
                          <a:effectLst/>
                        </a:rPr>
                        <a:t>Null Values </a:t>
                      </a:r>
                      <a:r>
                        <a:rPr lang="en-IN" sz="1100" u="none" strike="noStrike">
                          <a:effectLst/>
                        </a:rPr>
                        <a:t>(%)</a:t>
                      </a:r>
                      <a:endParaRPr lang="en-IN" sz="1100" b="1" i="0" u="sng"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46457426"/>
                  </a:ext>
                </a:extLst>
              </a:tr>
              <a:tr h="198120">
                <a:tc>
                  <a:txBody>
                    <a:bodyPr/>
                    <a:lstStyle/>
                    <a:p>
                      <a:pPr algn="l" fontAlgn="ctr"/>
                      <a:r>
                        <a:rPr lang="en-IN" sz="1200" u="none" strike="noStrike" dirty="0" err="1">
                          <a:effectLst/>
                        </a:rPr>
                        <a:t>sno</a:t>
                      </a:r>
                      <a:endParaRPr lang="en-IN"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40297936"/>
                  </a:ext>
                </a:extLst>
              </a:tr>
              <a:tr h="198120">
                <a:tc>
                  <a:txBody>
                    <a:bodyPr/>
                    <a:lstStyle/>
                    <a:p>
                      <a:pPr algn="l" fontAlgn="ctr"/>
                      <a:r>
                        <a:rPr lang="en-IN" sz="1200" u="none" strike="noStrike" dirty="0" err="1">
                          <a:effectLst/>
                        </a:rPr>
                        <a:t>enrollee_id</a:t>
                      </a:r>
                      <a:endParaRPr lang="en-IN"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10993877"/>
                  </a:ext>
                </a:extLst>
              </a:tr>
              <a:tr h="198120">
                <a:tc>
                  <a:txBody>
                    <a:bodyPr/>
                    <a:lstStyle/>
                    <a:p>
                      <a:pPr algn="l" fontAlgn="ctr"/>
                      <a:r>
                        <a:rPr lang="en-IN" sz="1200" u="none" strike="noStrike" dirty="0">
                          <a:effectLst/>
                        </a:rPr>
                        <a:t>city</a:t>
                      </a:r>
                      <a:endParaRPr lang="en-IN"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64517818"/>
                  </a:ext>
                </a:extLst>
              </a:tr>
              <a:tr h="198120">
                <a:tc>
                  <a:txBody>
                    <a:bodyPr/>
                    <a:lstStyle/>
                    <a:p>
                      <a:pPr algn="l" fontAlgn="ctr"/>
                      <a:r>
                        <a:rPr lang="en-IN" sz="1200" u="none" strike="noStrike" dirty="0" err="1">
                          <a:effectLst/>
                        </a:rPr>
                        <a:t>city_development_index</a:t>
                      </a:r>
                      <a:endParaRPr lang="en-IN"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88626971"/>
                  </a:ext>
                </a:extLst>
              </a:tr>
              <a:tr h="198120">
                <a:tc>
                  <a:txBody>
                    <a:bodyPr/>
                    <a:lstStyle/>
                    <a:p>
                      <a:pPr algn="l" fontAlgn="ctr"/>
                      <a:r>
                        <a:rPr lang="en-IN" sz="1200" u="none" strike="noStrike" dirty="0">
                          <a:effectLst/>
                        </a:rPr>
                        <a:t>gender</a:t>
                      </a:r>
                      <a:endParaRPr lang="en-IN"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80519106"/>
                  </a:ext>
                </a:extLst>
              </a:tr>
              <a:tr h="198120">
                <a:tc>
                  <a:txBody>
                    <a:bodyPr/>
                    <a:lstStyle/>
                    <a:p>
                      <a:pPr algn="l" fontAlgn="ctr"/>
                      <a:r>
                        <a:rPr lang="en-IN" sz="1200" u="none" strike="noStrike">
                          <a:effectLst/>
                        </a:rPr>
                        <a:t>relevent_experience</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95506521"/>
                  </a:ext>
                </a:extLst>
              </a:tr>
              <a:tr h="198120">
                <a:tc>
                  <a:txBody>
                    <a:bodyPr/>
                    <a:lstStyle/>
                    <a:p>
                      <a:pPr algn="l" fontAlgn="ctr"/>
                      <a:r>
                        <a:rPr lang="en-IN" sz="1200" u="none" strike="noStrike">
                          <a:effectLst/>
                        </a:rPr>
                        <a:t>enrolled_university</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marL="0" marR="0" lvl="0" indent="0" algn="r" defTabSz="457200" rtl="0" eaLnBrk="1" fontAlgn="b" latinLnBrk="0" hangingPunct="1">
                        <a:lnSpc>
                          <a:spcPct val="100000"/>
                        </a:lnSpc>
                        <a:spcBef>
                          <a:spcPts val="0"/>
                        </a:spcBef>
                        <a:spcAft>
                          <a:spcPts val="0"/>
                        </a:spcAft>
                        <a:buClrTx/>
                        <a:buSzTx/>
                        <a:buFontTx/>
                        <a:buNone/>
                        <a:tabLst/>
                        <a:defRPr/>
                      </a:pPr>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88326012"/>
                  </a:ext>
                </a:extLst>
              </a:tr>
              <a:tr h="198120">
                <a:tc>
                  <a:txBody>
                    <a:bodyPr/>
                    <a:lstStyle/>
                    <a:p>
                      <a:pPr algn="l" fontAlgn="ctr"/>
                      <a:r>
                        <a:rPr lang="en-IN" sz="1200" u="none" strike="noStrike">
                          <a:effectLst/>
                        </a:rPr>
                        <a:t>education_level</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50328489"/>
                  </a:ext>
                </a:extLst>
              </a:tr>
              <a:tr h="198120">
                <a:tc>
                  <a:txBody>
                    <a:bodyPr/>
                    <a:lstStyle/>
                    <a:p>
                      <a:pPr algn="l" fontAlgn="ctr"/>
                      <a:r>
                        <a:rPr lang="en-IN" sz="1200" u="none" strike="noStrike">
                          <a:effectLst/>
                        </a:rPr>
                        <a:t>major_discipline</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07336569"/>
                  </a:ext>
                </a:extLst>
              </a:tr>
              <a:tr h="198120">
                <a:tc>
                  <a:txBody>
                    <a:bodyPr/>
                    <a:lstStyle/>
                    <a:p>
                      <a:pPr algn="l" fontAlgn="ctr"/>
                      <a:r>
                        <a:rPr lang="en-IN" sz="1200" u="none" strike="noStrike">
                          <a:effectLst/>
                        </a:rPr>
                        <a:t>experience</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marL="0" marR="0" lvl="0" indent="0" algn="r" defTabSz="457200" rtl="0" eaLnBrk="1" fontAlgn="b" latinLnBrk="0" hangingPunct="1">
                        <a:lnSpc>
                          <a:spcPct val="100000"/>
                        </a:lnSpc>
                        <a:spcBef>
                          <a:spcPts val="0"/>
                        </a:spcBef>
                        <a:spcAft>
                          <a:spcPts val="0"/>
                        </a:spcAft>
                        <a:buClrTx/>
                        <a:buSzTx/>
                        <a:buFontTx/>
                        <a:buNone/>
                        <a:tabLst/>
                        <a:defRPr/>
                      </a:pPr>
                      <a:r>
                        <a:rPr kumimoji="0" lang="en-IN" sz="1100" b="0" u="none" strike="noStrike" kern="1200" cap="none" spc="0" normalizeH="0" baseline="0" noProof="0">
                          <a:ln>
                            <a:noFill/>
                          </a:ln>
                          <a:solidFill>
                            <a:prstClr val="black"/>
                          </a:solidFill>
                          <a:effectLst/>
                          <a:uLnTx/>
                          <a:uFillTx/>
                        </a:rPr>
                        <a:t>0</a:t>
                      </a:r>
                      <a:endParaRPr kumimoji="0" lang="en-IN"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7620" marR="7620" marT="7620" marB="0" anchor="b"/>
                </a:tc>
                <a:extLst>
                  <a:ext uri="{0D108BD9-81ED-4DB2-BD59-A6C34878D82A}">
                    <a16:rowId xmlns:a16="http://schemas.microsoft.com/office/drawing/2014/main" val="1051411302"/>
                  </a:ext>
                </a:extLst>
              </a:tr>
              <a:tr h="198120">
                <a:tc>
                  <a:txBody>
                    <a:bodyPr/>
                    <a:lstStyle/>
                    <a:p>
                      <a:pPr algn="l" fontAlgn="ctr"/>
                      <a:r>
                        <a:rPr lang="en-IN" sz="1200" u="none" strike="noStrike">
                          <a:effectLst/>
                        </a:rPr>
                        <a:t>company_size</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marL="0" marR="0" lvl="0" indent="0" algn="r" defTabSz="457200" rtl="0" eaLnBrk="1" fontAlgn="b" latinLnBrk="0" hangingPunct="1">
                        <a:lnSpc>
                          <a:spcPct val="100000"/>
                        </a:lnSpc>
                        <a:spcBef>
                          <a:spcPts val="0"/>
                        </a:spcBef>
                        <a:spcAft>
                          <a:spcPts val="0"/>
                        </a:spcAft>
                        <a:buClrTx/>
                        <a:buSzTx/>
                        <a:buFontTx/>
                        <a:buNone/>
                        <a:tabLst/>
                        <a:defRPr/>
                      </a:pPr>
                      <a:r>
                        <a:rPr kumimoji="0" lang="en-IN" sz="1100" b="0" u="none" strike="noStrike" kern="1200" cap="none" spc="0" normalizeH="0" baseline="0" noProof="0">
                          <a:ln>
                            <a:noFill/>
                          </a:ln>
                          <a:solidFill>
                            <a:prstClr val="black"/>
                          </a:solidFill>
                          <a:effectLst/>
                          <a:uLnTx/>
                          <a:uFillTx/>
                        </a:rPr>
                        <a:t>0</a:t>
                      </a:r>
                      <a:endParaRPr kumimoji="0" lang="en-IN"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7620" marR="7620" marT="7620" marB="0" anchor="b"/>
                </a:tc>
                <a:extLst>
                  <a:ext uri="{0D108BD9-81ED-4DB2-BD59-A6C34878D82A}">
                    <a16:rowId xmlns:a16="http://schemas.microsoft.com/office/drawing/2014/main" val="3780933431"/>
                  </a:ext>
                </a:extLst>
              </a:tr>
              <a:tr h="198120">
                <a:tc>
                  <a:txBody>
                    <a:bodyPr/>
                    <a:lstStyle/>
                    <a:p>
                      <a:pPr algn="l" fontAlgn="ctr"/>
                      <a:r>
                        <a:rPr lang="en-IN" sz="1200" u="none" strike="noStrike">
                          <a:effectLst/>
                        </a:rPr>
                        <a:t>company_type</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marL="0" marR="0" lvl="0" indent="0" algn="r" defTabSz="457200" rtl="0" eaLnBrk="1" fontAlgn="b" latinLnBrk="0" hangingPunct="1">
                        <a:lnSpc>
                          <a:spcPct val="100000"/>
                        </a:lnSpc>
                        <a:spcBef>
                          <a:spcPts val="0"/>
                        </a:spcBef>
                        <a:spcAft>
                          <a:spcPts val="0"/>
                        </a:spcAft>
                        <a:buClrTx/>
                        <a:buSzTx/>
                        <a:buFontTx/>
                        <a:buNone/>
                        <a:tabLst/>
                        <a:defRPr/>
                      </a:pPr>
                      <a:r>
                        <a:rPr kumimoji="0" lang="en-IN" sz="1100" b="0" u="none" strike="noStrike" kern="1200" cap="none" spc="0" normalizeH="0" baseline="0" noProof="0">
                          <a:ln>
                            <a:noFill/>
                          </a:ln>
                          <a:solidFill>
                            <a:prstClr val="black"/>
                          </a:solidFill>
                          <a:effectLst/>
                          <a:uLnTx/>
                          <a:uFillTx/>
                        </a:rPr>
                        <a:t>0</a:t>
                      </a:r>
                      <a:endParaRPr kumimoji="0" lang="en-IN"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7620" marR="7620" marT="7620" marB="0" anchor="b"/>
                </a:tc>
                <a:extLst>
                  <a:ext uri="{0D108BD9-81ED-4DB2-BD59-A6C34878D82A}">
                    <a16:rowId xmlns:a16="http://schemas.microsoft.com/office/drawing/2014/main" val="3009202071"/>
                  </a:ext>
                </a:extLst>
              </a:tr>
              <a:tr h="198120">
                <a:tc>
                  <a:txBody>
                    <a:bodyPr/>
                    <a:lstStyle/>
                    <a:p>
                      <a:pPr algn="l" fontAlgn="ctr"/>
                      <a:r>
                        <a:rPr lang="en-IN" sz="1200" u="none" strike="noStrike">
                          <a:effectLst/>
                        </a:rPr>
                        <a:t>last_new_job</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marL="0" marR="0" lvl="0" indent="0" algn="r" defTabSz="457200" rtl="0" eaLnBrk="1" fontAlgn="b" latinLnBrk="0" hangingPunct="1">
                        <a:lnSpc>
                          <a:spcPct val="100000"/>
                        </a:lnSpc>
                        <a:spcBef>
                          <a:spcPts val="0"/>
                        </a:spcBef>
                        <a:spcAft>
                          <a:spcPts val="0"/>
                        </a:spcAft>
                        <a:buClrTx/>
                        <a:buSzTx/>
                        <a:buFontTx/>
                        <a:buNone/>
                        <a:tabLst/>
                        <a:defRPr/>
                      </a:pPr>
                      <a:r>
                        <a:rPr kumimoji="0" lang="en-IN" sz="1100" b="0" u="none" strike="noStrike" kern="1200" cap="none" spc="0" normalizeH="0" baseline="0" noProof="0" dirty="0">
                          <a:ln>
                            <a:noFill/>
                          </a:ln>
                          <a:solidFill>
                            <a:prstClr val="black"/>
                          </a:solidFill>
                          <a:effectLst/>
                          <a:uLnTx/>
                          <a:uFillTx/>
                        </a:rPr>
                        <a:t>0</a:t>
                      </a:r>
                      <a:endParaRPr kumimoji="0" lang="en-IN"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7620" marR="7620" marT="7620" marB="0" anchor="b"/>
                </a:tc>
                <a:extLst>
                  <a:ext uri="{0D108BD9-81ED-4DB2-BD59-A6C34878D82A}">
                    <a16:rowId xmlns:a16="http://schemas.microsoft.com/office/drawing/2014/main" val="2647391070"/>
                  </a:ext>
                </a:extLst>
              </a:tr>
              <a:tr h="198120">
                <a:tc>
                  <a:txBody>
                    <a:bodyPr/>
                    <a:lstStyle/>
                    <a:p>
                      <a:pPr algn="l" fontAlgn="ctr"/>
                      <a:r>
                        <a:rPr lang="en-IN" sz="1200" u="none" strike="noStrike">
                          <a:effectLst/>
                        </a:rPr>
                        <a:t>training_hours</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1012126"/>
                  </a:ext>
                </a:extLst>
              </a:tr>
              <a:tr h="198120">
                <a:tc>
                  <a:txBody>
                    <a:bodyPr/>
                    <a:lstStyle/>
                    <a:p>
                      <a:pPr algn="l" fontAlgn="ctr"/>
                      <a:r>
                        <a:rPr lang="en-IN" sz="1200" u="none" strike="noStrike">
                          <a:effectLst/>
                        </a:rPr>
                        <a:t>job_change</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742465"/>
                  </a:ext>
                </a:extLst>
              </a:tr>
            </a:tbl>
          </a:graphicData>
        </a:graphic>
      </p:graphicFrame>
      <p:sp>
        <p:nvSpPr>
          <p:cNvPr id="5" name="Arrow: Right 4">
            <a:extLst>
              <a:ext uri="{FF2B5EF4-FFF2-40B4-BE49-F238E27FC236}">
                <a16:creationId xmlns:a16="http://schemas.microsoft.com/office/drawing/2014/main" id="{672DD929-909B-485C-AC8D-7AE408C19D3D}"/>
              </a:ext>
            </a:extLst>
          </p:cNvPr>
          <p:cNvSpPr/>
          <p:nvPr/>
        </p:nvSpPr>
        <p:spPr>
          <a:xfrm>
            <a:off x="4416394" y="1865632"/>
            <a:ext cx="1602666" cy="905523"/>
          </a:xfrm>
          <a:prstGeom prst="rightArrow">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A533DB3-FEEA-4414-95C9-B7F3455BB4E0}"/>
              </a:ext>
            </a:extLst>
          </p:cNvPr>
          <p:cNvSpPr txBox="1"/>
          <p:nvPr/>
        </p:nvSpPr>
        <p:spPr>
          <a:xfrm>
            <a:off x="59244" y="4173847"/>
            <a:ext cx="12005509" cy="2585323"/>
          </a:xfrm>
          <a:prstGeom prst="rect">
            <a:avLst/>
          </a:prstGeom>
          <a:noFill/>
        </p:spPr>
        <p:txBody>
          <a:bodyPr wrap="square">
            <a:spAutoFit/>
          </a:bodyPr>
          <a:lstStyle/>
          <a:p>
            <a:r>
              <a:rPr lang="en-US" dirty="0">
                <a:solidFill>
                  <a:srgbClr val="424242"/>
                </a:solidFill>
                <a:latin typeface="Verdana" panose="020B0604030504040204" pitchFamily="34" charset="0"/>
              </a:rPr>
              <a:t>As we can see that the missing values present in the data are not that high and can be imputed.</a:t>
            </a:r>
          </a:p>
          <a:p>
            <a:r>
              <a:rPr lang="en-US" dirty="0">
                <a:solidFill>
                  <a:srgbClr val="424242"/>
                </a:solidFill>
                <a:latin typeface="Verdana" panose="020B0604030504040204" pitchFamily="34" charset="0"/>
              </a:rPr>
              <a:t>So we have performed the individual imputation for each column on the basis of the individual analysis performed by us on the data by finding different patterns in the data keeping in mind not to harm the integrity of the data by wrong imputations. Some of the imputations are as follows:</a:t>
            </a:r>
          </a:p>
          <a:p>
            <a:pPr marL="342900" indent="-342900">
              <a:buFont typeface="+mj-lt"/>
              <a:buAutoNum type="arabicPeriod"/>
            </a:pPr>
            <a:r>
              <a:rPr lang="en-US" dirty="0">
                <a:solidFill>
                  <a:srgbClr val="424242"/>
                </a:solidFill>
                <a:latin typeface="Verdana" panose="020B0604030504040204" pitchFamily="34" charset="0"/>
              </a:rPr>
              <a:t>Enrolled_university </a:t>
            </a:r>
            <a:r>
              <a:rPr lang="en-US" dirty="0">
                <a:solidFill>
                  <a:srgbClr val="424242"/>
                </a:solidFill>
                <a:latin typeface="Verdana" panose="020B0604030504040204" pitchFamily="34" charset="0"/>
                <a:sym typeface="Wingdings" panose="05000000000000000000" pitchFamily="2" charset="2"/>
              </a:rPr>
              <a:t> “no_enrollment”</a:t>
            </a:r>
          </a:p>
          <a:p>
            <a:pPr marL="342900" indent="-342900">
              <a:buFont typeface="+mj-lt"/>
              <a:buAutoNum type="arabicPeriod"/>
            </a:pPr>
            <a:r>
              <a:rPr lang="en-US" dirty="0">
                <a:solidFill>
                  <a:srgbClr val="424242"/>
                </a:solidFill>
                <a:latin typeface="Verdana" panose="020B0604030504040204" pitchFamily="34" charset="0"/>
              </a:rPr>
              <a:t>Last_new_job </a:t>
            </a:r>
            <a:r>
              <a:rPr lang="en-US" dirty="0">
                <a:solidFill>
                  <a:srgbClr val="424242"/>
                </a:solidFill>
                <a:latin typeface="Verdana" panose="020B0604030504040204" pitchFamily="34" charset="0"/>
                <a:sym typeface="Wingdings" panose="05000000000000000000" pitchFamily="2" charset="2"/>
              </a:rPr>
              <a:t> “never”</a:t>
            </a:r>
          </a:p>
          <a:p>
            <a:pPr marL="342900" indent="-342900">
              <a:buFont typeface="+mj-lt"/>
              <a:buAutoNum type="arabicPeriod"/>
            </a:pPr>
            <a:r>
              <a:rPr lang="en-US" dirty="0">
                <a:solidFill>
                  <a:srgbClr val="424242"/>
                </a:solidFill>
                <a:latin typeface="Verdana" panose="020B0604030504040204" pitchFamily="34" charset="0"/>
                <a:sym typeface="Wingdings" panose="05000000000000000000" pitchFamily="2" charset="2"/>
              </a:rPr>
              <a:t>Company_type  “other”</a:t>
            </a:r>
          </a:p>
          <a:p>
            <a:pPr marL="342900" indent="-342900">
              <a:buFont typeface="+mj-lt"/>
              <a:buAutoNum type="arabicPeriod"/>
            </a:pPr>
            <a:r>
              <a:rPr lang="en-US" dirty="0">
                <a:solidFill>
                  <a:srgbClr val="424242"/>
                </a:solidFill>
                <a:latin typeface="Verdana" panose="020B0604030504040204" pitchFamily="34" charset="0"/>
                <a:sym typeface="Wingdings" panose="05000000000000000000" pitchFamily="2" charset="2"/>
              </a:rPr>
              <a:t>Experience  10(has experience) &amp; 4(no experience)</a:t>
            </a:r>
            <a:r>
              <a:rPr lang="en-US" dirty="0">
                <a:solidFill>
                  <a:srgbClr val="424242"/>
                </a:solidFill>
                <a:latin typeface="Verdana" panose="020B0604030504040204" pitchFamily="34" charset="0"/>
              </a:rPr>
              <a:t> [Bases on the patterns found in the data]	 </a:t>
            </a:r>
          </a:p>
        </p:txBody>
      </p:sp>
    </p:spTree>
    <p:extLst>
      <p:ext uri="{BB962C8B-B14F-4D97-AF65-F5344CB8AC3E}">
        <p14:creationId xmlns:p14="http://schemas.microsoft.com/office/powerpoint/2010/main" val="1478899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504809-E18E-43A3-A298-2D4315061B36}"/>
              </a:ext>
            </a:extLst>
          </p:cNvPr>
          <p:cNvSpPr txBox="1"/>
          <p:nvPr/>
        </p:nvSpPr>
        <p:spPr>
          <a:xfrm>
            <a:off x="0" y="98830"/>
            <a:ext cx="10360241" cy="800219"/>
          </a:xfrm>
          <a:prstGeom prst="rect">
            <a:avLst/>
          </a:prstGeom>
          <a:noFill/>
        </p:spPr>
        <p:txBody>
          <a:bodyPr wrap="square">
            <a:spAutoFit/>
          </a:bodyPr>
          <a:lstStyle/>
          <a:p>
            <a:pPr marL="285750" indent="-285750">
              <a:buFont typeface="Wingdings" panose="05000000000000000000" pitchFamily="2" charset="2"/>
              <a:buChar char="q"/>
            </a:pPr>
            <a:r>
              <a:rPr lang="en-US" sz="2800" dirty="0">
                <a:solidFill>
                  <a:srgbClr val="424242"/>
                </a:solidFill>
                <a:latin typeface="Stencil" panose="040409050D0802020404" pitchFamily="82" charset="0"/>
              </a:rPr>
              <a:t>Outlier Detections and </a:t>
            </a:r>
            <a:r>
              <a:rPr lang="en-US" sz="2800" dirty="0" err="1">
                <a:solidFill>
                  <a:srgbClr val="424242"/>
                </a:solidFill>
                <a:latin typeface="Stencil" panose="040409050D0802020404" pitchFamily="82" charset="0"/>
              </a:rPr>
              <a:t>teatment</a:t>
            </a:r>
            <a:endParaRPr lang="en-US" sz="2800" dirty="0">
              <a:solidFill>
                <a:srgbClr val="424242"/>
              </a:solidFill>
              <a:latin typeface="Stencil" panose="040409050D0802020404" pitchFamily="82" charset="0"/>
            </a:endParaRPr>
          </a:p>
          <a:p>
            <a:r>
              <a:rPr lang="en-US" dirty="0">
                <a:solidFill>
                  <a:srgbClr val="424242"/>
                </a:solidFill>
                <a:latin typeface="Verdana" panose="020B0604030504040204" pitchFamily="34" charset="0"/>
              </a:rPr>
              <a:t>   		 </a:t>
            </a:r>
          </a:p>
        </p:txBody>
      </p:sp>
      <p:sp>
        <p:nvSpPr>
          <p:cNvPr id="3" name="TextBox 2">
            <a:extLst>
              <a:ext uri="{FF2B5EF4-FFF2-40B4-BE49-F238E27FC236}">
                <a16:creationId xmlns:a16="http://schemas.microsoft.com/office/drawing/2014/main" id="{5407492A-654D-451A-ABCF-8934D63A22FE}"/>
              </a:ext>
            </a:extLst>
          </p:cNvPr>
          <p:cNvSpPr txBox="1"/>
          <p:nvPr/>
        </p:nvSpPr>
        <p:spPr>
          <a:xfrm>
            <a:off x="93245" y="667168"/>
            <a:ext cx="8305031" cy="2031325"/>
          </a:xfrm>
          <a:prstGeom prst="rect">
            <a:avLst/>
          </a:prstGeom>
          <a:noFill/>
        </p:spPr>
        <p:txBody>
          <a:bodyPr wrap="square">
            <a:spAutoFit/>
          </a:bodyPr>
          <a:lstStyle/>
          <a:p>
            <a:r>
              <a:rPr lang="en-US" dirty="0">
                <a:solidFill>
                  <a:srgbClr val="424242"/>
                </a:solidFill>
                <a:latin typeface="Verdana" panose="020B0604030504040204" pitchFamily="34" charset="0"/>
              </a:rPr>
              <a:t>As our data mostly consisted of categorical columns there were a few numerical columns while the outlier could only be found in the training hours column. While the column with outliers should be transformed to outlier free column but here we can see that the training is a columns with values which cannot be considered in real world scenarios so though that analysis we have decided not to transform the column.</a:t>
            </a:r>
          </a:p>
        </p:txBody>
      </p:sp>
      <p:sp>
        <p:nvSpPr>
          <p:cNvPr id="4" name="TextBox 3">
            <a:extLst>
              <a:ext uri="{FF2B5EF4-FFF2-40B4-BE49-F238E27FC236}">
                <a16:creationId xmlns:a16="http://schemas.microsoft.com/office/drawing/2014/main" id="{12C96D46-5415-496A-8D1A-B064306B1DBC}"/>
              </a:ext>
            </a:extLst>
          </p:cNvPr>
          <p:cNvSpPr txBox="1"/>
          <p:nvPr/>
        </p:nvSpPr>
        <p:spPr>
          <a:xfrm>
            <a:off x="0" y="3745671"/>
            <a:ext cx="10360241" cy="800219"/>
          </a:xfrm>
          <a:prstGeom prst="rect">
            <a:avLst/>
          </a:prstGeom>
          <a:noFill/>
        </p:spPr>
        <p:txBody>
          <a:bodyPr wrap="square">
            <a:spAutoFit/>
          </a:bodyPr>
          <a:lstStyle/>
          <a:p>
            <a:pPr marL="285750" indent="-285750">
              <a:buFont typeface="Wingdings" panose="05000000000000000000" pitchFamily="2" charset="2"/>
              <a:buChar char="q"/>
            </a:pPr>
            <a:r>
              <a:rPr lang="en-US" sz="2800">
                <a:solidFill>
                  <a:srgbClr val="424242"/>
                </a:solidFill>
                <a:latin typeface="Stencil" panose="040409050D0802020404" pitchFamily="82" charset="0"/>
              </a:rPr>
              <a:t>Various kinds of columns</a:t>
            </a:r>
          </a:p>
          <a:p>
            <a:r>
              <a:rPr lang="en-US">
                <a:solidFill>
                  <a:srgbClr val="424242"/>
                </a:solidFill>
                <a:latin typeface="Verdana" panose="020B0604030504040204" pitchFamily="34" charset="0"/>
              </a:rPr>
              <a:t>   		 </a:t>
            </a:r>
            <a:endParaRPr lang="en-US" dirty="0">
              <a:solidFill>
                <a:srgbClr val="424242"/>
              </a:solidFill>
              <a:latin typeface="Verdana" panose="020B0604030504040204" pitchFamily="34" charset="0"/>
            </a:endParaRPr>
          </a:p>
        </p:txBody>
      </p:sp>
      <p:sp>
        <p:nvSpPr>
          <p:cNvPr id="5" name="TextBox 4">
            <a:extLst>
              <a:ext uri="{FF2B5EF4-FFF2-40B4-BE49-F238E27FC236}">
                <a16:creationId xmlns:a16="http://schemas.microsoft.com/office/drawing/2014/main" id="{D4B6A077-AB2C-42D6-9707-9B3737AB6A44}"/>
              </a:ext>
            </a:extLst>
          </p:cNvPr>
          <p:cNvSpPr txBox="1"/>
          <p:nvPr/>
        </p:nvSpPr>
        <p:spPr>
          <a:xfrm>
            <a:off x="93246" y="4358398"/>
            <a:ext cx="8047578" cy="2308324"/>
          </a:xfrm>
          <a:prstGeom prst="rect">
            <a:avLst/>
          </a:prstGeom>
          <a:noFill/>
        </p:spPr>
        <p:txBody>
          <a:bodyPr wrap="square">
            <a:spAutoFit/>
          </a:bodyPr>
          <a:lstStyle/>
          <a:p>
            <a:r>
              <a:rPr lang="en-US" dirty="0">
                <a:solidFill>
                  <a:srgbClr val="424242"/>
                </a:solidFill>
                <a:latin typeface="Verdana" panose="020B0604030504040204" pitchFamily="34" charset="0"/>
              </a:rPr>
              <a:t>As our data mostly consisted of categorical columns there were a few numerical columns, so we have performed the underlying steps:</a:t>
            </a:r>
          </a:p>
          <a:p>
            <a:pPr marL="342900" indent="-342900">
              <a:buFont typeface="+mj-lt"/>
              <a:buAutoNum type="arabicPeriod"/>
            </a:pPr>
            <a:r>
              <a:rPr lang="en-US" dirty="0">
                <a:solidFill>
                  <a:srgbClr val="424242"/>
                </a:solidFill>
                <a:latin typeface="Verdana" panose="020B0604030504040204" pitchFamily="34" charset="0"/>
              </a:rPr>
              <a:t>Convert all categorical columns to machine readable values using </a:t>
            </a:r>
            <a:r>
              <a:rPr lang="en-US" dirty="0" err="1">
                <a:solidFill>
                  <a:srgbClr val="424242"/>
                </a:solidFill>
                <a:latin typeface="Verdana" panose="020B0604030504040204" pitchFamily="34" charset="0"/>
              </a:rPr>
              <a:t>pandas.get_dummies</a:t>
            </a:r>
            <a:r>
              <a:rPr lang="en-US" dirty="0">
                <a:solidFill>
                  <a:srgbClr val="424242"/>
                </a:solidFill>
                <a:latin typeface="Verdana" panose="020B0604030504040204" pitchFamily="34" charset="0"/>
              </a:rPr>
              <a:t>()</a:t>
            </a:r>
          </a:p>
          <a:p>
            <a:pPr marL="342900" indent="-342900">
              <a:buFont typeface="+mj-lt"/>
              <a:buAutoNum type="arabicPeriod"/>
            </a:pPr>
            <a:r>
              <a:rPr lang="en-US" dirty="0">
                <a:solidFill>
                  <a:srgbClr val="424242"/>
                </a:solidFill>
                <a:latin typeface="Verdana" panose="020B0604030504040204" pitchFamily="34" charset="0"/>
              </a:rPr>
              <a:t>Columns like </a:t>
            </a:r>
            <a:r>
              <a:rPr lang="en-US" dirty="0" err="1">
                <a:solidFill>
                  <a:srgbClr val="424242"/>
                </a:solidFill>
                <a:latin typeface="Verdana" panose="020B0604030504040204" pitchFamily="34" charset="0"/>
              </a:rPr>
              <a:t>Sno,Enrollee_id</a:t>
            </a:r>
            <a:r>
              <a:rPr lang="en-US" dirty="0">
                <a:solidFill>
                  <a:srgbClr val="424242"/>
                </a:solidFill>
                <a:latin typeface="Verdana" panose="020B0604030504040204" pitchFamily="34" charset="0"/>
              </a:rPr>
              <a:t> and city were dropped as these were unique columns and had no contribution to the model in any manner</a:t>
            </a:r>
          </a:p>
        </p:txBody>
      </p:sp>
      <p:pic>
        <p:nvPicPr>
          <p:cNvPr id="7" name="Picture 6">
            <a:extLst>
              <a:ext uri="{FF2B5EF4-FFF2-40B4-BE49-F238E27FC236}">
                <a16:creationId xmlns:a16="http://schemas.microsoft.com/office/drawing/2014/main" id="{A43AB872-1EC1-4FED-84CB-883938B570CD}"/>
              </a:ext>
            </a:extLst>
          </p:cNvPr>
          <p:cNvPicPr>
            <a:picLocks noChangeAspect="1"/>
          </p:cNvPicPr>
          <p:nvPr/>
        </p:nvPicPr>
        <p:blipFill rotWithShape="1">
          <a:blip r:embed="rId2"/>
          <a:srcRect l="23155" t="52298" r="53180" b="20518"/>
          <a:stretch/>
        </p:blipFill>
        <p:spPr>
          <a:xfrm>
            <a:off x="8140823" y="1339892"/>
            <a:ext cx="3586579" cy="22318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12" name="Table 12">
            <a:extLst>
              <a:ext uri="{FF2B5EF4-FFF2-40B4-BE49-F238E27FC236}">
                <a16:creationId xmlns:a16="http://schemas.microsoft.com/office/drawing/2014/main" id="{60E04EC4-0757-452A-8F1A-87EE1EA169A1}"/>
              </a:ext>
            </a:extLst>
          </p:cNvPr>
          <p:cNvGraphicFramePr>
            <a:graphicFrameLocks noGrp="1"/>
          </p:cNvGraphicFramePr>
          <p:nvPr>
            <p:extLst>
              <p:ext uri="{D42A27DB-BD31-4B8C-83A1-F6EECF244321}">
                <p14:modId xmlns:p14="http://schemas.microsoft.com/office/powerpoint/2010/main" val="3400887430"/>
              </p:ext>
            </p:extLst>
          </p:nvPr>
        </p:nvGraphicFramePr>
        <p:xfrm>
          <a:off x="8140823" y="4258118"/>
          <a:ext cx="3957931" cy="2231883"/>
        </p:xfrm>
        <a:graphic>
          <a:graphicData uri="http://schemas.openxmlformats.org/drawingml/2006/table">
            <a:tbl>
              <a:tblPr firstRow="1" firstCol="1">
                <a:tableStyleId>{7E9639D4-E3E2-4D34-9284-5A2195B3D0D7}</a:tableStyleId>
              </a:tblPr>
              <a:tblGrid>
                <a:gridCol w="1684861">
                  <a:extLst>
                    <a:ext uri="{9D8B030D-6E8A-4147-A177-3AD203B41FA5}">
                      <a16:colId xmlns:a16="http://schemas.microsoft.com/office/drawing/2014/main" val="785098519"/>
                    </a:ext>
                  </a:extLst>
                </a:gridCol>
                <a:gridCol w="2273070">
                  <a:extLst>
                    <a:ext uri="{9D8B030D-6E8A-4147-A177-3AD203B41FA5}">
                      <a16:colId xmlns:a16="http://schemas.microsoft.com/office/drawing/2014/main" val="260937676"/>
                    </a:ext>
                  </a:extLst>
                </a:gridCol>
              </a:tblGrid>
              <a:tr h="457218">
                <a:tc>
                  <a:txBody>
                    <a:bodyPr/>
                    <a:lstStyle/>
                    <a:p>
                      <a:r>
                        <a:rPr lang="en-US" sz="1600" u="sng" dirty="0"/>
                        <a:t>Column</a:t>
                      </a:r>
                      <a:r>
                        <a:rPr lang="en-US" sz="1600" dirty="0"/>
                        <a:t> </a:t>
                      </a:r>
                      <a:r>
                        <a:rPr lang="en-US" sz="1600" u="sng" dirty="0"/>
                        <a:t>Name</a:t>
                      </a:r>
                      <a:endParaRPr lang="en-IN" sz="1600" u="sng" dirty="0">
                        <a:latin typeface="Arial Black" panose="020B0A040201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u="sng" dirty="0"/>
                        <a:t>Unique</a:t>
                      </a:r>
                      <a:r>
                        <a:rPr lang="en-US" sz="1600" dirty="0"/>
                        <a:t> </a:t>
                      </a:r>
                      <a:r>
                        <a:rPr lang="en-US" sz="1600" u="sng" dirty="0"/>
                        <a:t>Value</a:t>
                      </a:r>
                      <a:r>
                        <a:rPr lang="en-US" sz="1600" dirty="0"/>
                        <a:t> </a:t>
                      </a:r>
                      <a:r>
                        <a:rPr lang="en-US" sz="1600" u="sng" dirty="0"/>
                        <a:t>Count</a:t>
                      </a:r>
                      <a:endParaRPr lang="en-IN" sz="1600" u="sng" dirty="0">
                        <a:latin typeface="Arial Black" panose="020B0A040201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54341944"/>
                  </a:ext>
                </a:extLst>
              </a:tr>
              <a:tr h="591555">
                <a:tc>
                  <a:txBody>
                    <a:bodyPr/>
                    <a:lstStyle/>
                    <a:p>
                      <a:pPr algn="ctr"/>
                      <a:r>
                        <a:rPr lang="en-US" sz="1600" dirty="0"/>
                        <a:t>sno</a:t>
                      </a:r>
                    </a:p>
                    <a:p>
                      <a:pPr algn="ct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19158</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58403253"/>
                  </a:ext>
                </a:extLst>
              </a:tr>
              <a:tr h="591555">
                <a:tc>
                  <a:txBody>
                    <a:bodyPr/>
                    <a:lstStyle/>
                    <a:p>
                      <a:pPr algn="ctr"/>
                      <a:r>
                        <a:rPr lang="en-US" sz="1600" dirty="0"/>
                        <a:t>enrollee_id </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19158</a:t>
                      </a:r>
                    </a:p>
                    <a:p>
                      <a:pPr algn="ct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1592803"/>
                  </a:ext>
                </a:extLst>
              </a:tr>
              <a:tr h="591555">
                <a:tc>
                  <a:txBody>
                    <a:bodyPr/>
                    <a:lstStyle/>
                    <a:p>
                      <a:pPr algn="ctr"/>
                      <a:r>
                        <a:rPr lang="en-US" sz="1600" dirty="0"/>
                        <a:t>city </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123</a:t>
                      </a:r>
                      <a:endParaRPr lang="en-IN" sz="1600" dirty="0"/>
                    </a:p>
                    <a:p>
                      <a:pPr algn="ct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0887297"/>
                  </a:ext>
                </a:extLst>
              </a:tr>
            </a:tbl>
          </a:graphicData>
        </a:graphic>
      </p:graphicFrame>
    </p:spTree>
    <p:extLst>
      <p:ext uri="{BB962C8B-B14F-4D97-AF65-F5344CB8AC3E}">
        <p14:creationId xmlns:p14="http://schemas.microsoft.com/office/powerpoint/2010/main" val="4013696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02DFB73-0545-406B-9FC2-D0845FFB0824}"/>
              </a:ext>
            </a:extLst>
          </p:cNvPr>
          <p:cNvGraphicFramePr/>
          <p:nvPr>
            <p:extLst>
              <p:ext uri="{D42A27DB-BD31-4B8C-83A1-F6EECF244321}">
                <p14:modId xmlns:p14="http://schemas.microsoft.com/office/powerpoint/2010/main" val="2952679746"/>
              </p:ext>
            </p:extLst>
          </p:nvPr>
        </p:nvGraphicFramePr>
        <p:xfrm>
          <a:off x="230819" y="2130641"/>
          <a:ext cx="11736279" cy="4483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50D4CAD4-03EA-4E46-9D04-04DB04912946}"/>
              </a:ext>
            </a:extLst>
          </p:cNvPr>
          <p:cNvPicPr>
            <a:picLocks noChangeAspect="1"/>
          </p:cNvPicPr>
          <p:nvPr/>
        </p:nvPicPr>
        <p:blipFill rotWithShape="1">
          <a:blip r:embed="rId7"/>
          <a:srcRect b="8319"/>
          <a:stretch/>
        </p:blipFill>
        <p:spPr>
          <a:xfrm>
            <a:off x="9894256" y="244136"/>
            <a:ext cx="2066925" cy="2025958"/>
          </a:xfrm>
          <a:prstGeom prst="rect">
            <a:avLst/>
          </a:prstGeom>
          <a:ln>
            <a:noFill/>
          </a:ln>
          <a:effectLst>
            <a:softEdge rad="112500"/>
          </a:effectLst>
        </p:spPr>
      </p:pic>
      <p:sp>
        <p:nvSpPr>
          <p:cNvPr id="6" name="Rectangle 5">
            <a:extLst>
              <a:ext uri="{FF2B5EF4-FFF2-40B4-BE49-F238E27FC236}">
                <a16:creationId xmlns:a16="http://schemas.microsoft.com/office/drawing/2014/main" id="{3FE26BFC-6F66-4241-86BD-F7E81F5C6765}"/>
              </a:ext>
            </a:extLst>
          </p:cNvPr>
          <p:cNvSpPr/>
          <p:nvPr/>
        </p:nvSpPr>
        <p:spPr>
          <a:xfrm>
            <a:off x="230819" y="356993"/>
            <a:ext cx="9677779" cy="1446550"/>
          </a:xfrm>
          <a:prstGeom prst="rect">
            <a:avLst/>
          </a:prstGeom>
          <a:noFill/>
        </p:spPr>
        <p:txBody>
          <a:bodyPr wrap="none" lIns="91440" tIns="45720" rIns="91440" bIns="45720">
            <a:spAutoFit/>
          </a:bodyPr>
          <a:lstStyle/>
          <a:p>
            <a:pPr algn="ctr"/>
            <a:r>
              <a:rPr lang="en-US" sz="4400" b="1" dirty="0">
                <a:ln w="22225">
                  <a:solidFill>
                    <a:schemeClr val="accent2"/>
                  </a:solidFill>
                  <a:prstDash val="solid"/>
                </a:ln>
                <a:solidFill>
                  <a:schemeClr val="accent2">
                    <a:lumMod val="40000"/>
                    <a:lumOff val="60000"/>
                  </a:schemeClr>
                </a:solidFill>
                <a:latin typeface="Felix Titling" panose="04060505060202020A04" pitchFamily="82" charset="0"/>
              </a:rPr>
              <a:t>What inferences can be made </a:t>
            </a:r>
          </a:p>
          <a:p>
            <a:pPr algn="ctr"/>
            <a:r>
              <a:rPr lang="en-US" sz="4400" b="1" dirty="0">
                <a:ln w="22225">
                  <a:solidFill>
                    <a:schemeClr val="accent2"/>
                  </a:solidFill>
                  <a:prstDash val="solid"/>
                </a:ln>
                <a:solidFill>
                  <a:schemeClr val="accent2">
                    <a:lumMod val="40000"/>
                    <a:lumOff val="60000"/>
                  </a:schemeClr>
                </a:solidFill>
                <a:latin typeface="Felix Titling" panose="04060505060202020A04" pitchFamily="82" charset="0"/>
              </a:rPr>
              <a:t>out of the dataset ??</a:t>
            </a:r>
            <a:endParaRPr lang="en-US" sz="4400" b="1" cap="none" spc="0" dirty="0">
              <a:ln w="22225">
                <a:solidFill>
                  <a:schemeClr val="accent2"/>
                </a:solidFill>
                <a:prstDash val="solid"/>
              </a:ln>
              <a:solidFill>
                <a:schemeClr val="accent2">
                  <a:lumMod val="40000"/>
                  <a:lumOff val="60000"/>
                </a:schemeClr>
              </a:solidFill>
              <a:effectLst/>
              <a:latin typeface="Felix Titling" panose="04060505060202020A04" pitchFamily="82" charset="0"/>
            </a:endParaRPr>
          </a:p>
        </p:txBody>
      </p:sp>
    </p:spTree>
    <p:extLst>
      <p:ext uri="{BB962C8B-B14F-4D97-AF65-F5344CB8AC3E}">
        <p14:creationId xmlns:p14="http://schemas.microsoft.com/office/powerpoint/2010/main" val="427029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A91854-05F7-4E55-8669-D3EF91F5D11F}"/>
              </a:ext>
            </a:extLst>
          </p:cNvPr>
          <p:cNvSpPr/>
          <p:nvPr/>
        </p:nvSpPr>
        <p:spPr>
          <a:xfrm>
            <a:off x="0" y="103819"/>
            <a:ext cx="10254089" cy="707886"/>
          </a:xfrm>
          <a:prstGeom prst="rect">
            <a:avLst/>
          </a:prstGeom>
          <a:noFill/>
        </p:spPr>
        <p:txBody>
          <a:bodyPr wrap="square" lIns="91440" tIns="45720" rIns="91440" bIns="45720">
            <a:spAutoFit/>
          </a:bodyPr>
          <a:lstStyle/>
          <a:p>
            <a:pPr marL="685800" indent="-685800" algn="ctr">
              <a:buFont typeface="Courier New" panose="02070309020205020404" pitchFamily="49" charset="0"/>
              <a:buChar char="o"/>
            </a:pPr>
            <a:r>
              <a:rPr lang="en-GB" sz="4000" b="1" u="sng" dirty="0">
                <a:ln w="0">
                  <a:solidFill>
                    <a:schemeClr val="tx1"/>
                  </a:solidFill>
                </a:ln>
                <a:latin typeface="Felix Titling" panose="04060505060202020A04" pitchFamily="82" charset="0"/>
              </a:rPr>
              <a:t>The ratio for job change </a:t>
            </a:r>
            <a:endParaRPr lang="en-US" sz="4000" b="1" u="sng" dirty="0">
              <a:ln w="0">
                <a:solidFill>
                  <a:schemeClr val="tx1"/>
                </a:solidFill>
              </a:ln>
              <a:latin typeface="Felix Titling" panose="04060505060202020A04" pitchFamily="82" charset="0"/>
            </a:endParaRPr>
          </a:p>
        </p:txBody>
      </p:sp>
      <p:graphicFrame>
        <p:nvGraphicFramePr>
          <p:cNvPr id="5" name="Chart 4">
            <a:extLst>
              <a:ext uri="{FF2B5EF4-FFF2-40B4-BE49-F238E27FC236}">
                <a16:creationId xmlns:a16="http://schemas.microsoft.com/office/drawing/2014/main" id="{B676F186-86C6-4BD6-A430-A29C6FCE94B9}"/>
              </a:ext>
            </a:extLst>
          </p:cNvPr>
          <p:cNvGraphicFramePr>
            <a:graphicFrameLocks/>
          </p:cNvGraphicFramePr>
          <p:nvPr>
            <p:extLst>
              <p:ext uri="{D42A27DB-BD31-4B8C-83A1-F6EECF244321}">
                <p14:modId xmlns:p14="http://schemas.microsoft.com/office/powerpoint/2010/main" val="781946818"/>
              </p:ext>
            </p:extLst>
          </p:nvPr>
        </p:nvGraphicFramePr>
        <p:xfrm>
          <a:off x="6424474" y="3586579"/>
          <a:ext cx="5169730" cy="31623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D523DFC5-22BA-4A4B-A5C1-702E71250879}"/>
              </a:ext>
            </a:extLst>
          </p:cNvPr>
          <p:cNvGraphicFramePr>
            <a:graphicFrameLocks/>
          </p:cNvGraphicFramePr>
          <p:nvPr>
            <p:extLst>
              <p:ext uri="{D42A27DB-BD31-4B8C-83A1-F6EECF244321}">
                <p14:modId xmlns:p14="http://schemas.microsoft.com/office/powerpoint/2010/main" val="227094471"/>
              </p:ext>
            </p:extLst>
          </p:nvPr>
        </p:nvGraphicFramePr>
        <p:xfrm>
          <a:off x="597796" y="3586578"/>
          <a:ext cx="5498204" cy="31623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Diagram 5">
            <a:extLst>
              <a:ext uri="{FF2B5EF4-FFF2-40B4-BE49-F238E27FC236}">
                <a16:creationId xmlns:a16="http://schemas.microsoft.com/office/drawing/2014/main" id="{1A659D15-9266-4A07-A8A6-4680471132CF}"/>
              </a:ext>
            </a:extLst>
          </p:cNvPr>
          <p:cNvGraphicFramePr/>
          <p:nvPr>
            <p:extLst>
              <p:ext uri="{D42A27DB-BD31-4B8C-83A1-F6EECF244321}">
                <p14:modId xmlns:p14="http://schemas.microsoft.com/office/powerpoint/2010/main" val="1535781672"/>
              </p:ext>
            </p:extLst>
          </p:nvPr>
        </p:nvGraphicFramePr>
        <p:xfrm>
          <a:off x="812309" y="1072550"/>
          <a:ext cx="10453455" cy="24232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67374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A91854-05F7-4E55-8669-D3EF91F5D11F}"/>
              </a:ext>
            </a:extLst>
          </p:cNvPr>
          <p:cNvSpPr/>
          <p:nvPr/>
        </p:nvSpPr>
        <p:spPr>
          <a:xfrm>
            <a:off x="479523" y="363984"/>
            <a:ext cx="9934114" cy="1323439"/>
          </a:xfrm>
          <a:prstGeom prst="rect">
            <a:avLst/>
          </a:prstGeom>
          <a:noFill/>
        </p:spPr>
        <p:txBody>
          <a:bodyPr wrap="square" lIns="91440" tIns="45720" rIns="91440" bIns="45720">
            <a:spAutoFit/>
          </a:bodyPr>
          <a:lstStyle/>
          <a:p>
            <a:pPr marL="685800" indent="-685800">
              <a:buFont typeface="Courier New" panose="02070309020205020404" pitchFamily="49" charset="0"/>
              <a:buChar char="o"/>
            </a:pPr>
            <a:r>
              <a:rPr lang="en-US" sz="4000" b="1" u="sng" dirty="0">
                <a:ln w="0">
                  <a:solidFill>
                    <a:schemeClr val="tx1"/>
                  </a:solidFill>
                </a:ln>
                <a:latin typeface="Felix Titling" panose="04060505060202020A04" pitchFamily="82" charset="0"/>
              </a:rPr>
              <a:t>Relevant</a:t>
            </a:r>
            <a:r>
              <a:rPr lang="en-US" sz="4000" b="1" dirty="0">
                <a:ln w="0">
                  <a:solidFill>
                    <a:schemeClr val="tx1"/>
                  </a:solidFill>
                </a:ln>
                <a:latin typeface="Felix Titling" panose="04060505060202020A04" pitchFamily="82" charset="0"/>
              </a:rPr>
              <a:t> </a:t>
            </a:r>
            <a:r>
              <a:rPr lang="en-US" sz="4000" b="1" u="sng" dirty="0">
                <a:ln w="0">
                  <a:solidFill>
                    <a:schemeClr val="tx1"/>
                  </a:solidFill>
                </a:ln>
                <a:latin typeface="Felix Titling" panose="04060505060202020A04" pitchFamily="82" charset="0"/>
              </a:rPr>
              <a:t>Experience affecting</a:t>
            </a:r>
            <a:r>
              <a:rPr lang="en-US" sz="4000" b="1" dirty="0">
                <a:ln w="0">
                  <a:solidFill>
                    <a:schemeClr val="tx1"/>
                  </a:solidFill>
                </a:ln>
                <a:latin typeface="Felix Titling" panose="04060505060202020A04" pitchFamily="82" charset="0"/>
              </a:rPr>
              <a:t> </a:t>
            </a:r>
            <a:r>
              <a:rPr lang="en-US" sz="4000" b="1" u="sng" dirty="0">
                <a:ln w="0">
                  <a:solidFill>
                    <a:schemeClr val="tx1"/>
                  </a:solidFill>
                </a:ln>
                <a:latin typeface="Felix Titling" panose="04060505060202020A04" pitchFamily="82" charset="0"/>
              </a:rPr>
              <a:t>the</a:t>
            </a:r>
            <a:r>
              <a:rPr lang="en-US" sz="4000" b="1" dirty="0">
                <a:ln w="0">
                  <a:solidFill>
                    <a:schemeClr val="tx1"/>
                  </a:solidFill>
                </a:ln>
                <a:latin typeface="Felix Titling" panose="04060505060202020A04" pitchFamily="82" charset="0"/>
              </a:rPr>
              <a:t> </a:t>
            </a:r>
            <a:r>
              <a:rPr lang="en-US" sz="4000" b="1" u="sng" dirty="0">
                <a:ln w="0">
                  <a:solidFill>
                    <a:schemeClr val="tx1"/>
                  </a:solidFill>
                </a:ln>
                <a:latin typeface="Felix Titling" panose="04060505060202020A04" pitchFamily="82" charset="0"/>
              </a:rPr>
              <a:t>job</a:t>
            </a:r>
            <a:r>
              <a:rPr lang="en-US" sz="4000" b="1" dirty="0">
                <a:ln w="0">
                  <a:solidFill>
                    <a:schemeClr val="tx1"/>
                  </a:solidFill>
                </a:ln>
                <a:latin typeface="Felix Titling" panose="04060505060202020A04" pitchFamily="82" charset="0"/>
              </a:rPr>
              <a:t> </a:t>
            </a:r>
            <a:r>
              <a:rPr lang="en-US" sz="4000" b="1" u="sng" dirty="0">
                <a:ln w="0">
                  <a:solidFill>
                    <a:schemeClr val="tx1"/>
                  </a:solidFill>
                </a:ln>
                <a:latin typeface="Felix Titling" panose="04060505060202020A04" pitchFamily="82" charset="0"/>
              </a:rPr>
              <a:t>change</a:t>
            </a:r>
            <a:endParaRPr lang="en-IN" sz="4000" b="1" u="sng" dirty="0">
              <a:ln w="0">
                <a:solidFill>
                  <a:schemeClr val="tx1"/>
                </a:solidFill>
              </a:ln>
              <a:latin typeface="Felix Titling" panose="04060505060202020A04" pitchFamily="82" charset="0"/>
            </a:endParaRPr>
          </a:p>
        </p:txBody>
      </p:sp>
      <p:sp>
        <p:nvSpPr>
          <p:cNvPr id="3" name="TextBox 2">
            <a:extLst>
              <a:ext uri="{FF2B5EF4-FFF2-40B4-BE49-F238E27FC236}">
                <a16:creationId xmlns:a16="http://schemas.microsoft.com/office/drawing/2014/main" id="{8695A909-E7BB-4B79-9745-9BBFFF8BE537}"/>
              </a:ext>
            </a:extLst>
          </p:cNvPr>
          <p:cNvSpPr txBox="1"/>
          <p:nvPr/>
        </p:nvSpPr>
        <p:spPr>
          <a:xfrm>
            <a:off x="733888" y="2105873"/>
            <a:ext cx="10546671" cy="905633"/>
          </a:xfrm>
          <a:prstGeom prst="rect">
            <a:avLst/>
          </a:prstGeom>
          <a:noFill/>
          <a:ln>
            <a:solidFill>
              <a:schemeClr val="bg1"/>
            </a:solidFill>
          </a:ln>
        </p:spPr>
        <p:txBody>
          <a:bodyPr wrap="square" rtlCol="0">
            <a:spAutoFit/>
          </a:bodyPr>
          <a:lstStyle/>
          <a:p>
            <a:pPr algn="ctr">
              <a:lnSpc>
                <a:spcPct val="115000"/>
              </a:lnSpc>
            </a:pPr>
            <a:r>
              <a:rPr lang="en-GB" sz="1800" dirty="0">
                <a:ln>
                  <a:solidFill>
                    <a:srgbClr val="002060"/>
                  </a:solidFill>
                </a:ln>
                <a:solidFill>
                  <a:srgbClr val="002060"/>
                </a:solidFill>
                <a:effectLst/>
                <a:latin typeface="Arial" panose="020B0604020202020204" pitchFamily="34" charset="0"/>
                <a:ea typeface="Arial" panose="020B0604020202020204" pitchFamily="34" charset="0"/>
              </a:rPr>
              <a:t> </a:t>
            </a:r>
            <a:r>
              <a:rPr lang="en-GB" sz="2400" b="1" u="sng" strike="noStrike" dirty="0">
                <a:ln>
                  <a:solidFill>
                    <a:srgbClr val="002060"/>
                  </a:solidFill>
                </a:ln>
                <a:solidFill>
                  <a:srgbClr val="002060"/>
                </a:solidFill>
                <a:effectLst/>
                <a:highlight>
                  <a:srgbClr val="FFFFFF"/>
                </a:highlight>
                <a:latin typeface="Arial" panose="020B0604020202020204" pitchFamily="34" charset="0"/>
                <a:ea typeface="Arial" panose="020B0604020202020204" pitchFamily="34" charset="0"/>
                <a:cs typeface="Arial" panose="020B0604020202020204" pitchFamily="34" charset="0"/>
              </a:rPr>
              <a:t>People with no relevant experience are more likely to look for jobs.</a:t>
            </a:r>
          </a:p>
          <a:p>
            <a:pPr algn="ctr">
              <a:lnSpc>
                <a:spcPct val="115000"/>
              </a:lnSpc>
            </a:pPr>
            <a:r>
              <a:rPr lang="en-GB" sz="2400" b="1" u="sng" dirty="0">
                <a:ln>
                  <a:solidFill>
                    <a:srgbClr val="002060"/>
                  </a:solidFill>
                </a:ln>
                <a:solidFill>
                  <a:srgbClr val="002060"/>
                </a:solidFill>
                <a:highlight>
                  <a:srgbClr val="FFFFFF"/>
                </a:highlight>
                <a:latin typeface="Arial" panose="020B0604020202020204" pitchFamily="34" charset="0"/>
                <a:ea typeface="Arial" panose="020B0604020202020204" pitchFamily="34" charset="0"/>
                <a:cs typeface="Arial" panose="020B0604020202020204" pitchFamily="34" charset="0"/>
              </a:rPr>
              <a:t>The ratio for the same is 34% : 22%</a:t>
            </a:r>
            <a:endParaRPr lang="en-IN" sz="2400" u="sng" strike="noStrike" dirty="0">
              <a:ln>
                <a:solidFill>
                  <a:srgbClr val="002060"/>
                </a:solidFill>
              </a:ln>
              <a:solidFill>
                <a:srgbClr val="002060"/>
              </a:solidFill>
              <a:effectLst/>
              <a:latin typeface="Arial" panose="020B0604020202020204" pitchFamily="34" charset="0"/>
              <a:ea typeface="Arial" panose="020B0604020202020204" pitchFamily="34" charset="0"/>
              <a:cs typeface="Arial" panose="020B0604020202020204" pitchFamily="34" charset="0"/>
            </a:endParaRPr>
          </a:p>
        </p:txBody>
      </p:sp>
      <p:graphicFrame>
        <p:nvGraphicFramePr>
          <p:cNvPr id="5" name="Chart 4">
            <a:extLst>
              <a:ext uri="{FF2B5EF4-FFF2-40B4-BE49-F238E27FC236}">
                <a16:creationId xmlns:a16="http://schemas.microsoft.com/office/drawing/2014/main" id="{99461C10-04C0-49A3-B290-1421C0FA9686}"/>
              </a:ext>
            </a:extLst>
          </p:cNvPr>
          <p:cNvGraphicFramePr>
            <a:graphicFrameLocks/>
          </p:cNvGraphicFramePr>
          <p:nvPr>
            <p:extLst>
              <p:ext uri="{D42A27DB-BD31-4B8C-83A1-F6EECF244321}">
                <p14:modId xmlns:p14="http://schemas.microsoft.com/office/powerpoint/2010/main" val="423105481"/>
              </p:ext>
            </p:extLst>
          </p:nvPr>
        </p:nvGraphicFramePr>
        <p:xfrm>
          <a:off x="1358153" y="3347119"/>
          <a:ext cx="9475694" cy="31468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470668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3.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4.xml><?xml version="1.0" encoding="utf-8"?>
<a:theme xmlns:a="http://schemas.openxmlformats.org/drawingml/2006/main" name="Roderigo template">
  <a:themeElements>
    <a:clrScheme name="Custom 347">
      <a:dk1>
        <a:srgbClr val="000000"/>
      </a:dk1>
      <a:lt1>
        <a:srgbClr val="FFFFFF"/>
      </a:lt1>
      <a:dk2>
        <a:srgbClr val="666666"/>
      </a:dk2>
      <a:lt2>
        <a:srgbClr val="DADBE6"/>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8048</TotalTime>
  <Words>1670</Words>
  <Application>Microsoft Office PowerPoint</Application>
  <PresentationFormat>Widescreen</PresentationFormat>
  <Paragraphs>289</Paragraphs>
  <Slides>17</Slides>
  <Notes>1</Notes>
  <HiddenSlides>0</HiddenSlides>
  <MMClips>0</MMClips>
  <ScaleCrop>false</ScaleCrop>
  <HeadingPairs>
    <vt:vector size="6" baseType="variant">
      <vt:variant>
        <vt:lpstr>Fonts Used</vt:lpstr>
      </vt:variant>
      <vt:variant>
        <vt:i4>21</vt:i4>
      </vt:variant>
      <vt:variant>
        <vt:lpstr>Theme</vt:lpstr>
      </vt:variant>
      <vt:variant>
        <vt:i4>4</vt:i4>
      </vt:variant>
      <vt:variant>
        <vt:lpstr>Slide Titles</vt:lpstr>
      </vt:variant>
      <vt:variant>
        <vt:i4>17</vt:i4>
      </vt:variant>
    </vt:vector>
  </HeadingPairs>
  <TitlesOfParts>
    <vt:vector size="42" baseType="lpstr">
      <vt:lpstr>Arial</vt:lpstr>
      <vt:lpstr>Arial Black</vt:lpstr>
      <vt:lpstr>Arial Rounded MT Bold</vt:lpstr>
      <vt:lpstr>Bahnschrift Light</vt:lpstr>
      <vt:lpstr>Barlow</vt:lpstr>
      <vt:lpstr>Barlow Light</vt:lpstr>
      <vt:lpstr>Bradley Hand ITC</vt:lpstr>
      <vt:lpstr>Calibri</vt:lpstr>
      <vt:lpstr>Californian FB</vt:lpstr>
      <vt:lpstr>Century Gothic</vt:lpstr>
      <vt:lpstr>Corbel</vt:lpstr>
      <vt:lpstr>Courier New</vt:lpstr>
      <vt:lpstr>Felix Titling</vt:lpstr>
      <vt:lpstr>Garamond</vt:lpstr>
      <vt:lpstr>Miriam Libre</vt:lpstr>
      <vt:lpstr>Noto Sans Symbols</vt:lpstr>
      <vt:lpstr>Stencil</vt:lpstr>
      <vt:lpstr>Verdana</vt:lpstr>
      <vt:lpstr>Wingdings</vt:lpstr>
      <vt:lpstr>Wingdings 3</vt:lpstr>
      <vt:lpstr>Work Sans</vt:lpstr>
      <vt:lpstr>Savon</vt:lpstr>
      <vt:lpstr>Ion Boardroom</vt:lpstr>
      <vt:lpstr>Basis</vt:lpstr>
      <vt:lpstr>Roderigo template</vt:lpstr>
      <vt:lpstr>Capstone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sid rawat</dc:creator>
  <cp:lastModifiedBy>sid rawat</cp:lastModifiedBy>
  <cp:revision>49</cp:revision>
  <dcterms:created xsi:type="dcterms:W3CDTF">2021-06-04T08:13:20Z</dcterms:created>
  <dcterms:modified xsi:type="dcterms:W3CDTF">2021-08-18T08:37:17Z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