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Carme"/>
      <p:regular r:id="rId27"/>
    </p:embeddedFont>
    <p:embeddedFont>
      <p:font typeface="Play"/>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CA95CA2-C085-485F-9CB9-30CD86BF6049}">
  <a:tblStyle styleId="{0CA95CA2-C085-485F-9CB9-30CD86BF604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regular.fntdata"/><Relationship Id="rId27" Type="http://schemas.openxmlformats.org/officeDocument/2006/relationships/font" Target="fonts/Carm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b="1" lang="en-US">
                <a:solidFill>
                  <a:srgbClr val="FF0000"/>
                </a:solidFill>
              </a:rPr>
              <a:t>Wenyu</a:t>
            </a:r>
          </a:p>
        </p:txBody>
      </p:sp>
      <p:sp>
        <p:nvSpPr>
          <p:cNvPr id="82" name="Shape 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solidFill>
                  <a:srgbClr val="FF0000"/>
                </a:solidFill>
              </a:rPr>
              <a:t>Wenyu</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Tianze</a:t>
            </a:r>
          </a:p>
        </p:txBody>
      </p:sp>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Tianze</a:t>
            </a:r>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rtl="0">
              <a:spcBef>
                <a:spcPts val="0"/>
              </a:spcBef>
              <a:buClr>
                <a:schemeClr val="dk1"/>
              </a:buClr>
              <a:buSzPct val="25000"/>
              <a:buFont typeface="Arial"/>
              <a:buNone/>
            </a:pPr>
            <a:r>
              <a:rPr b="1" lang="en-US">
                <a:solidFill>
                  <a:srgbClr val="FF0000"/>
                </a:solidFill>
              </a:rPr>
              <a:t> Daniel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Yupeng</a:t>
            </a:r>
          </a:p>
        </p:txBody>
      </p:sp>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Yupeng</a:t>
            </a:r>
          </a:p>
        </p:txBody>
      </p:sp>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 Wenyu</a:t>
            </a:r>
          </a:p>
        </p:txBody>
      </p:sp>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 Wenyu</a:t>
            </a:r>
          </a:p>
        </p:txBody>
      </p:sp>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Alex</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 Alex</a:t>
            </a:r>
          </a:p>
        </p:txBody>
      </p:sp>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Wenyu</a:t>
            </a:r>
          </a:p>
        </p:txBody>
      </p:sp>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 Wenyu</a:t>
            </a:r>
          </a:p>
        </p:txBody>
      </p:sp>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 Wenyu</a:t>
            </a:r>
          </a:p>
        </p:txBody>
      </p:sp>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Wenyu</a:t>
            </a:r>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Wenyu</a:t>
            </a:r>
          </a:p>
        </p:txBody>
      </p:sp>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Wenyu</a:t>
            </a:r>
          </a:p>
        </p:txBody>
      </p:sp>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Wenyu</a:t>
            </a:r>
          </a:p>
        </p:txBody>
      </p:sp>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Wenyu</a:t>
            </a:r>
          </a:p>
        </p:txBody>
      </p:sp>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Wenyu</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25000"/>
              <a:buFont typeface="Arial"/>
              <a:buNone/>
            </a:pPr>
            <a:r>
              <a:rPr b="1" lang="en-US">
                <a:solidFill>
                  <a:srgbClr val="FF0000"/>
                </a:solidFill>
              </a:rPr>
              <a:t>Wenyu</a:t>
            </a:r>
          </a:p>
        </p:txBody>
      </p:sp>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0" name="Shape 70"/>
          <p:cNvSpPr txBox="1"/>
          <p:nvPr>
            <p:ph idx="1" type="body"/>
          </p:nvPr>
        </p:nvSpPr>
        <p:spPr>
          <a:xfrm rot="5400000">
            <a:off x="2309017" y="-251618"/>
            <a:ext cx="4525963" cy="8229600"/>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6" y="2171700"/>
            <a:ext cx="5851525" cy="2057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6" name="Shape 76"/>
          <p:cNvSpPr txBox="1"/>
          <p:nvPr>
            <p:ph idx="1" type="body"/>
          </p:nvPr>
        </p:nvSpPr>
        <p:spPr>
          <a:xfrm rot="5400000">
            <a:off x="541336" y="190500"/>
            <a:ext cx="5851525" cy="6019798"/>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lnSpc>
                <a:spcPct val="100000"/>
              </a:lnSpc>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lnSpc>
                <a:spcPct val="100000"/>
              </a:lnSpc>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1" name="Shape 31"/>
          <p:cNvSpPr txBox="1"/>
          <p:nvPr>
            <p:ph idx="1" type="body"/>
          </p:nvPr>
        </p:nvSpPr>
        <p:spPr>
          <a:xfrm>
            <a:off x="457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3"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3"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7" name="Shape 47"/>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6" name="Shape 56"/>
          <p:cNvSpPr txBox="1"/>
          <p:nvPr>
            <p:ph idx="1" type="body"/>
          </p:nvPr>
        </p:nvSpPr>
        <p:spPr>
          <a:xfrm>
            <a:off x="3575050" y="273050"/>
            <a:ext cx="5111750" cy="5853111"/>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3478"/>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greatcatchhelp.com/" TargetMode="External"/><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nvSpPr>
        <p:spPr>
          <a:xfrm>
            <a:off x="0" y="422408"/>
            <a:ext cx="9144000" cy="5847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Carme"/>
              <a:buNone/>
            </a:pPr>
            <a:r>
              <a:rPr b="1" i="0" lang="en-US" sz="4000" u="none" cap="none" strike="noStrike">
                <a:solidFill>
                  <a:schemeClr val="lt1"/>
                </a:solidFill>
                <a:latin typeface="Carme"/>
                <a:ea typeface="Carme"/>
                <a:cs typeface="Carme"/>
                <a:sym typeface="Carme"/>
              </a:rPr>
              <a:t>Great Catch</a:t>
            </a:r>
          </a:p>
        </p:txBody>
      </p:sp>
      <p:sp>
        <p:nvSpPr>
          <p:cNvPr id="85" name="Shape 85"/>
          <p:cNvSpPr txBox="1"/>
          <p:nvPr/>
        </p:nvSpPr>
        <p:spPr>
          <a:xfrm>
            <a:off x="40700" y="1007087"/>
            <a:ext cx="9144000" cy="5541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Carme"/>
              <a:buNone/>
            </a:pPr>
            <a:r>
              <a:rPr b="0" i="0" lang="en-US" sz="3000" u="none" cap="none" strike="noStrike">
                <a:solidFill>
                  <a:schemeClr val="lt1"/>
                </a:solidFill>
                <a:latin typeface="Carme"/>
                <a:ea typeface="Carme"/>
                <a:cs typeface="Carme"/>
                <a:sym typeface="Carme"/>
              </a:rPr>
              <a:t>Group 2 - HELP</a:t>
            </a:r>
          </a:p>
        </p:txBody>
      </p:sp>
      <p:sp>
        <p:nvSpPr>
          <p:cNvPr id="86" name="Shape 86"/>
          <p:cNvSpPr txBox="1"/>
          <p:nvPr/>
        </p:nvSpPr>
        <p:spPr>
          <a:xfrm>
            <a:off x="160169" y="1881339"/>
            <a:ext cx="4278600" cy="30264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C600"/>
              </a:buClr>
              <a:buSzPct val="25000"/>
              <a:buFont typeface="Play"/>
              <a:buNone/>
            </a:pPr>
            <a:r>
              <a:rPr b="0" i="0" lang="en-US" sz="2800" u="sng" cap="none" strike="noStrike">
                <a:solidFill>
                  <a:srgbClr val="FFC600"/>
                </a:solidFill>
                <a:latin typeface="Play"/>
                <a:ea typeface="Play"/>
                <a:cs typeface="Play"/>
                <a:sym typeface="Play"/>
              </a:rPr>
              <a:t>Team Member</a:t>
            </a:r>
          </a:p>
          <a:p>
            <a:pPr indent="0" lvl="0" marL="0" marR="0" rtl="0" algn="ctr">
              <a:lnSpc>
                <a:spcPct val="100000"/>
              </a:lnSpc>
              <a:spcBef>
                <a:spcPts val="0"/>
              </a:spcBef>
              <a:spcAft>
                <a:spcPts val="0"/>
              </a:spcAft>
              <a:buClr>
                <a:srgbClr val="FFC600"/>
              </a:buClr>
              <a:buSzPct val="25000"/>
              <a:buFont typeface="Play"/>
              <a:buNone/>
            </a:pPr>
            <a:r>
              <a:rPr b="0" i="0" lang="en-US" sz="2800" u="none" cap="none" strike="noStrike">
                <a:solidFill>
                  <a:srgbClr val="FFC600"/>
                </a:solidFill>
                <a:latin typeface="Play"/>
                <a:ea typeface="Play"/>
                <a:cs typeface="Play"/>
                <a:sym typeface="Play"/>
              </a:rPr>
              <a:t>Tianze Bai</a:t>
            </a:r>
            <a:r>
              <a:rPr b="0" baseline="30000" i="0" lang="en-US" sz="2800" u="none" cap="none" strike="noStrike">
                <a:solidFill>
                  <a:srgbClr val="FFC600"/>
                </a:solidFill>
                <a:latin typeface="Play"/>
                <a:ea typeface="Play"/>
                <a:cs typeface="Play"/>
                <a:sym typeface="Play"/>
              </a:rPr>
              <a:t>*</a:t>
            </a:r>
          </a:p>
          <a:p>
            <a:pPr indent="0" lvl="0" marL="0" marR="0" rtl="0" algn="ctr">
              <a:lnSpc>
                <a:spcPct val="100000"/>
              </a:lnSpc>
              <a:spcBef>
                <a:spcPts val="0"/>
              </a:spcBef>
              <a:spcAft>
                <a:spcPts val="0"/>
              </a:spcAft>
              <a:buClr>
                <a:srgbClr val="FFC600"/>
              </a:buClr>
              <a:buSzPct val="25000"/>
              <a:buFont typeface="Play"/>
              <a:buNone/>
            </a:pPr>
            <a:r>
              <a:rPr b="0" i="0" lang="en-US" sz="2800" u="none" cap="none" strike="noStrike">
                <a:solidFill>
                  <a:srgbClr val="FFC600"/>
                </a:solidFill>
                <a:latin typeface="Play"/>
                <a:ea typeface="Play"/>
                <a:cs typeface="Play"/>
                <a:sym typeface="Play"/>
              </a:rPr>
              <a:t>Daniel Grayson</a:t>
            </a:r>
            <a:r>
              <a:rPr b="0" baseline="30000" i="0" lang="en-US" sz="2800" u="none" cap="none" strike="noStrike">
                <a:solidFill>
                  <a:srgbClr val="FFC600"/>
                </a:solidFill>
                <a:latin typeface="Play"/>
                <a:ea typeface="Play"/>
                <a:cs typeface="Play"/>
                <a:sym typeface="Play"/>
              </a:rPr>
              <a:t>*</a:t>
            </a:r>
          </a:p>
          <a:p>
            <a:pPr indent="0" lvl="0" marL="0" marR="0" rtl="0" algn="ctr">
              <a:lnSpc>
                <a:spcPct val="100000"/>
              </a:lnSpc>
              <a:spcBef>
                <a:spcPts val="0"/>
              </a:spcBef>
              <a:spcAft>
                <a:spcPts val="0"/>
              </a:spcAft>
              <a:buClr>
                <a:srgbClr val="FFC600"/>
              </a:buClr>
              <a:buSzPct val="25000"/>
              <a:buFont typeface="Play"/>
              <a:buNone/>
            </a:pPr>
            <a:r>
              <a:rPr b="0" i="0" lang="en-US" sz="2800" u="none" cap="none" strike="noStrike">
                <a:solidFill>
                  <a:srgbClr val="FFC600"/>
                </a:solidFill>
                <a:latin typeface="Play"/>
                <a:ea typeface="Play"/>
                <a:cs typeface="Play"/>
                <a:sym typeface="Play"/>
              </a:rPr>
              <a:t>Alexander Manning</a:t>
            </a:r>
            <a:r>
              <a:rPr b="0" baseline="30000" i="0" lang="en-US" sz="2800" u="none" cap="none" strike="noStrike">
                <a:solidFill>
                  <a:srgbClr val="FFC600"/>
                </a:solidFill>
                <a:latin typeface="Play"/>
                <a:ea typeface="Play"/>
                <a:cs typeface="Play"/>
                <a:sym typeface="Play"/>
              </a:rPr>
              <a:t>*</a:t>
            </a:r>
          </a:p>
          <a:p>
            <a:pPr indent="0" lvl="0" marL="0" marR="0" rtl="0" algn="ctr">
              <a:lnSpc>
                <a:spcPct val="100000"/>
              </a:lnSpc>
              <a:spcBef>
                <a:spcPts val="0"/>
              </a:spcBef>
              <a:spcAft>
                <a:spcPts val="0"/>
              </a:spcAft>
              <a:buClr>
                <a:srgbClr val="FFC600"/>
              </a:buClr>
              <a:buSzPct val="25000"/>
              <a:buFont typeface="Play"/>
              <a:buNone/>
            </a:pPr>
            <a:r>
              <a:rPr b="0" i="0" lang="en-US" sz="2800" u="none" cap="none" strike="noStrike">
                <a:solidFill>
                  <a:srgbClr val="FFC600"/>
                </a:solidFill>
                <a:latin typeface="Play"/>
                <a:ea typeface="Play"/>
                <a:cs typeface="Play"/>
                <a:sym typeface="Play"/>
              </a:rPr>
              <a:t>Yupeng Sun</a:t>
            </a:r>
            <a:r>
              <a:rPr b="0" baseline="30000" i="0" lang="en-US" sz="2800" u="none" cap="none" strike="noStrike">
                <a:solidFill>
                  <a:srgbClr val="FFC600"/>
                </a:solidFill>
                <a:latin typeface="Play"/>
                <a:ea typeface="Play"/>
                <a:cs typeface="Play"/>
                <a:sym typeface="Play"/>
              </a:rPr>
              <a:t>*</a:t>
            </a:r>
          </a:p>
          <a:p>
            <a:pPr indent="0" lvl="0" marL="0" marR="0" rtl="0" algn="ctr">
              <a:lnSpc>
                <a:spcPct val="100000"/>
              </a:lnSpc>
              <a:spcBef>
                <a:spcPts val="0"/>
              </a:spcBef>
              <a:spcAft>
                <a:spcPts val="0"/>
              </a:spcAft>
              <a:buClr>
                <a:srgbClr val="FFC600"/>
              </a:buClr>
              <a:buSzPct val="25000"/>
              <a:buFont typeface="Play"/>
              <a:buNone/>
            </a:pPr>
            <a:r>
              <a:rPr b="0" i="0" lang="en-US" sz="2800" u="none" cap="none" strike="noStrike">
                <a:solidFill>
                  <a:srgbClr val="FFC600"/>
                </a:solidFill>
                <a:latin typeface="Play"/>
                <a:ea typeface="Play"/>
                <a:cs typeface="Play"/>
                <a:sym typeface="Play"/>
              </a:rPr>
              <a:t>Wenyu Xin</a:t>
            </a:r>
            <a:r>
              <a:rPr b="0" baseline="30000" i="0" lang="en-US" sz="2800" u="none" cap="none" strike="noStrike">
                <a:solidFill>
                  <a:srgbClr val="FFC600"/>
                </a:solidFill>
                <a:latin typeface="Play"/>
                <a:ea typeface="Play"/>
                <a:cs typeface="Play"/>
                <a:sym typeface="Play"/>
              </a:rPr>
              <a:t>†</a:t>
            </a:r>
          </a:p>
        </p:txBody>
      </p:sp>
      <p:cxnSp>
        <p:nvCxnSpPr>
          <p:cNvPr id="87" name="Shape 87"/>
          <p:cNvCxnSpPr/>
          <p:nvPr/>
        </p:nvCxnSpPr>
        <p:spPr>
          <a:xfrm>
            <a:off x="0" y="5679612"/>
            <a:ext cx="9144000" cy="1587"/>
          </a:xfrm>
          <a:prstGeom prst="straightConnector1">
            <a:avLst/>
          </a:prstGeom>
          <a:noFill/>
          <a:ln cap="flat" cmpd="sng" w="38100">
            <a:solidFill>
              <a:srgbClr val="FFC600"/>
            </a:solidFill>
            <a:prstDash val="solid"/>
            <a:round/>
            <a:headEnd len="med" w="med" type="none"/>
            <a:tailEnd len="med" w="med" type="none"/>
          </a:ln>
        </p:spPr>
      </p:cxnSp>
      <p:sp>
        <p:nvSpPr>
          <p:cNvPr id="88" name="Shape 88"/>
          <p:cNvSpPr txBox="1"/>
          <p:nvPr/>
        </p:nvSpPr>
        <p:spPr>
          <a:xfrm>
            <a:off x="4634132" y="1881339"/>
            <a:ext cx="4278600" cy="30264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C600"/>
              </a:buClr>
              <a:buSzPct val="25000"/>
              <a:buFont typeface="Play"/>
              <a:buNone/>
            </a:pPr>
            <a:r>
              <a:rPr b="0" i="0" lang="en-US" sz="2800" u="sng" cap="none" strike="noStrike">
                <a:solidFill>
                  <a:srgbClr val="FFC600"/>
                </a:solidFill>
                <a:latin typeface="Play"/>
                <a:ea typeface="Play"/>
                <a:cs typeface="Play"/>
                <a:sym typeface="Play"/>
              </a:rPr>
              <a:t>Advisor/Sponsor</a:t>
            </a:r>
          </a:p>
          <a:p>
            <a:pPr indent="0" lvl="0" marL="0" marR="0" rtl="0" algn="ctr">
              <a:lnSpc>
                <a:spcPct val="100000"/>
              </a:lnSpc>
              <a:spcBef>
                <a:spcPts val="0"/>
              </a:spcBef>
              <a:spcAft>
                <a:spcPts val="0"/>
              </a:spcAft>
              <a:buClr>
                <a:srgbClr val="FFC600"/>
              </a:buClr>
              <a:buSzPct val="25000"/>
              <a:buFont typeface="Play"/>
              <a:buNone/>
            </a:pPr>
            <a:r>
              <a:rPr b="0" i="0" lang="en-US" sz="2800" u="none" cap="none" strike="noStrike">
                <a:solidFill>
                  <a:srgbClr val="FFC600"/>
                </a:solidFill>
                <a:latin typeface="Play"/>
                <a:ea typeface="Play"/>
                <a:cs typeface="Play"/>
                <a:sym typeface="Play"/>
              </a:rPr>
              <a:t>Dr. Christopher Yang</a:t>
            </a:r>
            <a:r>
              <a:rPr b="0" baseline="30000" i="0" lang="en-US" sz="2800" u="none" cap="none" strike="noStrike">
                <a:solidFill>
                  <a:srgbClr val="FFC600"/>
                </a:solidFill>
                <a:latin typeface="Play"/>
                <a:ea typeface="Play"/>
                <a:cs typeface="Play"/>
                <a:sym typeface="Play"/>
              </a:rPr>
              <a:t>*</a:t>
            </a:r>
          </a:p>
        </p:txBody>
      </p:sp>
      <p:sp>
        <p:nvSpPr>
          <p:cNvPr id="89" name="Shape 89"/>
          <p:cNvSpPr txBox="1"/>
          <p:nvPr/>
        </p:nvSpPr>
        <p:spPr>
          <a:xfrm>
            <a:off x="236369" y="5022078"/>
            <a:ext cx="8752663" cy="488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C600"/>
              </a:buClr>
              <a:buSzPct val="25000"/>
              <a:buFont typeface="Play"/>
              <a:buNone/>
            </a:pPr>
            <a:r>
              <a:rPr b="0" i="0" lang="en-US" sz="1600" u="none" cap="none" strike="noStrike">
                <a:solidFill>
                  <a:srgbClr val="FFC600"/>
                </a:solidFill>
                <a:latin typeface="Play"/>
                <a:ea typeface="Play"/>
                <a:cs typeface="Play"/>
                <a:sym typeface="Play"/>
              </a:rPr>
              <a:t>* Drexel University College of Computing &amp; Informatics</a:t>
            </a:r>
          </a:p>
          <a:p>
            <a:pPr indent="0" lvl="0" marL="0" marR="0" rtl="0" algn="l">
              <a:lnSpc>
                <a:spcPct val="100000"/>
              </a:lnSpc>
              <a:spcBef>
                <a:spcPts val="0"/>
              </a:spcBef>
              <a:spcAft>
                <a:spcPts val="0"/>
              </a:spcAft>
              <a:buClr>
                <a:srgbClr val="FFC600"/>
              </a:buClr>
              <a:buSzPct val="25000"/>
              <a:buFont typeface="Play"/>
              <a:buNone/>
            </a:pPr>
            <a:r>
              <a:rPr b="0" i="0" lang="en-US" sz="1600" u="none" cap="none" strike="noStrike">
                <a:solidFill>
                  <a:srgbClr val="FFC600"/>
                </a:solidFill>
                <a:latin typeface="Play"/>
                <a:ea typeface="Play"/>
                <a:cs typeface="Play"/>
                <a:sym typeface="Play"/>
              </a:rPr>
              <a:t>† Drexel University School of Biomedical Engineering, Science, and Health Systems</a:t>
            </a:r>
          </a:p>
        </p:txBody>
      </p:sp>
      <p:pic>
        <p:nvPicPr>
          <p:cNvPr id="90" name="Shape 90"/>
          <p:cNvPicPr preferRelativeResize="0"/>
          <p:nvPr/>
        </p:nvPicPr>
        <p:blipFill rotWithShape="1">
          <a:blip r:embed="rId3">
            <a:alphaModFix/>
          </a:blip>
          <a:srcRect b="0" l="0" r="0" t="0"/>
          <a:stretch/>
        </p:blipFill>
        <p:spPr>
          <a:xfrm>
            <a:off x="236369" y="5868957"/>
            <a:ext cx="5574931" cy="8637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3600">
                <a:solidFill>
                  <a:schemeClr val="lt1"/>
                </a:solidFill>
              </a:rPr>
              <a:t>Introduction – On-Going Research</a:t>
            </a:r>
            <a:r>
              <a:rPr lang="en-US" sz="2000">
                <a:solidFill>
                  <a:schemeClr val="lt1"/>
                </a:solidFill>
              </a:rPr>
              <a:t>[6</a:t>
            </a:r>
            <a:r>
              <a:rPr lang="en-US" sz="2000">
                <a:solidFill>
                  <a:schemeClr val="lt1"/>
                </a:solidFill>
              </a:rPr>
              <a:t>]</a:t>
            </a:r>
          </a:p>
        </p:txBody>
      </p:sp>
      <p:sp>
        <p:nvSpPr>
          <p:cNvPr id="148" name="Shape 148"/>
          <p:cNvSpPr txBox="1"/>
          <p:nvPr/>
        </p:nvSpPr>
        <p:spPr>
          <a:xfrm>
            <a:off x="654300" y="1429750"/>
            <a:ext cx="7617300" cy="4580100"/>
          </a:xfrm>
          <a:prstGeom prst="rect">
            <a:avLst/>
          </a:prstGeom>
          <a:noFill/>
          <a:ln>
            <a:noFill/>
          </a:ln>
        </p:spPr>
        <p:txBody>
          <a:bodyPr anchorCtr="0" anchor="t" bIns="91425" lIns="91425" rIns="91425" tIns="91425">
            <a:noAutofit/>
          </a:bodyPr>
          <a:lstStyle/>
          <a:p>
            <a:pPr indent="-406400" lvl="0" marL="457200" rtl="0">
              <a:lnSpc>
                <a:spcPct val="125000"/>
              </a:lnSpc>
              <a:spcBef>
                <a:spcPts val="0"/>
              </a:spcBef>
              <a:spcAft>
                <a:spcPts val="600"/>
              </a:spcAft>
              <a:buClr>
                <a:srgbClr val="FFFFFF"/>
              </a:buClr>
              <a:buSzPct val="100000"/>
              <a:buFont typeface="Calibri"/>
              <a:buChar char="●"/>
            </a:pPr>
            <a:r>
              <a:rPr lang="en-US" sz="2800">
                <a:solidFill>
                  <a:srgbClr val="FFFFFF"/>
                </a:solidFill>
                <a:latin typeface="Calibri"/>
                <a:ea typeface="Calibri"/>
                <a:cs typeface="Calibri"/>
                <a:sym typeface="Calibri"/>
              </a:rPr>
              <a:t>Can machine-learning improve cardiovascular risk prediction using routine clinical data?</a:t>
            </a:r>
          </a:p>
          <a:p>
            <a:pPr indent="-406400" lvl="0" marL="457200" rtl="0">
              <a:spcBef>
                <a:spcPts val="0"/>
              </a:spcBef>
              <a:buClr>
                <a:srgbClr val="FFFFFF"/>
              </a:buClr>
              <a:buSzPct val="100000"/>
              <a:buFont typeface="Calibri"/>
              <a:buChar char="●"/>
            </a:pPr>
            <a:r>
              <a:rPr lang="en-US" sz="2800">
                <a:solidFill>
                  <a:srgbClr val="FFFFFF"/>
                </a:solidFill>
                <a:latin typeface="Calibri"/>
                <a:ea typeface="Calibri"/>
                <a:cs typeface="Calibri"/>
                <a:sym typeface="Calibri"/>
              </a:rPr>
              <a:t>Stephen F. Weng et al</a:t>
            </a:r>
          </a:p>
          <a:p>
            <a:pPr indent="-406400" lvl="0" marL="457200" rtl="0">
              <a:spcBef>
                <a:spcPts val="0"/>
              </a:spcBef>
              <a:buClr>
                <a:srgbClr val="FFFFFF"/>
              </a:buClr>
              <a:buSzPct val="100000"/>
              <a:buFont typeface="Calibri"/>
              <a:buChar char="●"/>
            </a:pPr>
            <a:r>
              <a:rPr lang="en-US" sz="2800">
                <a:solidFill>
                  <a:srgbClr val="FFFFFF"/>
                </a:solidFill>
                <a:latin typeface="Calibri"/>
                <a:ea typeface="Calibri"/>
                <a:cs typeface="Calibri"/>
                <a:sym typeface="Calibri"/>
              </a:rPr>
              <a:t>Heart Attacks</a:t>
            </a:r>
          </a:p>
          <a:p>
            <a:pPr indent="-406400" lvl="0" marL="457200" rtl="0">
              <a:spcBef>
                <a:spcPts val="0"/>
              </a:spcBef>
              <a:buClr>
                <a:srgbClr val="FFFFFF"/>
              </a:buClr>
              <a:buSzPct val="100000"/>
              <a:buFont typeface="Calibri"/>
              <a:buChar char="●"/>
            </a:pPr>
            <a:r>
              <a:rPr lang="en-US" sz="2800">
                <a:solidFill>
                  <a:srgbClr val="FFFFFF"/>
                </a:solidFill>
                <a:latin typeface="Calibri"/>
                <a:ea typeface="Calibri"/>
                <a:cs typeface="Calibri"/>
                <a:sym typeface="Calibri"/>
              </a:rPr>
              <a:t>AI algorithm vs Doctors</a:t>
            </a:r>
          </a:p>
          <a:p>
            <a:pPr indent="-406400" lvl="1" marL="914400" rtl="0">
              <a:spcBef>
                <a:spcPts val="0"/>
              </a:spcBef>
              <a:buClr>
                <a:srgbClr val="FFFFFF"/>
              </a:buClr>
              <a:buSzPct val="100000"/>
              <a:buFont typeface="Calibri"/>
              <a:buChar char="○"/>
            </a:pPr>
            <a:r>
              <a:rPr lang="en-US" sz="2800">
                <a:solidFill>
                  <a:srgbClr val="FFFFFF"/>
                </a:solidFill>
                <a:latin typeface="Calibri"/>
                <a:ea typeface="Calibri"/>
                <a:cs typeface="Calibri"/>
                <a:sym typeface="Calibri"/>
              </a:rPr>
              <a:t>predicted 7.6% more events</a:t>
            </a:r>
          </a:p>
          <a:p>
            <a:pPr indent="-406400" lvl="1" marL="914400" rtl="0">
              <a:spcBef>
                <a:spcPts val="0"/>
              </a:spcBef>
              <a:buClr>
                <a:srgbClr val="FFFFFF"/>
              </a:buClr>
              <a:buSzPct val="100000"/>
              <a:buFont typeface="Calibri"/>
              <a:buChar char="○"/>
            </a:pPr>
            <a:r>
              <a:rPr lang="en-US" sz="2800">
                <a:solidFill>
                  <a:srgbClr val="FFFFFF"/>
                </a:solidFill>
                <a:latin typeface="Calibri"/>
                <a:ea typeface="Calibri"/>
                <a:cs typeface="Calibri"/>
                <a:sym typeface="Calibri"/>
              </a:rPr>
              <a:t>1.6% fewer false alarms</a:t>
            </a:r>
          </a:p>
          <a:p>
            <a:pPr indent="0" lvl="0" marL="0">
              <a:spcBef>
                <a:spcPts val="0"/>
              </a:spcBef>
              <a:buNone/>
            </a:pPr>
            <a:r>
              <a:rPr lang="en-US" sz="2800">
                <a:solidFill>
                  <a:srgbClr val="FFFFFF"/>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Targeted Users &amp; Benefits </a:t>
            </a:r>
            <a:r>
              <a:rPr lang="en-US">
                <a:solidFill>
                  <a:schemeClr val="lt1"/>
                </a:solidFill>
              </a:rPr>
              <a:t>&amp; Limitation</a:t>
            </a:r>
          </a:p>
        </p:txBody>
      </p:sp>
      <p:sp>
        <p:nvSpPr>
          <p:cNvPr id="154" name="Shape 154"/>
          <p:cNvSpPr txBox="1"/>
          <p:nvPr>
            <p:ph idx="1" type="body"/>
          </p:nvPr>
        </p:nvSpPr>
        <p:spPr>
          <a:xfrm>
            <a:off x="457200" y="1417637"/>
            <a:ext cx="8229600" cy="4783347"/>
          </a:xfrm>
          <a:prstGeom prst="rect">
            <a:avLst/>
          </a:prstGeom>
          <a:noFill/>
          <a:ln>
            <a:noFill/>
          </a:ln>
        </p:spPr>
        <p:txBody>
          <a:bodyPr anchorCtr="0" anchor="t" bIns="45700" lIns="91425" rIns="91425" tIns="45700">
            <a:noAutofit/>
          </a:bodyPr>
          <a:lstStyle/>
          <a:p>
            <a:pPr indent="-317500" lvl="0" marL="342900" marR="0" rtl="0" algn="l">
              <a:lnSpc>
                <a:spcPct val="100000"/>
              </a:lnSpc>
              <a:spcBef>
                <a:spcPts val="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Target: </a:t>
            </a:r>
          </a:p>
          <a:p>
            <a:pPr indent="-2603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 Older population with no age cutoff</a:t>
            </a:r>
          </a:p>
          <a:p>
            <a:pPr indent="-2603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 Likely those 65 years or older</a:t>
            </a:r>
          </a:p>
          <a:p>
            <a:pPr indent="-2603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 Especially those elderly who live alone</a:t>
            </a:r>
          </a:p>
          <a:p>
            <a:pPr indent="-317500" lvl="0" marL="342900" marR="0" rtl="0" algn="l">
              <a:lnSpc>
                <a:spcPct val="100000"/>
              </a:lnSpc>
              <a:spcBef>
                <a:spcPts val="640"/>
              </a:spcBef>
              <a:spcAft>
                <a:spcPts val="0"/>
              </a:spcAft>
              <a:buClr>
                <a:schemeClr val="lt1"/>
              </a:buClr>
              <a:buSzPct val="100000"/>
              <a:buFont typeface="Arial"/>
              <a:buChar char="•"/>
            </a:pPr>
            <a:r>
              <a:rPr lang="en-US" sz="2400">
                <a:solidFill>
                  <a:schemeClr val="lt1"/>
                </a:solidFill>
              </a:rPr>
              <a:t>Limitation</a:t>
            </a:r>
            <a:r>
              <a:rPr b="0" i="0" lang="en-US" sz="2400" u="none" cap="none" strike="noStrike">
                <a:solidFill>
                  <a:schemeClr val="lt1"/>
                </a:solidFill>
                <a:latin typeface="Calibri"/>
                <a:ea typeface="Calibri"/>
                <a:cs typeface="Calibri"/>
                <a:sym typeface="Calibri"/>
              </a:rPr>
              <a:t>:</a:t>
            </a:r>
          </a:p>
          <a:p>
            <a:pPr indent="482600" lvl="1" marR="0" rtl="0" algn="l">
              <a:lnSpc>
                <a:spcPct val="100000"/>
              </a:lnSpc>
              <a:spcBef>
                <a:spcPts val="640"/>
              </a:spcBef>
              <a:spcAft>
                <a:spcPts val="0"/>
              </a:spcAft>
              <a:buClr>
                <a:schemeClr val="lt1"/>
              </a:buClr>
              <a:buSzPct val="100000"/>
              <a:buFont typeface="Arial"/>
              <a:buChar char="–"/>
            </a:pPr>
            <a:r>
              <a:rPr lang="en-US" sz="2400">
                <a:solidFill>
                  <a:schemeClr val="lt1"/>
                </a:solidFill>
              </a:rPr>
              <a:t>No diagnostic functionality</a:t>
            </a:r>
          </a:p>
          <a:p>
            <a:pPr indent="-317500" lvl="0" marL="342900" marR="0" rtl="0" algn="l">
              <a:lnSpc>
                <a:spcPct val="100000"/>
              </a:lnSpc>
              <a:spcBef>
                <a:spcPts val="640"/>
              </a:spcBef>
              <a:spcAft>
                <a:spcPts val="0"/>
              </a:spcAft>
              <a:buClr>
                <a:schemeClr val="lt1"/>
              </a:buClr>
              <a:buSzPct val="100000"/>
              <a:buFont typeface="Arial"/>
              <a:buChar char="•"/>
            </a:pPr>
            <a:r>
              <a:rPr lang="en-US" sz="2400">
                <a:solidFill>
                  <a:schemeClr val="lt1"/>
                </a:solidFill>
              </a:rPr>
              <a:t>Benefits:</a:t>
            </a:r>
          </a:p>
          <a:p>
            <a:pPr indent="-2603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 Live a happier and longer life</a:t>
            </a:r>
          </a:p>
          <a:p>
            <a:pPr indent="-2603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 Reduce medical cost</a:t>
            </a:r>
          </a:p>
          <a:p>
            <a:pPr indent="-317500" lvl="0" marL="342900" marR="0" rtl="0" algn="l">
              <a:lnSpc>
                <a:spcPct val="100000"/>
              </a:lnSpc>
              <a:spcBef>
                <a:spcPts val="64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Business Model:</a:t>
            </a:r>
          </a:p>
          <a:p>
            <a:pPr indent="-323850" lvl="1" marL="742950" marR="0" rtl="0" algn="l">
              <a:lnSpc>
                <a:spcPct val="100000"/>
              </a:lnSpc>
              <a:spcBef>
                <a:spcPts val="56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Will consult with business personnel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Key Features</a:t>
            </a:r>
          </a:p>
        </p:txBody>
      </p:sp>
      <p:sp>
        <p:nvSpPr>
          <p:cNvPr id="160" name="Shape 16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98666"/>
              <a:buFont typeface="Arial"/>
              <a:buChar char="•"/>
            </a:pPr>
            <a:r>
              <a:rPr b="0" i="0" lang="en-US" sz="2800" u="none" cap="none" strike="noStrike">
                <a:solidFill>
                  <a:schemeClr val="lt1"/>
                </a:solidFill>
                <a:latin typeface="Calibri"/>
                <a:ea typeface="Calibri"/>
                <a:cs typeface="Calibri"/>
                <a:sym typeface="Calibri"/>
              </a:rPr>
              <a:t>Enables wirelessly and automatically syncing data between wearable device and Great Catch</a:t>
            </a:r>
          </a:p>
          <a:p>
            <a:pPr indent="-342900" lvl="0" marL="342900" marR="0" rtl="0" algn="l">
              <a:lnSpc>
                <a:spcPct val="100000"/>
              </a:lnSpc>
              <a:spcBef>
                <a:spcPts val="592"/>
              </a:spcBef>
              <a:spcAft>
                <a:spcPts val="0"/>
              </a:spcAft>
              <a:buClr>
                <a:schemeClr val="lt1"/>
              </a:buClr>
              <a:buSzPct val="98666"/>
              <a:buFont typeface="Arial"/>
              <a:buChar char="•"/>
            </a:pPr>
            <a:r>
              <a:rPr b="0" i="0" lang="en-US" sz="2800" u="none" cap="none" strike="noStrike">
                <a:solidFill>
                  <a:schemeClr val="lt1"/>
                </a:solidFill>
                <a:latin typeface="Calibri"/>
                <a:ea typeface="Calibri"/>
                <a:cs typeface="Calibri"/>
                <a:sym typeface="Calibri"/>
              </a:rPr>
              <a:t>Allows optional user data input like medicines</a:t>
            </a:r>
          </a:p>
          <a:p>
            <a:pPr indent="-342900" lvl="0" marL="342900" marR="0" rtl="0" algn="l">
              <a:lnSpc>
                <a:spcPct val="100000"/>
              </a:lnSpc>
              <a:spcBef>
                <a:spcPts val="592"/>
              </a:spcBef>
              <a:spcAft>
                <a:spcPts val="0"/>
              </a:spcAft>
              <a:buClr>
                <a:schemeClr val="lt1"/>
              </a:buClr>
              <a:buSzPct val="98666"/>
              <a:buFont typeface="Arial"/>
              <a:buChar char="•"/>
            </a:pPr>
            <a:r>
              <a:rPr b="0" i="0" lang="en-US" sz="2800" u="none" cap="none" strike="noStrike">
                <a:solidFill>
                  <a:schemeClr val="lt1"/>
                </a:solidFill>
                <a:latin typeface="Calibri"/>
                <a:ea typeface="Calibri"/>
                <a:cs typeface="Calibri"/>
                <a:sym typeface="Calibri"/>
              </a:rPr>
              <a:t>Provides data privacy</a:t>
            </a:r>
          </a:p>
          <a:p>
            <a:pPr indent="-342900" lvl="0" marL="342900" marR="0" rtl="0" algn="l">
              <a:lnSpc>
                <a:spcPct val="100000"/>
              </a:lnSpc>
              <a:spcBef>
                <a:spcPts val="592"/>
              </a:spcBef>
              <a:spcAft>
                <a:spcPts val="0"/>
              </a:spcAft>
              <a:buClr>
                <a:schemeClr val="lt1"/>
              </a:buClr>
              <a:buSzPct val="98666"/>
              <a:buFont typeface="Arial"/>
              <a:buChar char="•"/>
            </a:pPr>
            <a:r>
              <a:rPr b="0" i="0" lang="en-US" sz="2800" u="none" cap="none" strike="noStrike">
                <a:solidFill>
                  <a:schemeClr val="lt1"/>
                </a:solidFill>
                <a:latin typeface="Calibri"/>
                <a:ea typeface="Calibri"/>
                <a:cs typeface="Calibri"/>
                <a:sym typeface="Calibri"/>
              </a:rPr>
              <a:t>Uses </a:t>
            </a:r>
            <a:r>
              <a:rPr lang="en-US" sz="2800">
                <a:solidFill>
                  <a:schemeClr val="lt1"/>
                </a:solidFill>
              </a:rPr>
              <a:t>statistic and API</a:t>
            </a:r>
            <a:r>
              <a:rPr b="0" i="0" lang="en-US" sz="2800" u="none" cap="none" strike="noStrike">
                <a:solidFill>
                  <a:schemeClr val="lt1"/>
                </a:solidFill>
                <a:latin typeface="Calibri"/>
                <a:ea typeface="Calibri"/>
                <a:cs typeface="Calibri"/>
                <a:sym typeface="Calibri"/>
              </a:rPr>
              <a:t> to detect abnormal data trends</a:t>
            </a:r>
          </a:p>
          <a:p>
            <a:pPr indent="-342900" lvl="0" marL="342900" marR="0" rtl="0" algn="l">
              <a:lnSpc>
                <a:spcPct val="100000"/>
              </a:lnSpc>
              <a:spcBef>
                <a:spcPts val="592"/>
              </a:spcBef>
              <a:spcAft>
                <a:spcPts val="0"/>
              </a:spcAft>
              <a:buClr>
                <a:schemeClr val="lt1"/>
              </a:buClr>
              <a:buSzPct val="98666"/>
              <a:buFont typeface="Arial"/>
              <a:buChar char="•"/>
            </a:pPr>
            <a:r>
              <a:rPr b="0" i="0" lang="en-US" sz="2800" u="none" cap="none" strike="noStrike">
                <a:solidFill>
                  <a:schemeClr val="lt1"/>
                </a:solidFill>
                <a:latin typeface="Calibri"/>
                <a:ea typeface="Calibri"/>
                <a:cs typeface="Calibri"/>
                <a:sym typeface="Calibri"/>
              </a:rPr>
              <a:t>Pushes alerts to caregivers and users</a:t>
            </a:r>
          </a:p>
          <a:p>
            <a:pPr indent="-342900" lvl="0" marL="342900" marR="0" rtl="0" algn="l">
              <a:lnSpc>
                <a:spcPct val="100000"/>
              </a:lnSpc>
              <a:spcBef>
                <a:spcPts val="592"/>
              </a:spcBef>
              <a:spcAft>
                <a:spcPts val="0"/>
              </a:spcAft>
              <a:buClr>
                <a:schemeClr val="lt1"/>
              </a:buClr>
              <a:buSzPct val="98666"/>
              <a:buFont typeface="Arial"/>
              <a:buChar char="•"/>
            </a:pPr>
            <a:r>
              <a:rPr b="0" i="0" lang="en-US" sz="2800" u="none" cap="none" strike="noStrike">
                <a:solidFill>
                  <a:schemeClr val="lt1"/>
                </a:solidFill>
                <a:latin typeface="Calibri"/>
                <a:ea typeface="Calibri"/>
                <a:cs typeface="Calibri"/>
                <a:sym typeface="Calibri"/>
              </a:rPr>
              <a:t>Provides reporting option on selected data</a:t>
            </a:r>
          </a:p>
          <a:p>
            <a:pPr indent="-342900" lvl="0" marL="342900" marR="0" rtl="0" algn="l">
              <a:lnSpc>
                <a:spcPct val="100000"/>
              </a:lnSpc>
              <a:spcBef>
                <a:spcPts val="592"/>
              </a:spcBef>
              <a:spcAft>
                <a:spcPts val="0"/>
              </a:spcAft>
              <a:buClr>
                <a:schemeClr val="lt1"/>
              </a:buClr>
              <a:buSzPct val="98666"/>
              <a:buFont typeface="Arial"/>
              <a:buChar char="•"/>
            </a:pPr>
            <a:r>
              <a:rPr b="0" i="0" lang="en-US" sz="2800" u="none" cap="none" strike="noStrike">
                <a:solidFill>
                  <a:schemeClr val="lt1"/>
                </a:solidFill>
                <a:latin typeface="Calibri"/>
                <a:ea typeface="Calibri"/>
                <a:cs typeface="Calibri"/>
                <a:sym typeface="Calibri"/>
              </a:rPr>
              <a:t>Is easy to use and affordable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400" u="none" cap="none" strike="noStrike">
                <a:solidFill>
                  <a:srgbClr val="FFFFFF"/>
                </a:solidFill>
                <a:latin typeface="Calibri"/>
                <a:ea typeface="Calibri"/>
                <a:cs typeface="Calibri"/>
                <a:sym typeface="Calibri"/>
              </a:rPr>
              <a:t>Major Use Cases</a:t>
            </a:r>
          </a:p>
        </p:txBody>
      </p:sp>
      <p:sp>
        <p:nvSpPr>
          <p:cNvPr id="166" name="Shape 166"/>
          <p:cNvSpPr txBox="1"/>
          <p:nvPr>
            <p:ph idx="1" type="body"/>
          </p:nvPr>
        </p:nvSpPr>
        <p:spPr>
          <a:xfrm>
            <a:off x="457200" y="1600200"/>
            <a:ext cx="8229600" cy="49314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FFFFFF"/>
              </a:buClr>
              <a:buSzPct val="100000"/>
              <a:buFont typeface="Arial"/>
              <a:buChar char="•"/>
            </a:pPr>
            <a:r>
              <a:rPr lang="en-US" sz="2800">
                <a:solidFill>
                  <a:srgbClr val="FFFFFF"/>
                </a:solidFill>
              </a:rPr>
              <a:t> Seniors want to track their current health status using their past data</a:t>
            </a:r>
          </a:p>
          <a:p>
            <a:pPr indent="-228600" lvl="0" marL="457200" marR="0" rtl="0" algn="l">
              <a:lnSpc>
                <a:spcPct val="100000"/>
              </a:lnSpc>
              <a:spcBef>
                <a:spcPts val="0"/>
              </a:spcBef>
              <a:spcAft>
                <a:spcPts val="0"/>
              </a:spcAft>
              <a:buClr>
                <a:srgbClr val="FFFFFF"/>
              </a:buClr>
              <a:buSzPct val="100000"/>
              <a:buFont typeface="Arial"/>
              <a:buChar char="•"/>
            </a:pPr>
            <a:r>
              <a:rPr lang="en-US" sz="2800">
                <a:solidFill>
                  <a:srgbClr val="FFFFFF"/>
                </a:solidFill>
              </a:rPr>
              <a:t> Seniors’ caretakers want to keep an eye on seniors’ health status</a:t>
            </a:r>
          </a:p>
          <a:p>
            <a:pPr indent="-228600" lvl="0" marL="457200" marR="0" rtl="0" algn="l">
              <a:lnSpc>
                <a:spcPct val="100000"/>
              </a:lnSpc>
              <a:spcBef>
                <a:spcPts val="0"/>
              </a:spcBef>
              <a:spcAft>
                <a:spcPts val="0"/>
              </a:spcAft>
              <a:buClr>
                <a:srgbClr val="FFFFFF"/>
              </a:buClr>
              <a:buSzPct val="100000"/>
              <a:buFont typeface="Arial"/>
              <a:buChar char="•"/>
            </a:pPr>
            <a:r>
              <a:rPr lang="en-US" sz="2800">
                <a:solidFill>
                  <a:srgbClr val="FFFFFF"/>
                </a:solidFill>
              </a:rPr>
              <a:t>Health professionals want another set of variables to do diagnosis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Context Diagram – Level 0</a:t>
            </a:r>
          </a:p>
        </p:txBody>
      </p:sp>
      <p:pic>
        <p:nvPicPr>
          <p:cNvPr id="172" name="Shape 172"/>
          <p:cNvPicPr preferRelativeResize="0"/>
          <p:nvPr/>
        </p:nvPicPr>
        <p:blipFill>
          <a:blip r:embed="rId3">
            <a:alphaModFix/>
          </a:blip>
          <a:stretch>
            <a:fillRect/>
          </a:stretch>
        </p:blipFill>
        <p:spPr>
          <a:xfrm>
            <a:off x="457199" y="1417613"/>
            <a:ext cx="8229600" cy="51566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ERD</a:t>
            </a:r>
          </a:p>
        </p:txBody>
      </p:sp>
      <p:pic>
        <p:nvPicPr>
          <p:cNvPr id="178" name="Shape 178"/>
          <p:cNvPicPr preferRelativeResize="0"/>
          <p:nvPr/>
        </p:nvPicPr>
        <p:blipFill>
          <a:blip r:embed="rId3">
            <a:alphaModFix/>
          </a:blip>
          <a:stretch>
            <a:fillRect/>
          </a:stretch>
        </p:blipFill>
        <p:spPr>
          <a:xfrm>
            <a:off x="966087" y="1417625"/>
            <a:ext cx="7211824" cy="477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User Document</a:t>
            </a:r>
          </a:p>
        </p:txBody>
      </p:sp>
      <p:graphicFrame>
        <p:nvGraphicFramePr>
          <p:cNvPr id="184" name="Shape 184"/>
          <p:cNvGraphicFramePr/>
          <p:nvPr/>
        </p:nvGraphicFramePr>
        <p:xfrm>
          <a:off x="952500" y="1385000"/>
          <a:ext cx="3000000" cy="3000000"/>
        </p:xfrm>
        <a:graphic>
          <a:graphicData uri="http://schemas.openxmlformats.org/drawingml/2006/table">
            <a:tbl>
              <a:tblPr>
                <a:noFill/>
                <a:tableStyleId>{0CA95CA2-C085-485F-9CB9-30CD86BF6049}</a:tableStyleId>
              </a:tblPr>
              <a:tblGrid>
                <a:gridCol w="1809750"/>
                <a:gridCol w="1809750"/>
                <a:gridCol w="1809750"/>
                <a:gridCol w="1809750"/>
              </a:tblGrid>
              <a:tr h="381000">
                <a:tc>
                  <a:txBody>
                    <a:bodyPr>
                      <a:noAutofit/>
                    </a:bodyPr>
                    <a:lstStyle/>
                    <a:p>
                      <a:pPr lvl="0">
                        <a:spcBef>
                          <a:spcPts val="0"/>
                        </a:spcBef>
                        <a:buNone/>
                      </a:pPr>
                      <a:r>
                        <a:t/>
                      </a:r>
                      <a:endParaRPr>
                        <a:solidFill>
                          <a:srgbClr val="FFFFFF"/>
                        </a:solidFill>
                      </a:endParaRPr>
                    </a:p>
                  </a:txBody>
                  <a:tcPr marT="91425" marB="91425" marR="91425" marL="91425"/>
                </a:tc>
                <a:tc>
                  <a:txBody>
                    <a:bodyPr>
                      <a:noAutofit/>
                    </a:bodyPr>
                    <a:lstStyle/>
                    <a:p>
                      <a:pPr lvl="0">
                        <a:spcBef>
                          <a:spcPts val="0"/>
                        </a:spcBef>
                        <a:buNone/>
                      </a:pPr>
                      <a:r>
                        <a:rPr lang="en-US">
                          <a:solidFill>
                            <a:srgbClr val="FFFFFF"/>
                          </a:solidFill>
                        </a:rPr>
                        <a:t>User</a:t>
                      </a:r>
                    </a:p>
                  </a:txBody>
                  <a:tcPr marT="91425" marB="91425" marR="91425" marL="91425"/>
                </a:tc>
                <a:tc>
                  <a:txBody>
                    <a:bodyPr>
                      <a:noAutofit/>
                    </a:bodyPr>
                    <a:lstStyle/>
                    <a:p>
                      <a:pPr lvl="0">
                        <a:spcBef>
                          <a:spcPts val="0"/>
                        </a:spcBef>
                        <a:buNone/>
                      </a:pPr>
                      <a:r>
                        <a:rPr lang="en-US">
                          <a:solidFill>
                            <a:srgbClr val="FFFFFF"/>
                          </a:solidFill>
                        </a:rPr>
                        <a:t>Caretaker</a:t>
                      </a:r>
                    </a:p>
                  </a:txBody>
                  <a:tcPr marT="91425" marB="91425" marR="91425" marL="91425"/>
                </a:tc>
                <a:tc>
                  <a:txBody>
                    <a:bodyPr>
                      <a:noAutofit/>
                    </a:bodyPr>
                    <a:lstStyle/>
                    <a:p>
                      <a:pPr lvl="0">
                        <a:spcBef>
                          <a:spcPts val="0"/>
                        </a:spcBef>
                        <a:buNone/>
                      </a:pPr>
                      <a:r>
                        <a:rPr lang="en-US">
                          <a:solidFill>
                            <a:srgbClr val="FFFFFF"/>
                          </a:solidFill>
                        </a:rPr>
                        <a:t>Physician</a:t>
                      </a:r>
                    </a:p>
                  </a:txBody>
                  <a:tcPr marT="91425" marB="91425" marR="91425" marL="91425"/>
                </a:tc>
              </a:tr>
              <a:tr h="381000">
                <a:tc>
                  <a:txBody>
                    <a:bodyPr>
                      <a:noAutofit/>
                    </a:bodyPr>
                    <a:lstStyle/>
                    <a:p>
                      <a:pPr lvl="0">
                        <a:spcBef>
                          <a:spcPts val="0"/>
                        </a:spcBef>
                        <a:buNone/>
                      </a:pPr>
                      <a:r>
                        <a:rPr lang="en-US">
                          <a:solidFill>
                            <a:srgbClr val="FFFFFF"/>
                          </a:solidFill>
                        </a:rPr>
                        <a:t>Account Setup</a:t>
                      </a:r>
                    </a:p>
                  </a:txBody>
                  <a:tcPr marT="91425" marB="91425" marR="91425" marL="91425"/>
                </a:tc>
                <a:tc>
                  <a:txBody>
                    <a:bodyPr>
                      <a:noAutofit/>
                    </a:bodyPr>
                    <a:lstStyle/>
                    <a:p>
                      <a:pPr lvl="0">
                        <a:spcBef>
                          <a:spcPts val="0"/>
                        </a:spcBef>
                        <a:buNone/>
                      </a:pPr>
                      <a:r>
                        <a:rPr lang="en-US">
                          <a:solidFill>
                            <a:srgbClr val="FFFFFF"/>
                          </a:solidFill>
                        </a:rPr>
                        <a:t>Type in information for each field and click on submit button</a:t>
                      </a:r>
                    </a:p>
                  </a:txBody>
                  <a:tcPr marT="91425" marB="91425" marR="91425" marL="91425"/>
                </a:tc>
                <a:tc>
                  <a:txBody>
                    <a:bodyPr>
                      <a:noAutofit/>
                    </a:bodyPr>
                    <a:lstStyle/>
                    <a:p>
                      <a:pPr lvl="0">
                        <a:spcBef>
                          <a:spcPts val="0"/>
                        </a:spcBef>
                        <a:buClr>
                          <a:schemeClr val="dk1"/>
                        </a:buClr>
                        <a:buSzPct val="78571"/>
                        <a:buFont typeface="Arial"/>
                        <a:buNone/>
                      </a:pPr>
                      <a:r>
                        <a:rPr lang="en-US">
                          <a:solidFill>
                            <a:srgbClr val="FFFFFF"/>
                          </a:solidFill>
                        </a:rPr>
                        <a:t>Type in information for each field and click on submit button</a:t>
                      </a:r>
                    </a:p>
                    <a:p>
                      <a:pPr lvl="0">
                        <a:spcBef>
                          <a:spcPts val="0"/>
                        </a:spcBef>
                        <a:buNone/>
                      </a:pPr>
                      <a:r>
                        <a:t/>
                      </a:r>
                      <a:endParaRPr>
                        <a:solidFill>
                          <a:srgbClr val="FFFFFF"/>
                        </a:solidFill>
                      </a:endParaRPr>
                    </a:p>
                  </a:txBody>
                  <a:tcPr marT="91425" marB="91425" marR="91425" marL="91425"/>
                </a:tc>
                <a:tc>
                  <a:txBody>
                    <a:bodyPr>
                      <a:noAutofit/>
                    </a:bodyPr>
                    <a:lstStyle/>
                    <a:p>
                      <a:pPr lvl="0">
                        <a:spcBef>
                          <a:spcPts val="0"/>
                        </a:spcBef>
                        <a:buClr>
                          <a:schemeClr val="dk1"/>
                        </a:buClr>
                        <a:buSzPct val="78571"/>
                        <a:buFont typeface="Arial"/>
                        <a:buNone/>
                      </a:pPr>
                      <a:r>
                        <a:rPr lang="en-US">
                          <a:solidFill>
                            <a:srgbClr val="FFFFFF"/>
                          </a:solidFill>
                        </a:rPr>
                        <a:t>None</a:t>
                      </a:r>
                    </a:p>
                    <a:p>
                      <a:pPr lvl="0">
                        <a:spcBef>
                          <a:spcPts val="0"/>
                        </a:spcBef>
                        <a:buNone/>
                      </a:pPr>
                      <a:r>
                        <a:t/>
                      </a:r>
                      <a:endParaRPr>
                        <a:solidFill>
                          <a:srgbClr val="FFFFFF"/>
                        </a:solidFill>
                      </a:endParaRPr>
                    </a:p>
                  </a:txBody>
                  <a:tcPr marT="91425" marB="91425" marR="91425" marL="91425"/>
                </a:tc>
              </a:tr>
              <a:tr h="381000">
                <a:tc>
                  <a:txBody>
                    <a:bodyPr>
                      <a:noAutofit/>
                    </a:bodyPr>
                    <a:lstStyle/>
                    <a:p>
                      <a:pPr lvl="0">
                        <a:spcBef>
                          <a:spcPts val="0"/>
                        </a:spcBef>
                        <a:buNone/>
                      </a:pPr>
                      <a:r>
                        <a:rPr lang="en-US">
                          <a:solidFill>
                            <a:srgbClr val="FFFFFF"/>
                          </a:solidFill>
                        </a:rPr>
                        <a:t>Login/out</a:t>
                      </a:r>
                    </a:p>
                  </a:txBody>
                  <a:tcPr marT="91425" marB="91425" marR="91425" marL="91425"/>
                </a:tc>
                <a:tc>
                  <a:txBody>
                    <a:bodyPr>
                      <a:noAutofit/>
                    </a:bodyPr>
                    <a:lstStyle/>
                    <a:p>
                      <a:pPr lvl="0">
                        <a:spcBef>
                          <a:spcPts val="0"/>
                        </a:spcBef>
                        <a:buNone/>
                      </a:pPr>
                      <a:r>
                        <a:rPr lang="en-US">
                          <a:solidFill>
                            <a:srgbClr val="FFFFFF"/>
                          </a:solidFill>
                        </a:rPr>
                        <a:t>Type in username and password and click on submit button</a:t>
                      </a:r>
                    </a:p>
                  </a:txBody>
                  <a:tcPr marT="91425" marB="91425" marR="91425" marL="91425"/>
                </a:tc>
                <a:tc>
                  <a:txBody>
                    <a:bodyPr>
                      <a:noAutofit/>
                    </a:bodyPr>
                    <a:lstStyle/>
                    <a:p>
                      <a:pPr lvl="0">
                        <a:spcBef>
                          <a:spcPts val="0"/>
                        </a:spcBef>
                        <a:buClr>
                          <a:schemeClr val="dk1"/>
                        </a:buClr>
                        <a:buSzPct val="78571"/>
                        <a:buFont typeface="Arial"/>
                        <a:buNone/>
                      </a:pPr>
                      <a:r>
                        <a:rPr lang="en-US">
                          <a:solidFill>
                            <a:srgbClr val="FFFFFF"/>
                          </a:solidFill>
                        </a:rPr>
                        <a:t>Type in username and password and click on submit button</a:t>
                      </a:r>
                    </a:p>
                    <a:p>
                      <a:pPr lvl="0">
                        <a:spcBef>
                          <a:spcPts val="0"/>
                        </a:spcBef>
                        <a:buNone/>
                      </a:pPr>
                      <a:r>
                        <a:t/>
                      </a:r>
                      <a:endParaRPr>
                        <a:solidFill>
                          <a:srgbClr val="FFFFFF"/>
                        </a:solidFill>
                      </a:endParaRPr>
                    </a:p>
                  </a:txBody>
                  <a:tcPr marT="91425" marB="91425" marR="91425" marL="91425"/>
                </a:tc>
                <a:tc>
                  <a:txBody>
                    <a:bodyPr>
                      <a:noAutofit/>
                    </a:bodyPr>
                    <a:lstStyle/>
                    <a:p>
                      <a:pPr lvl="0">
                        <a:spcBef>
                          <a:spcPts val="0"/>
                        </a:spcBef>
                        <a:buNone/>
                      </a:pPr>
                      <a:r>
                        <a:rPr lang="en-US">
                          <a:solidFill>
                            <a:srgbClr val="FFFFFF"/>
                          </a:solidFill>
                        </a:rPr>
                        <a:t>None</a:t>
                      </a:r>
                    </a:p>
                  </a:txBody>
                  <a:tcPr marT="91425" marB="91425" marR="91425" marL="91425"/>
                </a:tc>
              </a:tr>
              <a:tr h="381000">
                <a:tc>
                  <a:txBody>
                    <a:bodyPr>
                      <a:noAutofit/>
                    </a:bodyPr>
                    <a:lstStyle/>
                    <a:p>
                      <a:pPr lvl="0">
                        <a:spcBef>
                          <a:spcPts val="0"/>
                        </a:spcBef>
                        <a:buNone/>
                      </a:pPr>
                      <a:r>
                        <a:rPr lang="en-US">
                          <a:solidFill>
                            <a:srgbClr val="FFFFFF"/>
                          </a:solidFill>
                        </a:rPr>
                        <a:t>View Report</a:t>
                      </a:r>
                    </a:p>
                  </a:txBody>
                  <a:tcPr marT="91425" marB="91425" marR="91425" marL="91425"/>
                </a:tc>
                <a:tc>
                  <a:txBody>
                    <a:bodyPr>
                      <a:noAutofit/>
                    </a:bodyPr>
                    <a:lstStyle/>
                    <a:p>
                      <a:pPr lvl="0">
                        <a:spcBef>
                          <a:spcPts val="0"/>
                        </a:spcBef>
                        <a:buNone/>
                      </a:pPr>
                      <a:r>
                        <a:rPr lang="en-US">
                          <a:solidFill>
                            <a:srgbClr val="FFFFFF"/>
                          </a:solidFill>
                        </a:rPr>
                        <a:t>Select data type, starting date, and data range, and click on submit</a:t>
                      </a:r>
                    </a:p>
                  </a:txBody>
                  <a:tcPr marT="91425" marB="91425" marR="91425" marL="91425"/>
                </a:tc>
                <a:tc>
                  <a:txBody>
                    <a:bodyPr>
                      <a:noAutofit/>
                    </a:bodyPr>
                    <a:lstStyle/>
                    <a:p>
                      <a:pPr lvl="0">
                        <a:spcBef>
                          <a:spcPts val="0"/>
                        </a:spcBef>
                        <a:buClr>
                          <a:schemeClr val="dk1"/>
                        </a:buClr>
                        <a:buSzPct val="78571"/>
                        <a:buFont typeface="Arial"/>
                        <a:buNone/>
                      </a:pPr>
                      <a:r>
                        <a:rPr lang="en-US">
                          <a:solidFill>
                            <a:srgbClr val="FFFFFF"/>
                          </a:solidFill>
                        </a:rPr>
                        <a:t>Select data type, starting date, and data range, and click on submit</a:t>
                      </a:r>
                    </a:p>
                    <a:p>
                      <a:pPr lvl="0">
                        <a:spcBef>
                          <a:spcPts val="0"/>
                        </a:spcBef>
                        <a:buNone/>
                      </a:pPr>
                      <a:r>
                        <a:t/>
                      </a:r>
                      <a:endParaRPr>
                        <a:solidFill>
                          <a:srgbClr val="FFFFFF"/>
                        </a:solidFill>
                      </a:endParaRPr>
                    </a:p>
                  </a:txBody>
                  <a:tcPr marT="91425" marB="91425" marR="91425" marL="91425"/>
                </a:tc>
                <a:tc>
                  <a:txBody>
                    <a:bodyPr>
                      <a:noAutofit/>
                    </a:bodyPr>
                    <a:lstStyle/>
                    <a:p>
                      <a:pPr lvl="0">
                        <a:spcBef>
                          <a:spcPts val="0"/>
                        </a:spcBef>
                        <a:buNone/>
                      </a:pPr>
                      <a:r>
                        <a:rPr lang="en-US">
                          <a:solidFill>
                            <a:srgbClr val="FFFFFF"/>
                          </a:solidFill>
                        </a:rPr>
                        <a:t>None</a:t>
                      </a:r>
                    </a:p>
                  </a:txBody>
                  <a:tcPr marT="91425" marB="91425" marR="91425" marL="91425"/>
                </a:tc>
              </a:tr>
              <a:tr h="381000">
                <a:tc>
                  <a:txBody>
                    <a:bodyPr>
                      <a:noAutofit/>
                    </a:bodyPr>
                    <a:lstStyle/>
                    <a:p>
                      <a:pPr lvl="0" rtl="0">
                        <a:spcBef>
                          <a:spcPts val="0"/>
                        </a:spcBef>
                        <a:buNone/>
                      </a:pPr>
                      <a:r>
                        <a:rPr lang="en-US">
                          <a:solidFill>
                            <a:srgbClr val="FFFFFF"/>
                          </a:solidFill>
                        </a:rPr>
                        <a:t>Authorize Fitbit API</a:t>
                      </a:r>
                    </a:p>
                  </a:txBody>
                  <a:tcPr marT="91425" marB="91425" marR="91425" marL="91425"/>
                </a:tc>
                <a:tc>
                  <a:txBody>
                    <a:bodyPr>
                      <a:noAutofit/>
                    </a:bodyPr>
                    <a:lstStyle/>
                    <a:p>
                      <a:pPr lvl="0" rtl="0">
                        <a:spcBef>
                          <a:spcPts val="0"/>
                        </a:spcBef>
                        <a:buNone/>
                      </a:pPr>
                      <a:r>
                        <a:rPr lang="en-US">
                          <a:solidFill>
                            <a:srgbClr val="FFFFFF"/>
                          </a:solidFill>
                        </a:rPr>
                        <a:t>Click on Authorize button and follow through Fitbit website instruction</a:t>
                      </a:r>
                    </a:p>
                  </a:txBody>
                  <a:tcPr marT="91425" marB="91425" marR="91425" marL="91425"/>
                </a:tc>
                <a:tc>
                  <a:txBody>
                    <a:bodyPr>
                      <a:noAutofit/>
                    </a:bodyPr>
                    <a:lstStyle/>
                    <a:p>
                      <a:pPr lvl="0" rtl="0">
                        <a:spcBef>
                          <a:spcPts val="0"/>
                        </a:spcBef>
                        <a:buNone/>
                      </a:pPr>
                      <a:r>
                        <a:rPr lang="en-US">
                          <a:solidFill>
                            <a:srgbClr val="FFFFFF"/>
                          </a:solidFill>
                        </a:rPr>
                        <a:t>None</a:t>
                      </a:r>
                    </a:p>
                  </a:txBody>
                  <a:tcPr marT="91425" marB="91425" marR="91425" marL="91425"/>
                </a:tc>
                <a:tc>
                  <a:txBody>
                    <a:bodyPr>
                      <a:noAutofit/>
                    </a:bodyPr>
                    <a:lstStyle/>
                    <a:p>
                      <a:pPr lvl="0" rtl="0">
                        <a:spcBef>
                          <a:spcPts val="0"/>
                        </a:spcBef>
                        <a:buNone/>
                      </a:pPr>
                      <a:r>
                        <a:rPr lang="en-US">
                          <a:solidFill>
                            <a:srgbClr val="FFFFFF"/>
                          </a:solidFill>
                        </a:rPr>
                        <a:t>None</a:t>
                      </a: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US">
                <a:solidFill>
                  <a:schemeClr val="lt1"/>
                </a:solidFill>
              </a:rPr>
              <a:t>Demo - Statics</a:t>
            </a:r>
          </a:p>
        </p:txBody>
      </p:sp>
      <p:sp>
        <p:nvSpPr>
          <p:cNvPr id="190" name="Shape 190"/>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400050" lvl="0" marL="457200" marR="0" rtl="0" algn="l">
              <a:lnSpc>
                <a:spcPct val="100000"/>
              </a:lnSpc>
              <a:spcBef>
                <a:spcPts val="0"/>
              </a:spcBef>
              <a:spcAft>
                <a:spcPts val="0"/>
              </a:spcAft>
              <a:buClr>
                <a:schemeClr val="lt1"/>
              </a:buClr>
              <a:buSzPct val="100000"/>
              <a:buFont typeface="Arial"/>
              <a:buAutoNum type="arabicPeriod"/>
            </a:pPr>
            <a:r>
              <a:rPr lang="en-US" sz="2700">
                <a:solidFill>
                  <a:schemeClr val="lt1"/>
                </a:solidFill>
              </a:rPr>
              <a:t>Determine Standard Deviation (STD)</a:t>
            </a:r>
          </a:p>
          <a:p>
            <a:pPr indent="-400050" lvl="1" marL="914400" marR="0" rtl="0" algn="l">
              <a:lnSpc>
                <a:spcPct val="100000"/>
              </a:lnSpc>
              <a:spcBef>
                <a:spcPts val="0"/>
              </a:spcBef>
              <a:spcAft>
                <a:spcPts val="0"/>
              </a:spcAft>
              <a:buClr>
                <a:schemeClr val="lt1"/>
              </a:buClr>
              <a:buSzPct val="100000"/>
              <a:buAutoNum type="alphaLcPeriod"/>
            </a:pPr>
            <a:r>
              <a:rPr lang="en-US" sz="2700">
                <a:solidFill>
                  <a:schemeClr val="lt1"/>
                </a:solidFill>
              </a:rPr>
              <a:t>Step Counts, less than 1 STD → abnormal</a:t>
            </a:r>
          </a:p>
          <a:p>
            <a:pPr indent="-400050" lvl="1" marL="914400" marR="0" rtl="0" algn="l">
              <a:lnSpc>
                <a:spcPct val="100000"/>
              </a:lnSpc>
              <a:spcBef>
                <a:spcPts val="0"/>
              </a:spcBef>
              <a:spcAft>
                <a:spcPts val="0"/>
              </a:spcAft>
              <a:buClr>
                <a:schemeClr val="lt1"/>
              </a:buClr>
              <a:buSzPct val="100000"/>
              <a:buAutoNum type="alphaLcPeriod"/>
            </a:pPr>
            <a:r>
              <a:rPr lang="en-US" sz="2700">
                <a:solidFill>
                  <a:schemeClr val="lt1"/>
                </a:solidFill>
              </a:rPr>
              <a:t>Heart Rates, greater or less than 1 STD → abnormal</a:t>
            </a:r>
          </a:p>
          <a:p>
            <a:pPr indent="0" lvl="0" marL="0" marR="0" rtl="0" algn="l">
              <a:lnSpc>
                <a:spcPct val="100000"/>
              </a:lnSpc>
              <a:spcBef>
                <a:spcPts val="0"/>
              </a:spcBef>
              <a:spcAft>
                <a:spcPts val="0"/>
              </a:spcAft>
              <a:buNone/>
            </a:pPr>
            <a:r>
              <a:rPr lang="en-US" sz="2700">
                <a:solidFill>
                  <a:schemeClr val="lt1"/>
                </a:solidFill>
              </a:rPr>
              <a:t>2. Correlations</a:t>
            </a:r>
          </a:p>
          <a:p>
            <a:pPr indent="-400050" lvl="0" marL="914400" marR="0" rtl="0" algn="l">
              <a:lnSpc>
                <a:spcPct val="100000"/>
              </a:lnSpc>
              <a:spcBef>
                <a:spcPts val="0"/>
              </a:spcBef>
              <a:spcAft>
                <a:spcPts val="0"/>
              </a:spcAft>
              <a:buClr>
                <a:schemeClr val="lt1"/>
              </a:buClr>
              <a:buSzPct val="100000"/>
              <a:buAutoNum type="alphaLcPeriod"/>
            </a:pPr>
            <a:r>
              <a:rPr lang="en-US" sz="2700">
                <a:solidFill>
                  <a:schemeClr val="lt1"/>
                </a:solidFill>
              </a:rPr>
              <a:t>Step Counts:</a:t>
            </a:r>
          </a:p>
          <a:p>
            <a:pPr indent="-400050" lvl="1" marL="1371600" marR="0" rtl="0" algn="l">
              <a:lnSpc>
                <a:spcPct val="100000"/>
              </a:lnSpc>
              <a:spcBef>
                <a:spcPts val="0"/>
              </a:spcBef>
              <a:spcAft>
                <a:spcPts val="0"/>
              </a:spcAft>
              <a:buClr>
                <a:schemeClr val="lt1"/>
              </a:buClr>
              <a:buSzPct val="100000"/>
              <a:buAutoNum type="romanLcPeriod"/>
            </a:pPr>
            <a:r>
              <a:rPr lang="en-US" sz="2700">
                <a:solidFill>
                  <a:schemeClr val="lt1"/>
                </a:solidFill>
              </a:rPr>
              <a:t>Weather (rain, fog, hail, thunderstorm, etc)</a:t>
            </a:r>
          </a:p>
          <a:p>
            <a:pPr indent="-400050" lvl="1" marL="1371600" marR="0" rtl="0" algn="l">
              <a:lnSpc>
                <a:spcPct val="100000"/>
              </a:lnSpc>
              <a:spcBef>
                <a:spcPts val="0"/>
              </a:spcBef>
              <a:spcAft>
                <a:spcPts val="0"/>
              </a:spcAft>
              <a:buClr>
                <a:schemeClr val="lt1"/>
              </a:buClr>
              <a:buSzPct val="100000"/>
              <a:buAutoNum type="romanLcPeriod"/>
            </a:pPr>
            <a:r>
              <a:rPr lang="en-US" sz="2700">
                <a:solidFill>
                  <a:schemeClr val="lt1"/>
                </a:solidFill>
              </a:rPr>
              <a:t>Medicine (contain fatigue side effect)</a:t>
            </a:r>
          </a:p>
          <a:p>
            <a:pPr indent="-400050" lvl="0" marL="914400" marR="0" rtl="0" algn="l">
              <a:lnSpc>
                <a:spcPct val="100000"/>
              </a:lnSpc>
              <a:spcBef>
                <a:spcPts val="0"/>
              </a:spcBef>
              <a:spcAft>
                <a:spcPts val="0"/>
              </a:spcAft>
              <a:buClr>
                <a:schemeClr val="lt1"/>
              </a:buClr>
              <a:buSzPct val="100000"/>
              <a:buAutoNum type="alphaLcPeriod"/>
            </a:pPr>
            <a:r>
              <a:rPr lang="en-US" sz="2700">
                <a:solidFill>
                  <a:schemeClr val="lt1"/>
                </a:solidFill>
              </a:rPr>
              <a:t>Heart Rates:</a:t>
            </a:r>
          </a:p>
          <a:p>
            <a:pPr indent="-400050" lvl="1" marL="1371600" marR="0" rtl="0" algn="l">
              <a:lnSpc>
                <a:spcPct val="100000"/>
              </a:lnSpc>
              <a:spcBef>
                <a:spcPts val="0"/>
              </a:spcBef>
              <a:spcAft>
                <a:spcPts val="0"/>
              </a:spcAft>
              <a:buClr>
                <a:schemeClr val="lt1"/>
              </a:buClr>
              <a:buSzPct val="100000"/>
              <a:buAutoNum type="romanLcPeriod"/>
            </a:pPr>
            <a:r>
              <a:rPr lang="en-US" sz="2700">
                <a:solidFill>
                  <a:schemeClr val="lt1"/>
                </a:solidFill>
              </a:rPr>
              <a:t>Step Counts (normal vs abnormal)</a:t>
            </a:r>
          </a:p>
          <a:p>
            <a:pPr indent="-400050" lvl="1" marL="1371600" marR="0" rtl="0" algn="l">
              <a:lnSpc>
                <a:spcPct val="100000"/>
              </a:lnSpc>
              <a:spcBef>
                <a:spcPts val="0"/>
              </a:spcBef>
              <a:spcAft>
                <a:spcPts val="0"/>
              </a:spcAft>
              <a:buClr>
                <a:schemeClr val="lt1"/>
              </a:buClr>
              <a:buSzPct val="100000"/>
              <a:buAutoNum type="romanLcPeriod"/>
            </a:pPr>
            <a:r>
              <a:rPr lang="en-US" sz="2700">
                <a:solidFill>
                  <a:schemeClr val="lt1"/>
                </a:solidFill>
              </a:rPr>
              <a:t>Medicine (contain hypertension side effect)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solidFill>
                  <a:srgbClr val="FFFFFF"/>
                </a:solidFill>
              </a:rPr>
              <a:t>Generate Alert Email</a:t>
            </a:r>
          </a:p>
        </p:txBody>
      </p:sp>
      <p:pic>
        <p:nvPicPr>
          <p:cNvPr id="196" name="Shape 196"/>
          <p:cNvPicPr preferRelativeResize="0"/>
          <p:nvPr/>
        </p:nvPicPr>
        <p:blipFill>
          <a:blip r:embed="rId3">
            <a:alphaModFix/>
          </a:blip>
          <a:stretch>
            <a:fillRect/>
          </a:stretch>
        </p:blipFill>
        <p:spPr>
          <a:xfrm>
            <a:off x="152400" y="2341662"/>
            <a:ext cx="8839202" cy="217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US">
                <a:solidFill>
                  <a:schemeClr val="lt1"/>
                </a:solidFill>
              </a:rPr>
              <a:t>Demo</a:t>
            </a:r>
          </a:p>
          <a:p>
            <a:pPr indent="0" lvl="0" marL="0" marR="0" rtl="0" algn="ctr">
              <a:lnSpc>
                <a:spcPct val="100000"/>
              </a:lnSpc>
              <a:spcBef>
                <a:spcPts val="0"/>
              </a:spcBef>
              <a:spcAft>
                <a:spcPts val="0"/>
              </a:spcAft>
              <a:buClr>
                <a:schemeClr val="lt1"/>
              </a:buClr>
              <a:buSzPct val="25000"/>
              <a:buFont typeface="Calibri"/>
              <a:buNone/>
            </a:pPr>
            <a:r>
              <a:rPr lang="en-US" u="sng">
                <a:solidFill>
                  <a:srgbClr val="FFC600"/>
                </a:solidFill>
                <a:hlinkClick r:id="rId3"/>
              </a:rPr>
              <a:t>http://greatcatchhelp.com/</a:t>
            </a:r>
            <a:r>
              <a:rPr lang="en-US">
                <a:solidFill>
                  <a:srgbClr val="FFC600"/>
                </a:solidFill>
              </a:rPr>
              <a:t> </a:t>
            </a:r>
          </a:p>
        </p:txBody>
      </p:sp>
      <p:pic>
        <p:nvPicPr>
          <p:cNvPr id="202" name="Shape 202"/>
          <p:cNvPicPr preferRelativeResize="0"/>
          <p:nvPr/>
        </p:nvPicPr>
        <p:blipFill>
          <a:blip r:embed="rId4">
            <a:alphaModFix/>
          </a:blip>
          <a:stretch>
            <a:fillRect/>
          </a:stretch>
        </p:blipFill>
        <p:spPr>
          <a:xfrm>
            <a:off x="1148300" y="1655925"/>
            <a:ext cx="6847400" cy="467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4" name="Shape 94"/>
        <p:cNvGrpSpPr/>
        <p:nvPr/>
      </p:nvGrpSpPr>
      <p:grpSpPr>
        <a:xfrm>
          <a:off x="0" y="0"/>
          <a:ext cx="0" cy="0"/>
          <a:chOff x="0" y="0"/>
          <a:chExt cx="0" cy="0"/>
        </a:xfrm>
      </p:grpSpPr>
      <p:sp>
        <p:nvSpPr>
          <p:cNvPr id="95" name="Shape 95"/>
          <p:cNvSpPr/>
          <p:nvPr/>
        </p:nvSpPr>
        <p:spPr>
          <a:xfrm>
            <a:off x="0" y="5681201"/>
            <a:ext cx="9144000" cy="1176798"/>
          </a:xfrm>
          <a:prstGeom prst="rect">
            <a:avLst/>
          </a:prstGeom>
          <a:solidFill>
            <a:srgbClr val="003478"/>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6" name="Shape 96"/>
          <p:cNvSpPr txBox="1"/>
          <p:nvPr/>
        </p:nvSpPr>
        <p:spPr>
          <a:xfrm>
            <a:off x="743599" y="500002"/>
            <a:ext cx="7656900" cy="4643400"/>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spcAft>
                <a:spcPts val="0"/>
              </a:spcAft>
              <a:buClr>
                <a:srgbClr val="003478"/>
              </a:buClr>
              <a:buSzPct val="25000"/>
              <a:buFont typeface="Carme"/>
              <a:buNone/>
            </a:pPr>
            <a:r>
              <a:rPr b="1" i="0" lang="en-US" sz="2000" u="none" cap="none" strike="noStrike">
                <a:solidFill>
                  <a:srgbClr val="003478"/>
                </a:solidFill>
                <a:latin typeface="Carme"/>
                <a:ea typeface="Carme"/>
                <a:cs typeface="Carme"/>
                <a:sym typeface="Carme"/>
              </a:rPr>
              <a:t>Introduction</a:t>
            </a:r>
          </a:p>
          <a:p>
            <a:pPr indent="0" lvl="0" marL="0" marR="0" rtl="0" algn="ctr">
              <a:lnSpc>
                <a:spcPct val="150000"/>
              </a:lnSpc>
              <a:spcBef>
                <a:spcPts val="0"/>
              </a:spcBef>
              <a:spcAft>
                <a:spcPts val="0"/>
              </a:spcAft>
              <a:buClr>
                <a:srgbClr val="003478"/>
              </a:buClr>
              <a:buSzPct val="25000"/>
              <a:buFont typeface="Carme"/>
              <a:buNone/>
            </a:pPr>
            <a:r>
              <a:rPr b="1" i="0" lang="en-US" sz="2000" u="none" cap="none" strike="noStrike">
                <a:solidFill>
                  <a:srgbClr val="003478"/>
                </a:solidFill>
                <a:latin typeface="Carme"/>
                <a:ea typeface="Carme"/>
                <a:cs typeface="Carme"/>
                <a:sym typeface="Carme"/>
              </a:rPr>
              <a:t>Target Users &amp; Benefits &amp; Limitation</a:t>
            </a:r>
          </a:p>
          <a:p>
            <a:pPr indent="0" lvl="0" marL="0" marR="0" rtl="0" algn="ctr">
              <a:lnSpc>
                <a:spcPct val="150000"/>
              </a:lnSpc>
              <a:spcBef>
                <a:spcPts val="0"/>
              </a:spcBef>
              <a:spcAft>
                <a:spcPts val="0"/>
              </a:spcAft>
              <a:buClr>
                <a:srgbClr val="003478"/>
              </a:buClr>
              <a:buSzPct val="25000"/>
              <a:buFont typeface="Carme"/>
              <a:buNone/>
            </a:pPr>
            <a:r>
              <a:rPr b="1" i="0" lang="en-US" sz="2000" u="none" cap="none" strike="noStrike">
                <a:solidFill>
                  <a:srgbClr val="003478"/>
                </a:solidFill>
                <a:latin typeface="Carme"/>
                <a:ea typeface="Carme"/>
                <a:cs typeface="Carme"/>
                <a:sym typeface="Carme"/>
              </a:rPr>
              <a:t>Key Features</a:t>
            </a:r>
          </a:p>
          <a:p>
            <a:pPr indent="0" lvl="0" marL="0" marR="0" rtl="0" algn="ctr">
              <a:lnSpc>
                <a:spcPct val="150000"/>
              </a:lnSpc>
              <a:spcBef>
                <a:spcPts val="0"/>
              </a:spcBef>
              <a:spcAft>
                <a:spcPts val="0"/>
              </a:spcAft>
              <a:buClr>
                <a:srgbClr val="003478"/>
              </a:buClr>
              <a:buSzPct val="25000"/>
              <a:buFont typeface="Carme"/>
              <a:buNone/>
            </a:pPr>
            <a:r>
              <a:rPr b="1" lang="en-US" sz="2000">
                <a:solidFill>
                  <a:srgbClr val="003478"/>
                </a:solidFill>
                <a:latin typeface="Carme"/>
                <a:ea typeface="Carme"/>
                <a:cs typeface="Carme"/>
                <a:sym typeface="Carme"/>
              </a:rPr>
              <a:t>Use Cases</a:t>
            </a:r>
          </a:p>
          <a:p>
            <a:pPr indent="0" lvl="0" marL="0" marR="0" rtl="0" algn="ctr">
              <a:lnSpc>
                <a:spcPct val="150000"/>
              </a:lnSpc>
              <a:spcBef>
                <a:spcPts val="0"/>
              </a:spcBef>
              <a:spcAft>
                <a:spcPts val="0"/>
              </a:spcAft>
              <a:buClr>
                <a:srgbClr val="003478"/>
              </a:buClr>
              <a:buSzPct val="25000"/>
              <a:buFont typeface="Carme"/>
              <a:buNone/>
            </a:pPr>
            <a:r>
              <a:rPr b="1" i="0" lang="en-US" sz="2000" u="none" cap="none" strike="noStrike">
                <a:solidFill>
                  <a:srgbClr val="003478"/>
                </a:solidFill>
                <a:latin typeface="Carme"/>
                <a:ea typeface="Carme"/>
                <a:cs typeface="Carme"/>
                <a:sym typeface="Carme"/>
              </a:rPr>
              <a:t>Context Diagram</a:t>
            </a:r>
          </a:p>
          <a:p>
            <a:pPr indent="0" lvl="0" marL="0" marR="0" rtl="0" algn="ctr">
              <a:lnSpc>
                <a:spcPct val="150000"/>
              </a:lnSpc>
              <a:spcBef>
                <a:spcPts val="0"/>
              </a:spcBef>
              <a:spcAft>
                <a:spcPts val="0"/>
              </a:spcAft>
              <a:buClr>
                <a:srgbClr val="003478"/>
              </a:buClr>
              <a:buSzPct val="25000"/>
              <a:buFont typeface="Carme"/>
              <a:buNone/>
            </a:pPr>
            <a:r>
              <a:rPr b="1" i="0" lang="en-US" sz="2000" u="none" cap="none" strike="noStrike">
                <a:solidFill>
                  <a:srgbClr val="003478"/>
                </a:solidFill>
                <a:latin typeface="Carme"/>
                <a:ea typeface="Carme"/>
                <a:cs typeface="Carme"/>
                <a:sym typeface="Carme"/>
              </a:rPr>
              <a:t>DFD, ERD</a:t>
            </a:r>
          </a:p>
          <a:p>
            <a:pPr indent="0" lvl="0" marL="0" marR="0" rtl="0" algn="ctr">
              <a:lnSpc>
                <a:spcPct val="150000"/>
              </a:lnSpc>
              <a:spcBef>
                <a:spcPts val="0"/>
              </a:spcBef>
              <a:spcAft>
                <a:spcPts val="0"/>
              </a:spcAft>
              <a:buClr>
                <a:srgbClr val="003478"/>
              </a:buClr>
              <a:buSzPct val="25000"/>
              <a:buFont typeface="Carme"/>
              <a:buNone/>
            </a:pPr>
            <a:r>
              <a:rPr b="1" i="0" lang="en-US" sz="2000" u="none" cap="none" strike="noStrike">
                <a:solidFill>
                  <a:srgbClr val="003478"/>
                </a:solidFill>
                <a:latin typeface="Carme"/>
                <a:ea typeface="Carme"/>
                <a:cs typeface="Carme"/>
                <a:sym typeface="Carme"/>
              </a:rPr>
              <a:t>User Documentation</a:t>
            </a:r>
          </a:p>
          <a:p>
            <a:pPr lvl="0" rtl="0" algn="ctr">
              <a:lnSpc>
                <a:spcPct val="150000"/>
              </a:lnSpc>
              <a:spcBef>
                <a:spcPts val="0"/>
              </a:spcBef>
              <a:buClr>
                <a:srgbClr val="003478"/>
              </a:buClr>
              <a:buSzPct val="25000"/>
              <a:buFont typeface="Carme"/>
              <a:buNone/>
            </a:pPr>
            <a:r>
              <a:rPr b="1" lang="en-US" sz="2000">
                <a:solidFill>
                  <a:srgbClr val="003478"/>
                </a:solidFill>
                <a:latin typeface="Carme"/>
                <a:ea typeface="Carme"/>
                <a:cs typeface="Carme"/>
                <a:sym typeface="Carme"/>
              </a:rPr>
              <a:t>Demo</a:t>
            </a:r>
          </a:p>
          <a:p>
            <a:pPr indent="0" lvl="0" marL="0" marR="0" rtl="0" algn="ctr">
              <a:lnSpc>
                <a:spcPct val="150000"/>
              </a:lnSpc>
              <a:spcBef>
                <a:spcPts val="0"/>
              </a:spcBef>
              <a:spcAft>
                <a:spcPts val="0"/>
              </a:spcAft>
              <a:buClr>
                <a:srgbClr val="003478"/>
              </a:buClr>
              <a:buSzPct val="25000"/>
              <a:buFont typeface="Carme"/>
              <a:buNone/>
            </a:pPr>
            <a:r>
              <a:rPr b="1" lang="en-US" sz="2000">
                <a:solidFill>
                  <a:srgbClr val="003478"/>
                </a:solidFill>
                <a:latin typeface="Carme"/>
                <a:ea typeface="Carme"/>
                <a:cs typeface="Carme"/>
                <a:sym typeface="Carme"/>
              </a:rPr>
              <a:t>Reference</a:t>
            </a:r>
          </a:p>
        </p:txBody>
      </p:sp>
      <p:sp>
        <p:nvSpPr>
          <p:cNvPr id="97" name="Shape 97"/>
          <p:cNvSpPr txBox="1"/>
          <p:nvPr/>
        </p:nvSpPr>
        <p:spPr>
          <a:xfrm>
            <a:off x="5189692" y="6411817"/>
            <a:ext cx="3598477" cy="26160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FFC600"/>
              </a:buClr>
              <a:buSzPct val="25000"/>
              <a:buFont typeface="Carme"/>
              <a:buNone/>
            </a:pPr>
            <a:r>
              <a:rPr b="0" i="0" lang="en-US" sz="1100" u="none" cap="none" strike="noStrike">
                <a:solidFill>
                  <a:srgbClr val="FFC600"/>
                </a:solidFill>
                <a:latin typeface="Carme"/>
                <a:ea typeface="Carme"/>
                <a:cs typeface="Carme"/>
                <a:sym typeface="Carme"/>
              </a:rPr>
              <a:t>Overview</a:t>
            </a:r>
            <a:r>
              <a:rPr b="0" i="0" lang="en-US" sz="1100" u="none" cap="none" strike="noStrike">
                <a:solidFill>
                  <a:schemeClr val="lt1"/>
                </a:solidFill>
                <a:latin typeface="Carme"/>
                <a:ea typeface="Carme"/>
                <a:cs typeface="Carme"/>
                <a:sym typeface="Carme"/>
              </a:rPr>
              <a:t>|</a:t>
            </a:r>
            <a:r>
              <a:rPr b="0" i="0" lang="en-US" sz="1100" u="none" cap="none" strike="noStrike">
                <a:solidFill>
                  <a:srgbClr val="FFC600"/>
                </a:solidFill>
                <a:latin typeface="Carme"/>
                <a:ea typeface="Carme"/>
                <a:cs typeface="Carme"/>
                <a:sym typeface="Carme"/>
              </a:rPr>
              <a:t>  2</a:t>
            </a:r>
          </a:p>
        </p:txBody>
      </p:sp>
      <p:cxnSp>
        <p:nvCxnSpPr>
          <p:cNvPr id="98" name="Shape 98"/>
          <p:cNvCxnSpPr/>
          <p:nvPr/>
        </p:nvCxnSpPr>
        <p:spPr>
          <a:xfrm>
            <a:off x="0" y="5679612"/>
            <a:ext cx="9144000" cy="1587"/>
          </a:xfrm>
          <a:prstGeom prst="straightConnector1">
            <a:avLst/>
          </a:prstGeom>
          <a:noFill/>
          <a:ln cap="flat" cmpd="sng" w="38100">
            <a:solidFill>
              <a:srgbClr val="FFC600"/>
            </a:solidFill>
            <a:prstDash val="solid"/>
            <a:round/>
            <a:headEnd len="med" w="med" type="none"/>
            <a:tailEnd len="med" w="med" type="none"/>
          </a:ln>
        </p:spPr>
      </p:cxnSp>
      <p:pic>
        <p:nvPicPr>
          <p:cNvPr id="99" name="Shape 99"/>
          <p:cNvPicPr preferRelativeResize="0"/>
          <p:nvPr/>
        </p:nvPicPr>
        <p:blipFill rotWithShape="1">
          <a:blip r:embed="rId3">
            <a:alphaModFix/>
          </a:blip>
          <a:srcRect b="0" l="0" r="0" t="0"/>
          <a:stretch/>
        </p:blipFill>
        <p:spPr>
          <a:xfrm>
            <a:off x="236369" y="5868957"/>
            <a:ext cx="5574931" cy="86372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References</a:t>
            </a:r>
          </a:p>
        </p:txBody>
      </p:sp>
      <p:sp>
        <p:nvSpPr>
          <p:cNvPr id="208" name="Shape 208"/>
          <p:cNvSpPr txBox="1"/>
          <p:nvPr>
            <p:ph idx="1" type="body"/>
          </p:nvPr>
        </p:nvSpPr>
        <p:spPr>
          <a:xfrm>
            <a:off x="523000" y="1417625"/>
            <a:ext cx="8229600" cy="4909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700" u="none" cap="none" strike="noStrike">
                <a:solidFill>
                  <a:schemeClr val="lt1"/>
                </a:solidFill>
                <a:latin typeface="Calibri"/>
                <a:ea typeface="Calibri"/>
                <a:cs typeface="Calibri"/>
                <a:sym typeface="Calibri"/>
              </a:rPr>
              <a:t>[1] Administration for Community Living, </a:t>
            </a:r>
            <a:r>
              <a:rPr lang="en-US" sz="1700">
                <a:solidFill>
                  <a:schemeClr val="lt1"/>
                </a:solidFill>
              </a:rPr>
              <a:t>“Administration on Aging - highlights”, </a:t>
            </a:r>
            <a:r>
              <a:rPr lang="en-US" sz="1700">
                <a:solidFill>
                  <a:schemeClr val="lt1"/>
                </a:solidFill>
              </a:rPr>
              <a:t>Administration for Community Living</a:t>
            </a:r>
            <a:r>
              <a:rPr lang="en-US" sz="1700">
                <a:solidFill>
                  <a:schemeClr val="lt1"/>
                </a:solidFill>
              </a:rPr>
              <a:t>, 2014. [Online]. Available:  </a:t>
            </a:r>
            <a:r>
              <a:rPr b="0" i="0" lang="en-US" sz="1700" cap="none" strike="noStrike">
                <a:solidFill>
                  <a:schemeClr val="lt1"/>
                </a:solidFill>
                <a:latin typeface="Calibri"/>
                <a:ea typeface="Calibri"/>
                <a:cs typeface="Calibri"/>
                <a:sym typeface="Calibri"/>
              </a:rPr>
              <a:t>http://www.aoa.acl.gov/aging_statistics/profile/2014/2.aspx/</a:t>
            </a:r>
            <a:r>
              <a:rPr b="0" i="0" lang="en-US" sz="1700" u="none" cap="none" strike="noStrike">
                <a:solidFill>
                  <a:schemeClr val="lt1"/>
                </a:solidFill>
                <a:latin typeface="Calibri"/>
                <a:ea typeface="Calibri"/>
                <a:cs typeface="Calibri"/>
                <a:sym typeface="Calibri"/>
              </a:rPr>
              <a:t>. [Accessed Nov. 27, 2016]</a:t>
            </a:r>
          </a:p>
          <a:p>
            <a:pPr indent="0" lvl="0" marL="0" marR="0" rtl="0" algn="l">
              <a:lnSpc>
                <a:spcPct val="100000"/>
              </a:lnSpc>
              <a:spcBef>
                <a:spcPts val="0"/>
              </a:spcBef>
              <a:spcAft>
                <a:spcPts val="0"/>
              </a:spcAft>
              <a:buClr>
                <a:schemeClr val="lt1"/>
              </a:buClr>
              <a:buSzPct val="25000"/>
              <a:buFont typeface="Arial"/>
              <a:buNone/>
            </a:pPr>
            <a:r>
              <a:rPr b="0" i="0" lang="en-US" sz="1700" u="none" cap="none" strike="noStrike">
                <a:solidFill>
                  <a:schemeClr val="lt1"/>
                </a:solidFill>
                <a:latin typeface="Calibri"/>
                <a:ea typeface="Calibri"/>
                <a:cs typeface="Calibri"/>
                <a:sym typeface="Calibri"/>
              </a:rPr>
              <a:t>[2] </a:t>
            </a:r>
            <a:r>
              <a:rPr lang="en-US" sz="1700">
                <a:solidFill>
                  <a:schemeClr val="lt1"/>
                </a:solidFill>
              </a:rPr>
              <a:t>Kaiser Family Foundation, “Health Care Costs: A Primer”, Kaiser Family Foundation, May 01, 2012. [Online]. Available:  http://kff.org/report-section/health-care-costs-a-primer-2012-report/. [Accessed Nov. 27, 2016]</a:t>
            </a:r>
          </a:p>
          <a:p>
            <a:pPr indent="0" lvl="0" marL="0" marR="0" rtl="0" algn="l">
              <a:lnSpc>
                <a:spcPct val="100000"/>
              </a:lnSpc>
              <a:spcBef>
                <a:spcPts val="0"/>
              </a:spcBef>
              <a:spcAft>
                <a:spcPts val="0"/>
              </a:spcAft>
              <a:buClr>
                <a:schemeClr val="lt1"/>
              </a:buClr>
              <a:buSzPct val="25000"/>
              <a:buFont typeface="Arial"/>
              <a:buNone/>
            </a:pPr>
            <a:r>
              <a:rPr b="0" i="0" lang="en-US" sz="1700" u="none" cap="none" strike="noStrike">
                <a:solidFill>
                  <a:schemeClr val="lt1"/>
                </a:solidFill>
                <a:latin typeface="Calibri"/>
                <a:ea typeface="Calibri"/>
                <a:cs typeface="Calibri"/>
                <a:sym typeface="Calibri"/>
              </a:rPr>
              <a:t>[3] </a:t>
            </a:r>
            <a:r>
              <a:rPr lang="en-US" sz="1700">
                <a:solidFill>
                  <a:schemeClr val="lt1"/>
                </a:solidFill>
              </a:rPr>
              <a:t>K. Kharicha, D. Harari, C. Swift, G. Gillmann, A.E. Stuck, “Health risk appraisal in older people 1: ara older people living alone an ‘at-risk’ group?”, </a:t>
            </a:r>
            <a:r>
              <a:rPr i="1" lang="en-US" sz="1700">
                <a:solidFill>
                  <a:schemeClr val="lt1"/>
                </a:solidFill>
              </a:rPr>
              <a:t>BJGP</a:t>
            </a:r>
            <a:r>
              <a:rPr lang="en-US" sz="1700">
                <a:solidFill>
                  <a:schemeClr val="lt1"/>
                </a:solidFill>
              </a:rPr>
              <a:t>, 57(537): 271-276, April 2007.</a:t>
            </a:r>
          </a:p>
          <a:p>
            <a:pPr indent="0" lvl="0" marL="0" marR="0" rtl="0" algn="l">
              <a:lnSpc>
                <a:spcPct val="100000"/>
              </a:lnSpc>
              <a:spcBef>
                <a:spcPts val="0"/>
              </a:spcBef>
              <a:spcAft>
                <a:spcPts val="0"/>
              </a:spcAft>
              <a:buClr>
                <a:schemeClr val="lt1"/>
              </a:buClr>
              <a:buSzPct val="25000"/>
              <a:buFont typeface="Arial"/>
              <a:buNone/>
            </a:pPr>
            <a:r>
              <a:rPr b="0" i="0" lang="en-US" sz="1700" u="none" cap="none" strike="noStrike">
                <a:solidFill>
                  <a:schemeClr val="lt1"/>
                </a:solidFill>
                <a:latin typeface="Calibri"/>
                <a:ea typeface="Calibri"/>
                <a:cs typeface="Calibri"/>
                <a:sym typeface="Calibri"/>
              </a:rPr>
              <a:t>[4] </a:t>
            </a:r>
            <a:r>
              <a:rPr lang="en-US" sz="1700">
                <a:solidFill>
                  <a:schemeClr val="lt1"/>
                </a:solidFill>
              </a:rPr>
              <a:t>greatcall, “Lively Wearable”, greatcall, 2016. [Online]. Available:  https://www.greatcall.com/devices/lively-wearable-senior-activity-tracker/. [Accessed Nov. 27, 2016]</a:t>
            </a:r>
            <a:r>
              <a:rPr b="0" i="0" lang="en-US" sz="1700" u="none" cap="none" strike="noStrike">
                <a:solidFill>
                  <a:schemeClr val="lt1"/>
                </a:solidFill>
                <a:latin typeface="Calibri"/>
                <a:ea typeface="Calibri"/>
                <a:cs typeface="Calibri"/>
                <a:sym typeface="Calibri"/>
              </a:rPr>
              <a:t> </a:t>
            </a:r>
          </a:p>
          <a:p>
            <a:pPr indent="0" lvl="0" marL="0" marR="0" rtl="0" algn="l">
              <a:lnSpc>
                <a:spcPct val="100000"/>
              </a:lnSpc>
              <a:spcBef>
                <a:spcPts val="640"/>
              </a:spcBef>
              <a:spcAft>
                <a:spcPts val="0"/>
              </a:spcAft>
              <a:buClr>
                <a:schemeClr val="lt1"/>
              </a:buClr>
              <a:buSzPct val="25000"/>
              <a:buFont typeface="Arial"/>
              <a:buNone/>
            </a:pPr>
            <a:r>
              <a:rPr b="0" i="0" lang="en-US" sz="1700" u="none" cap="none" strike="noStrike">
                <a:solidFill>
                  <a:schemeClr val="lt1"/>
                </a:solidFill>
                <a:latin typeface="Calibri"/>
                <a:ea typeface="Calibri"/>
                <a:cs typeface="Calibri"/>
                <a:sym typeface="Calibri"/>
              </a:rPr>
              <a:t>[5] </a:t>
            </a:r>
            <a:r>
              <a:rPr lang="en-US" sz="1700">
                <a:solidFill>
                  <a:schemeClr val="lt1"/>
                </a:solidFill>
              </a:rPr>
              <a:t>fitbit, “The fitness app for everyone”, fitbit, 2016. [Online]. Available:  https://www.fitbit.com/app/. [Accessed Nov. 27, 2016] </a:t>
            </a:r>
          </a:p>
          <a:p>
            <a:pPr indent="0" lvl="0" marL="0" marR="0" rtl="0" algn="l">
              <a:lnSpc>
                <a:spcPct val="100000"/>
              </a:lnSpc>
              <a:spcBef>
                <a:spcPts val="640"/>
              </a:spcBef>
              <a:spcAft>
                <a:spcPts val="0"/>
              </a:spcAft>
              <a:buClr>
                <a:schemeClr val="lt1"/>
              </a:buClr>
              <a:buSzPct val="25000"/>
              <a:buFont typeface="Arial"/>
              <a:buNone/>
            </a:pPr>
            <a:r>
              <a:rPr lang="en-US" sz="1700">
                <a:solidFill>
                  <a:schemeClr val="lt1"/>
                </a:solidFill>
              </a:rPr>
              <a:t>[6] engadget, “AI can predict heart attack more accurately than doctors”. [Online]. Available: https://www.engadget.com/2017/04/16/ai-can-predict-heart-attacks-more-accurately-than-doctors/. [Accessed May. 19, 2017]</a:t>
            </a:r>
          </a:p>
          <a:p>
            <a:pPr indent="0" lvl="0" marL="0" marR="0" rtl="0" algn="l">
              <a:lnSpc>
                <a:spcPct val="100000"/>
              </a:lnSpc>
              <a:spcBef>
                <a:spcPts val="640"/>
              </a:spcBef>
              <a:spcAft>
                <a:spcPts val="0"/>
              </a:spcAft>
              <a:buClr>
                <a:schemeClr val="dk1"/>
              </a:buClr>
              <a:buSzPct val="25000"/>
              <a:buFont typeface="Arial"/>
              <a:buNone/>
            </a:pPr>
            <a:r>
              <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519650" y="1061612"/>
            <a:ext cx="8229600" cy="1143000"/>
          </a:xfrm>
          <a:prstGeom prst="rect">
            <a:avLst/>
          </a:prstGeom>
          <a:noFill/>
          <a:ln>
            <a:noFill/>
          </a:ln>
        </p:spPr>
        <p:txBody>
          <a:bodyPr anchorCtr="0" anchor="ctr" bIns="45700" lIns="91425" rIns="91425" tIns="45700">
            <a:noAutofit/>
          </a:bodyPr>
          <a:lstStyle/>
          <a:p>
            <a:pPr indent="0" lvl="0" marL="0" marR="0" rtl="0">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End of Presentation</a:t>
            </a:r>
          </a:p>
        </p:txBody>
      </p:sp>
      <p:sp>
        <p:nvSpPr>
          <p:cNvPr id="214" name="Shape 214"/>
          <p:cNvSpPr txBox="1"/>
          <p:nvPr>
            <p:ph idx="1" type="body"/>
          </p:nvPr>
        </p:nvSpPr>
        <p:spPr>
          <a:xfrm>
            <a:off x="457200" y="2974848"/>
            <a:ext cx="8229598" cy="315131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2800" u="none" cap="none" strike="noStrike">
                <a:solidFill>
                  <a:schemeClr val="lt1"/>
                </a:solidFill>
                <a:latin typeface="Calibri"/>
                <a:ea typeface="Calibri"/>
                <a:cs typeface="Calibri"/>
                <a:sym typeface="Calibri"/>
              </a:rPr>
              <a:t>Thank you!</a:t>
            </a:r>
          </a:p>
          <a:p>
            <a:pPr indent="0" lvl="0" marL="0" marR="0" rtl="0" algn="ctr">
              <a:lnSpc>
                <a:spcPct val="100000"/>
              </a:lnSpc>
              <a:spcBef>
                <a:spcPts val="0"/>
              </a:spcBef>
              <a:spcAft>
                <a:spcPts val="0"/>
              </a:spcAft>
              <a:buClr>
                <a:schemeClr val="lt1"/>
              </a:buClr>
              <a:buSzPct val="25000"/>
              <a:buFont typeface="Arial"/>
              <a:buNone/>
            </a:pPr>
            <a:r>
              <a:t/>
            </a:r>
            <a:endParaRPr b="0" i="0" sz="2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ct val="25000"/>
              <a:buFont typeface="Arial"/>
              <a:buNone/>
            </a:pPr>
            <a:r>
              <a:rPr lang="en-US" sz="2800">
                <a:solidFill>
                  <a:schemeClr val="lt1"/>
                </a:solidFill>
              </a:rPr>
              <a:t>Congratulations Seniors!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Introduction – Needs</a:t>
            </a:r>
            <a:r>
              <a:rPr b="0" i="0" lang="en-US" sz="2000" u="none" cap="none" strike="noStrike">
                <a:solidFill>
                  <a:schemeClr val="lt1"/>
                </a:solidFill>
                <a:latin typeface="Calibri"/>
                <a:ea typeface="Calibri"/>
                <a:cs typeface="Calibri"/>
                <a:sym typeface="Calibri"/>
              </a:rPr>
              <a:t> [1]</a:t>
            </a:r>
          </a:p>
        </p:txBody>
      </p:sp>
      <p:sp>
        <p:nvSpPr>
          <p:cNvPr id="105" name="Shape 10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In 2014, there are </a:t>
            </a:r>
            <a:r>
              <a:rPr b="0" i="0" lang="en-US" sz="2800" u="sng" cap="none" strike="noStrike">
                <a:solidFill>
                  <a:srgbClr val="FFC600"/>
                </a:solidFill>
                <a:latin typeface="Play"/>
                <a:ea typeface="Play"/>
                <a:cs typeface="Play"/>
                <a:sym typeface="Play"/>
              </a:rPr>
              <a:t>46.2 million</a:t>
            </a:r>
            <a:r>
              <a:rPr b="0" i="0" lang="en-US" sz="2800" u="none" cap="none" strike="noStrike">
                <a:solidFill>
                  <a:schemeClr val="lt1"/>
                </a:solidFill>
                <a:latin typeface="Calibri"/>
                <a:ea typeface="Calibri"/>
                <a:cs typeface="Calibri"/>
                <a:sym typeface="Calibri"/>
              </a:rPr>
              <a:t> </a:t>
            </a:r>
            <a:r>
              <a:rPr lang="en-US" sz="2800">
                <a:solidFill>
                  <a:schemeClr val="lt1"/>
                </a:solidFill>
              </a:rPr>
              <a:t>people </a:t>
            </a:r>
            <a:r>
              <a:rPr b="0" i="0" lang="en-US" sz="2800" u="none" cap="none" strike="noStrike">
                <a:solidFill>
                  <a:schemeClr val="lt1"/>
                </a:solidFill>
                <a:latin typeface="Calibri"/>
                <a:ea typeface="Calibri"/>
                <a:cs typeface="Calibri"/>
                <a:sym typeface="Calibri"/>
              </a:rPr>
              <a:t>65 years or older, which is </a:t>
            </a:r>
            <a:r>
              <a:rPr b="0" i="0" lang="en-US" sz="2800" u="sng" cap="none" strike="noStrike">
                <a:solidFill>
                  <a:srgbClr val="FFC600"/>
                </a:solidFill>
                <a:latin typeface="Play"/>
                <a:ea typeface="Play"/>
                <a:cs typeface="Play"/>
                <a:sym typeface="Play"/>
              </a:rPr>
              <a:t>14.2%</a:t>
            </a:r>
            <a:r>
              <a:rPr b="0" i="0" lang="en-US" sz="2800" u="none" cap="none" strike="noStrike">
                <a:solidFill>
                  <a:srgbClr val="FFC600"/>
                </a:solidFill>
                <a:latin typeface="Play"/>
                <a:ea typeface="Play"/>
                <a:cs typeface="Play"/>
                <a:sym typeface="Play"/>
              </a:rPr>
              <a:t> </a:t>
            </a:r>
            <a:r>
              <a:rPr b="0" i="0" lang="en-US" sz="2800" u="none" cap="none" strike="noStrike">
                <a:solidFill>
                  <a:schemeClr val="lt1"/>
                </a:solidFill>
                <a:latin typeface="Calibri"/>
                <a:ea typeface="Calibri"/>
                <a:cs typeface="Calibri"/>
                <a:sym typeface="Calibri"/>
              </a:rPr>
              <a:t>of total U.S. population.</a:t>
            </a:r>
          </a:p>
          <a:p>
            <a:pPr indent="0" lvl="0" marL="0" marR="0" rtl="0" algn="l">
              <a:lnSpc>
                <a:spcPct val="100000"/>
              </a:lnSpc>
              <a:spcBef>
                <a:spcPts val="0"/>
              </a:spcBef>
              <a:spcAft>
                <a:spcPts val="0"/>
              </a:spcAft>
              <a:buClr>
                <a:schemeClr val="lt1"/>
              </a:buClr>
              <a:buSzPct val="25000"/>
              <a:buFont typeface="Arial"/>
              <a:buNone/>
            </a:pPr>
            <a:r>
              <a:t/>
            </a:r>
            <a:endParaRPr b="0" i="0" sz="28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ct val="100000"/>
              <a:buFont typeface="Arial"/>
              <a:buChar char="•"/>
            </a:pPr>
            <a:r>
              <a:rPr b="0" i="0" lang="en-US" sz="2800" u="sng" cap="none" strike="noStrike">
                <a:solidFill>
                  <a:srgbClr val="FFC600"/>
                </a:solidFill>
                <a:latin typeface="Play"/>
                <a:ea typeface="Play"/>
                <a:cs typeface="Play"/>
                <a:sym typeface="Play"/>
              </a:rPr>
              <a:t>1 in 7</a:t>
            </a:r>
            <a:r>
              <a:rPr b="0" i="0" lang="en-US" sz="2800" u="none" cap="none" strike="noStrike">
                <a:solidFill>
                  <a:schemeClr val="lt1"/>
                </a:solidFill>
                <a:latin typeface="Calibri"/>
                <a:ea typeface="Calibri"/>
                <a:cs typeface="Calibri"/>
                <a:sym typeface="Calibri"/>
              </a:rPr>
              <a:t> people are elderly.</a:t>
            </a:r>
          </a:p>
          <a:p>
            <a:pPr indent="0" lvl="0" marL="0" marR="0" rtl="0" algn="l">
              <a:lnSpc>
                <a:spcPct val="100000"/>
              </a:lnSpc>
              <a:spcBef>
                <a:spcPts val="0"/>
              </a:spcBef>
              <a:spcAft>
                <a:spcPts val="0"/>
              </a:spcAft>
              <a:buClr>
                <a:schemeClr val="lt1"/>
              </a:buClr>
              <a:buSzPct val="25000"/>
              <a:buFont typeface="Arial"/>
              <a:buNone/>
            </a:pPr>
            <a:r>
              <a:t/>
            </a:r>
            <a:endParaRPr b="0" i="0" sz="28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Prediction shows, by 2060, there will be </a:t>
            </a:r>
            <a:r>
              <a:rPr b="0" i="0" lang="en-US" sz="2800" u="sng" cap="none" strike="noStrike">
                <a:solidFill>
                  <a:srgbClr val="FFC600"/>
                </a:solidFill>
                <a:latin typeface="Play"/>
                <a:ea typeface="Play"/>
                <a:cs typeface="Play"/>
                <a:sym typeface="Play"/>
              </a:rPr>
              <a:t>98 million</a:t>
            </a:r>
            <a:r>
              <a:rPr b="0" i="0" lang="en-US" sz="2800" u="none" cap="none" strike="noStrike">
                <a:solidFill>
                  <a:schemeClr val="lt1"/>
                </a:solidFill>
                <a:latin typeface="Calibri"/>
                <a:ea typeface="Calibri"/>
                <a:cs typeface="Calibri"/>
                <a:sym typeface="Calibri"/>
              </a:rPr>
              <a:t> older population.</a:t>
            </a:r>
          </a:p>
          <a:p>
            <a:pPr indent="-342900" lvl="0" marL="342900" marR="0" rtl="0" algn="l">
              <a:lnSpc>
                <a:spcPct val="100000"/>
              </a:lnSpc>
              <a:spcBef>
                <a:spcPts val="0"/>
              </a:spcBef>
              <a:spcAft>
                <a:spcPts val="0"/>
              </a:spcAft>
              <a:buClr>
                <a:schemeClr val="lt1"/>
              </a:buClr>
              <a:buSzPct val="100000"/>
              <a:buFont typeface="Arial"/>
              <a:buNone/>
            </a:pPr>
            <a:r>
              <a:t/>
            </a:r>
            <a:endParaRPr b="0" baseline="-25000" i="0" sz="28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About </a:t>
            </a:r>
            <a:r>
              <a:rPr b="0" i="0" lang="en-US" sz="2800" u="sng" cap="none" strike="noStrike">
                <a:solidFill>
                  <a:srgbClr val="FFC600"/>
                </a:solidFill>
                <a:latin typeface="Play"/>
                <a:ea typeface="Play"/>
                <a:cs typeface="Play"/>
                <a:sym typeface="Play"/>
              </a:rPr>
              <a:t>28%</a:t>
            </a:r>
            <a:r>
              <a:rPr b="0" i="0" lang="en-US" sz="2800" u="none" cap="none" strike="noStrike">
                <a:solidFill>
                  <a:schemeClr val="lt1"/>
                </a:solidFill>
                <a:latin typeface="Calibri"/>
                <a:ea typeface="Calibri"/>
                <a:cs typeface="Calibri"/>
                <a:sym typeface="Calibri"/>
              </a:rPr>
              <a:t> or </a:t>
            </a:r>
            <a:r>
              <a:rPr b="0" i="0" lang="en-US" sz="2800" u="sng" cap="none" strike="noStrike">
                <a:solidFill>
                  <a:srgbClr val="FFC600"/>
                </a:solidFill>
                <a:latin typeface="Play"/>
                <a:ea typeface="Play"/>
                <a:cs typeface="Play"/>
                <a:sym typeface="Play"/>
              </a:rPr>
              <a:t>12.5 million</a:t>
            </a:r>
            <a:r>
              <a:rPr b="0" i="0" lang="en-US" sz="2800" u="none" cap="none" strike="noStrike">
                <a:solidFill>
                  <a:schemeClr val="lt1"/>
                </a:solidFill>
                <a:latin typeface="Calibri"/>
                <a:ea typeface="Calibri"/>
                <a:cs typeface="Calibri"/>
                <a:sym typeface="Calibri"/>
              </a:rPr>
              <a:t> older persons live alone.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Introduction – Needs (con’t) </a:t>
            </a:r>
            <a:r>
              <a:rPr b="0" i="0" lang="en-US" sz="2000" u="none" cap="none" strike="noStrike">
                <a:solidFill>
                  <a:schemeClr val="lt1"/>
                </a:solidFill>
                <a:latin typeface="Calibri"/>
                <a:ea typeface="Calibri"/>
                <a:cs typeface="Calibri"/>
                <a:sym typeface="Calibri"/>
              </a:rPr>
              <a:t>[2]</a:t>
            </a:r>
          </a:p>
        </p:txBody>
      </p:sp>
      <p:sp>
        <p:nvSpPr>
          <p:cNvPr id="111" name="Shape 111"/>
          <p:cNvSpPr txBox="1"/>
          <p:nvPr>
            <p:ph idx="1" type="body"/>
          </p:nvPr>
        </p:nvSpPr>
        <p:spPr>
          <a:xfrm>
            <a:off x="457200" y="1600200"/>
            <a:ext cx="8229600" cy="476223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100000"/>
              <a:buFont typeface="Arial"/>
              <a:buNone/>
            </a:pPr>
            <a:r>
              <a:t/>
            </a:r>
            <a:endParaRPr b="0" i="0" sz="32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ct val="100000"/>
              <a:buFont typeface="Arial"/>
              <a:buNone/>
            </a:pPr>
            <a:r>
              <a:t/>
            </a:r>
            <a:endParaRPr b="0" i="0" sz="32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ct val="100000"/>
              <a:buFont typeface="Arial"/>
              <a:buNone/>
            </a:pPr>
            <a:r>
              <a:t/>
            </a:r>
            <a:endParaRPr b="0" i="0" sz="32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ct val="100000"/>
              <a:buFont typeface="Arial"/>
              <a:buNone/>
            </a:pPr>
            <a:r>
              <a:t/>
            </a:r>
            <a:endParaRPr b="0" i="0" sz="32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ct val="100000"/>
              <a:buFont typeface="Arial"/>
              <a:buNone/>
            </a:pPr>
            <a:r>
              <a:t/>
            </a:r>
            <a:endParaRPr b="0" i="0" sz="32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ct val="100000"/>
              <a:buFont typeface="Arial"/>
              <a:buNone/>
            </a:pPr>
            <a:r>
              <a:t/>
            </a:r>
            <a:endParaRPr b="0"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ct val="25000"/>
              <a:buFont typeface="Arial"/>
              <a:buNone/>
            </a:pPr>
            <a:r>
              <a:t/>
            </a:r>
            <a:endParaRPr b="0" i="0" sz="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ct val="25000"/>
              <a:buFont typeface="Arial"/>
              <a:buNone/>
            </a:pPr>
            <a:r>
              <a:t/>
            </a:r>
            <a:endParaRPr b="0" i="0" sz="800" u="none" cap="none" strike="noStrike">
              <a:solidFill>
                <a:schemeClr val="lt1"/>
              </a:solidFill>
              <a:latin typeface="Play"/>
              <a:ea typeface="Play"/>
              <a:cs typeface="Play"/>
              <a:sym typeface="Play"/>
            </a:endParaRPr>
          </a:p>
          <a:p>
            <a:pPr indent="0" lvl="0" marL="0" marR="0" rtl="0" algn="l">
              <a:lnSpc>
                <a:spcPct val="100000"/>
              </a:lnSpc>
              <a:spcBef>
                <a:spcPts val="0"/>
              </a:spcBef>
              <a:spcAft>
                <a:spcPts val="0"/>
              </a:spcAft>
              <a:buClr>
                <a:schemeClr val="lt1"/>
              </a:buClr>
              <a:buSzPct val="25000"/>
              <a:buFont typeface="Arial"/>
              <a:buNone/>
            </a:pPr>
            <a:r>
              <a:t/>
            </a:r>
            <a:endParaRPr b="0" i="0" sz="800" u="none" cap="none" strike="noStrike">
              <a:solidFill>
                <a:schemeClr val="lt1"/>
              </a:solidFill>
              <a:latin typeface="Play"/>
              <a:ea typeface="Play"/>
              <a:cs typeface="Play"/>
              <a:sym typeface="Play"/>
            </a:endParaRPr>
          </a:p>
          <a:p>
            <a:pPr indent="0" lvl="0" marL="0" marR="0" rtl="0" algn="l">
              <a:lnSpc>
                <a:spcPct val="100000"/>
              </a:lnSpc>
              <a:spcBef>
                <a:spcPts val="0"/>
              </a:spcBef>
              <a:spcAft>
                <a:spcPts val="0"/>
              </a:spcAft>
              <a:buClr>
                <a:schemeClr val="lt1"/>
              </a:buClr>
              <a:buSzPct val="25000"/>
              <a:buFont typeface="Arial"/>
              <a:buNone/>
            </a:pPr>
            <a:r>
              <a:t/>
            </a:r>
            <a:endParaRPr b="0" i="0" sz="800" u="none" cap="none" strike="noStrike">
              <a:solidFill>
                <a:schemeClr val="lt1"/>
              </a:solidFill>
              <a:latin typeface="Play"/>
              <a:ea typeface="Play"/>
              <a:cs typeface="Play"/>
              <a:sym typeface="Play"/>
            </a:endParaRPr>
          </a:p>
          <a:p>
            <a:pPr indent="0" lvl="0" marL="0" marR="0" rtl="0" algn="l">
              <a:lnSpc>
                <a:spcPct val="100000"/>
              </a:lnSpc>
              <a:spcBef>
                <a:spcPts val="0"/>
              </a:spcBef>
              <a:spcAft>
                <a:spcPts val="0"/>
              </a:spcAft>
              <a:buClr>
                <a:schemeClr val="lt1"/>
              </a:buClr>
              <a:buSzPct val="25000"/>
              <a:buFont typeface="Arial"/>
              <a:buNone/>
            </a:pPr>
            <a:r>
              <a:t/>
            </a:r>
            <a:endParaRPr b="0" i="0" sz="800" u="none" cap="none" strike="noStrike">
              <a:solidFill>
                <a:schemeClr val="lt1"/>
              </a:solidFill>
              <a:latin typeface="Play"/>
              <a:ea typeface="Play"/>
              <a:cs typeface="Play"/>
              <a:sym typeface="Play"/>
            </a:endParaRPr>
          </a:p>
          <a:p>
            <a:pPr indent="0" lvl="0" marL="0" marR="0" rtl="0" algn="l">
              <a:lnSpc>
                <a:spcPct val="100000"/>
              </a:lnSpc>
              <a:spcBef>
                <a:spcPts val="0"/>
              </a:spcBef>
              <a:spcAft>
                <a:spcPts val="0"/>
              </a:spcAft>
              <a:buClr>
                <a:schemeClr val="lt1"/>
              </a:buClr>
              <a:buSzPct val="25000"/>
              <a:buFont typeface="Arial"/>
              <a:buNone/>
            </a:pPr>
            <a:r>
              <a:t/>
            </a:r>
            <a:endParaRPr b="0" i="0" sz="800" u="none" cap="none" strike="noStrike">
              <a:solidFill>
                <a:srgbClr val="FFC600"/>
              </a:solidFill>
              <a:latin typeface="Play"/>
              <a:ea typeface="Play"/>
              <a:cs typeface="Play"/>
              <a:sym typeface="Play"/>
            </a:endParaRPr>
          </a:p>
          <a:p>
            <a:pPr indent="0" lvl="0" marL="0" marR="0" rtl="0" algn="l">
              <a:lnSpc>
                <a:spcPct val="100000"/>
              </a:lnSpc>
              <a:spcBef>
                <a:spcPts val="0"/>
              </a:spcBef>
              <a:spcAft>
                <a:spcPts val="0"/>
              </a:spcAft>
              <a:buClr>
                <a:schemeClr val="lt1"/>
              </a:buClr>
              <a:buSzPct val="25000"/>
              <a:buFont typeface="Arial"/>
              <a:buNone/>
            </a:pPr>
            <a:r>
              <a:rPr b="0" i="0" lang="en-US" sz="2800" u="none" cap="none" strike="noStrike">
                <a:solidFill>
                  <a:schemeClr val="lt1"/>
                </a:solidFill>
                <a:latin typeface="Play"/>
                <a:ea typeface="Play"/>
                <a:cs typeface="Play"/>
                <a:sym typeface="Play"/>
              </a:rPr>
              <a:t>That is roughly </a:t>
            </a:r>
            <a:r>
              <a:rPr b="0" i="0" lang="en-US" sz="2800" u="sng" cap="none" strike="noStrike">
                <a:solidFill>
                  <a:srgbClr val="FFC600"/>
                </a:solidFill>
                <a:latin typeface="Play"/>
                <a:ea typeface="Play"/>
                <a:cs typeface="Play"/>
                <a:sym typeface="Play"/>
              </a:rPr>
              <a:t>$ 460,000,000,000</a:t>
            </a:r>
            <a:r>
              <a:rPr b="0" i="0" lang="en-US" sz="2800" u="none" cap="none" strike="noStrike">
                <a:solidFill>
                  <a:schemeClr val="lt1"/>
                </a:solidFill>
                <a:latin typeface="Play"/>
                <a:ea typeface="Play"/>
                <a:cs typeface="Play"/>
                <a:sym typeface="Play"/>
              </a:rPr>
              <a:t> or </a:t>
            </a:r>
            <a:r>
              <a:rPr b="0" i="0" lang="en-US" sz="2800" u="sng" cap="none" strike="noStrike">
                <a:solidFill>
                  <a:srgbClr val="FFC600"/>
                </a:solidFill>
                <a:latin typeface="Play"/>
                <a:ea typeface="Play"/>
                <a:cs typeface="Play"/>
                <a:sym typeface="Play"/>
              </a:rPr>
              <a:t>$460 billion</a:t>
            </a:r>
            <a:r>
              <a:rPr b="0" i="0" lang="en-US" sz="2800" u="none" cap="none" strike="noStrike">
                <a:solidFill>
                  <a:srgbClr val="FFC600"/>
                </a:solidFill>
                <a:latin typeface="Play"/>
                <a:ea typeface="Play"/>
                <a:cs typeface="Play"/>
                <a:sym typeface="Play"/>
              </a:rPr>
              <a:t> </a:t>
            </a:r>
            <a:r>
              <a:rPr b="0" i="0" lang="en-US" sz="2800" u="none" cap="none" strike="noStrike">
                <a:solidFill>
                  <a:schemeClr val="lt1"/>
                </a:solidFill>
                <a:latin typeface="Play"/>
                <a:ea typeface="Play"/>
                <a:cs typeface="Play"/>
                <a:sym typeface="Play"/>
              </a:rPr>
              <a:t>in cost to caring elderly each year</a:t>
            </a:r>
          </a:p>
        </p:txBody>
      </p:sp>
      <p:pic>
        <p:nvPicPr>
          <p:cNvPr id="112" name="Shape 112"/>
          <p:cNvPicPr preferRelativeResize="0"/>
          <p:nvPr/>
        </p:nvPicPr>
        <p:blipFill>
          <a:blip r:embed="rId3">
            <a:alphaModFix/>
          </a:blip>
          <a:stretch>
            <a:fillRect/>
          </a:stretch>
        </p:blipFill>
        <p:spPr>
          <a:xfrm>
            <a:off x="457200" y="1524000"/>
            <a:ext cx="82296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Introduction – Needs (con’t) </a:t>
            </a:r>
            <a:r>
              <a:rPr b="0" i="0" lang="en-US" sz="2000" u="none" cap="none" strike="noStrike">
                <a:solidFill>
                  <a:schemeClr val="lt1"/>
                </a:solidFill>
                <a:latin typeface="Calibri"/>
                <a:ea typeface="Calibri"/>
                <a:cs typeface="Calibri"/>
                <a:sym typeface="Calibri"/>
              </a:rPr>
              <a:t>[3]</a:t>
            </a:r>
          </a:p>
        </p:txBody>
      </p:sp>
      <p:sp>
        <p:nvSpPr>
          <p:cNvPr id="118" name="Shape 118"/>
          <p:cNvSpPr txBox="1"/>
          <p:nvPr>
            <p:ph idx="1" type="body"/>
          </p:nvPr>
        </p:nvSpPr>
        <p:spPr>
          <a:xfrm>
            <a:off x="457200" y="1600200"/>
            <a:ext cx="8229600" cy="476223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2800" u="none" cap="none" strike="noStrike">
                <a:solidFill>
                  <a:schemeClr val="lt1"/>
                </a:solidFill>
                <a:latin typeface="Calibri"/>
                <a:ea typeface="Calibri"/>
                <a:cs typeface="Calibri"/>
                <a:sym typeface="Calibri"/>
              </a:rPr>
              <a:t>“Those living alone were more likely to report fair to poor health, poor vision, difficulties in instrumental and basic activity, poorer diet, worsening function, risk of social isolation, hazardous alcohol use, having no emergency carer, and multiple falls in the previous 12 months.”</a:t>
            </a:r>
          </a:p>
          <a:p>
            <a:pPr indent="-457200" lvl="0" marL="457200" marR="0" rtl="0" algn="r">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Kalpa Kharicha et al.</a:t>
            </a:r>
          </a:p>
          <a:p>
            <a:pPr indent="-457200" lvl="0" marL="457200" marR="0" rtl="0" algn="l">
              <a:lnSpc>
                <a:spcPct val="100000"/>
              </a:lnSpc>
              <a:spcBef>
                <a:spcPts val="0"/>
              </a:spcBef>
              <a:spcAft>
                <a:spcPts val="0"/>
              </a:spcAft>
              <a:buClr>
                <a:schemeClr val="l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457200" lvl="0" marL="457200" marR="0" rtl="0" algn="l">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Which translates to </a:t>
            </a:r>
            <a:r>
              <a:rPr b="0" i="0" lang="en-US" sz="2800" u="sng" cap="none" strike="noStrike">
                <a:solidFill>
                  <a:srgbClr val="FFC600"/>
                </a:solidFill>
                <a:latin typeface="Play"/>
                <a:ea typeface="Play"/>
                <a:cs typeface="Play"/>
                <a:sym typeface="Play"/>
              </a:rPr>
              <a:t>higher medical cost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Introduction – Solution</a:t>
            </a:r>
          </a:p>
        </p:txBody>
      </p:sp>
      <p:sp>
        <p:nvSpPr>
          <p:cNvPr id="124" name="Shape 12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Great Catch – a health monitoring system that catches preventable health issues early</a:t>
            </a:r>
          </a:p>
          <a:p>
            <a:pPr indent="-342900" lvl="0" marL="342900" marR="0" rtl="0" algn="l">
              <a:lnSpc>
                <a:spcPct val="100000"/>
              </a:lnSpc>
              <a:spcBef>
                <a:spcPts val="0"/>
              </a:spcBef>
              <a:spcAft>
                <a:spcPts val="0"/>
              </a:spcAft>
              <a:buClr>
                <a:schemeClr val="l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Helps monitor health of elderly</a:t>
            </a:r>
          </a:p>
          <a:p>
            <a:pPr indent="-342900" lvl="0" marL="342900" marR="0" rtl="0" algn="l">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Especially those who live alone</a:t>
            </a:r>
          </a:p>
          <a:p>
            <a:pPr indent="-342900" lvl="0" marL="342900" marR="0" rtl="0" algn="l">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Reduces unnecessary medical cost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3600" u="none" cap="none" strike="noStrike">
                <a:solidFill>
                  <a:schemeClr val="lt1"/>
                </a:solidFill>
                <a:latin typeface="Calibri"/>
                <a:ea typeface="Calibri"/>
                <a:cs typeface="Calibri"/>
                <a:sym typeface="Calibri"/>
              </a:rPr>
              <a:t>Introduction – Existing System</a:t>
            </a:r>
            <a:r>
              <a:rPr b="0" i="0" lang="en-US" sz="44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[4][5]</a:t>
            </a:r>
          </a:p>
        </p:txBody>
      </p:sp>
      <p:graphicFrame>
        <p:nvGraphicFramePr>
          <p:cNvPr id="130" name="Shape 130"/>
          <p:cNvGraphicFramePr/>
          <p:nvPr/>
        </p:nvGraphicFramePr>
        <p:xfrm>
          <a:off x="581562" y="1317675"/>
          <a:ext cx="3000000" cy="3000000"/>
        </p:xfrm>
        <a:graphic>
          <a:graphicData uri="http://schemas.openxmlformats.org/drawingml/2006/table">
            <a:tbl>
              <a:tblPr>
                <a:noFill/>
                <a:tableStyleId>{0CA95CA2-C085-485F-9CB9-30CD86BF6049}</a:tableStyleId>
              </a:tblPr>
              <a:tblGrid>
                <a:gridCol w="1967850"/>
                <a:gridCol w="1724175"/>
                <a:gridCol w="1171450"/>
                <a:gridCol w="1558700"/>
                <a:gridCol w="1558700"/>
              </a:tblGrid>
              <a:tr h="866750">
                <a:tc>
                  <a:txBody>
                    <a:bodyPr>
                      <a:noAutofit/>
                    </a:bodyPr>
                    <a:lstStyle/>
                    <a:p>
                      <a:pPr lvl="0">
                        <a:spcBef>
                          <a:spcPts val="0"/>
                        </a:spcBef>
                        <a:buNone/>
                      </a:pPr>
                      <a:r>
                        <a:t/>
                      </a:r>
                      <a:endParaRPr sz="1600">
                        <a:solidFill>
                          <a:srgbClr val="FFFFFF"/>
                        </a:solidFill>
                      </a:endParaRPr>
                    </a:p>
                  </a:txBody>
                  <a:tcPr marT="91425" marB="91425" marR="91425" marL="91425"/>
                </a:tc>
                <a:tc>
                  <a:txBody>
                    <a:bodyPr>
                      <a:noAutofit/>
                    </a:bodyPr>
                    <a:lstStyle/>
                    <a:p>
                      <a:pPr lvl="0">
                        <a:spcBef>
                          <a:spcPts val="0"/>
                        </a:spcBef>
                        <a:buNone/>
                      </a:pPr>
                      <a:r>
                        <a:rPr b="1" lang="en-US" sz="1600">
                          <a:solidFill>
                            <a:srgbClr val="FFFFFF"/>
                          </a:solidFill>
                        </a:rPr>
                        <a:t>Great Catch</a:t>
                      </a:r>
                    </a:p>
                  </a:txBody>
                  <a:tcPr marT="91425" marB="91425" marR="91425" marL="91425"/>
                </a:tc>
                <a:tc>
                  <a:txBody>
                    <a:bodyPr>
                      <a:noAutofit/>
                    </a:bodyPr>
                    <a:lstStyle/>
                    <a:p>
                      <a:pPr lvl="0">
                        <a:spcBef>
                          <a:spcPts val="0"/>
                        </a:spcBef>
                        <a:buNone/>
                      </a:pPr>
                      <a:r>
                        <a:rPr b="1" lang="en-US" sz="1600">
                          <a:solidFill>
                            <a:srgbClr val="FFFFFF"/>
                          </a:solidFill>
                        </a:rPr>
                        <a:t>Fitbit</a:t>
                      </a:r>
                    </a:p>
                  </a:txBody>
                  <a:tcPr marT="91425" marB="91425" marR="91425" marL="91425"/>
                </a:tc>
                <a:tc>
                  <a:txBody>
                    <a:bodyPr>
                      <a:noAutofit/>
                    </a:bodyPr>
                    <a:lstStyle/>
                    <a:p>
                      <a:pPr lvl="0">
                        <a:spcBef>
                          <a:spcPts val="0"/>
                        </a:spcBef>
                        <a:buNone/>
                      </a:pPr>
                      <a:r>
                        <a:rPr b="1" lang="en-US" sz="1600">
                          <a:solidFill>
                            <a:srgbClr val="FFFFFF"/>
                          </a:solidFill>
                        </a:rPr>
                        <a:t>iWatch</a:t>
                      </a:r>
                    </a:p>
                  </a:txBody>
                  <a:tcPr marT="91425" marB="91425" marR="91425" marL="91425"/>
                </a:tc>
                <a:tc>
                  <a:txBody>
                    <a:bodyPr>
                      <a:noAutofit/>
                    </a:bodyPr>
                    <a:lstStyle/>
                    <a:p>
                      <a:pPr lvl="0">
                        <a:spcBef>
                          <a:spcPts val="0"/>
                        </a:spcBef>
                        <a:buNone/>
                      </a:pPr>
                      <a:r>
                        <a:rPr b="1" lang="en-US" sz="1600">
                          <a:solidFill>
                            <a:srgbClr val="FFFFFF"/>
                          </a:solidFill>
                        </a:rPr>
                        <a:t>Lively Wearable by GreatCall</a:t>
                      </a:r>
                    </a:p>
                  </a:txBody>
                  <a:tcPr marT="91425" marB="91425" marR="91425" marL="91425"/>
                </a:tc>
              </a:tr>
              <a:tr h="1048525">
                <a:tc>
                  <a:txBody>
                    <a:bodyPr>
                      <a:noAutofit/>
                    </a:bodyPr>
                    <a:lstStyle/>
                    <a:p>
                      <a:pPr lvl="0">
                        <a:spcBef>
                          <a:spcPts val="0"/>
                        </a:spcBef>
                        <a:buNone/>
                      </a:pPr>
                      <a:r>
                        <a:rPr b="1" lang="en-US" sz="1600">
                          <a:solidFill>
                            <a:srgbClr val="FFFFFF"/>
                          </a:solidFill>
                        </a:rPr>
                        <a:t>Has built-in intelligence using statistics and API</a:t>
                      </a:r>
                    </a:p>
                  </a:txBody>
                  <a:tcPr marT="91425" marB="91425" marR="91425" marL="91425"/>
                </a:tc>
                <a:tc>
                  <a:txBody>
                    <a:bodyPr>
                      <a:noAutofit/>
                    </a:bodyPr>
                    <a:lstStyle/>
                    <a:p>
                      <a:pPr lvl="0">
                        <a:spcBef>
                          <a:spcPts val="0"/>
                        </a:spcBef>
                        <a:buNone/>
                      </a:pPr>
                      <a:r>
                        <a:rPr lang="en-US" sz="1600">
                          <a:solidFill>
                            <a:srgbClr val="FFFFFF"/>
                          </a:solidFill>
                        </a:rPr>
                        <a:t>Yes</a:t>
                      </a:r>
                    </a:p>
                  </a:txBody>
                  <a:tcPr marT="91425" marB="91425" marR="91425" marL="91425"/>
                </a:tc>
                <a:tc>
                  <a:txBody>
                    <a:bodyPr>
                      <a:noAutofit/>
                    </a:bodyPr>
                    <a:lstStyle/>
                    <a:p>
                      <a:pPr lvl="0">
                        <a:spcBef>
                          <a:spcPts val="0"/>
                        </a:spcBef>
                        <a:buNone/>
                      </a:pPr>
                      <a:r>
                        <a:rPr lang="en-US" sz="1600">
                          <a:solidFill>
                            <a:srgbClr val="FFFFFF"/>
                          </a:solidFill>
                        </a:rPr>
                        <a:t>No</a:t>
                      </a:r>
                    </a:p>
                  </a:txBody>
                  <a:tcPr marT="91425" marB="91425" marR="91425" marL="91425"/>
                </a:tc>
                <a:tc>
                  <a:txBody>
                    <a:bodyPr>
                      <a:noAutofit/>
                    </a:bodyPr>
                    <a:lstStyle/>
                    <a:p>
                      <a:pPr lvl="0">
                        <a:spcBef>
                          <a:spcPts val="0"/>
                        </a:spcBef>
                        <a:buClr>
                          <a:schemeClr val="dk1"/>
                        </a:buClr>
                        <a:buSzPct val="68750"/>
                        <a:buFont typeface="Arial"/>
                        <a:buNone/>
                      </a:pPr>
                      <a:r>
                        <a:rPr lang="en-US" sz="1600">
                          <a:solidFill>
                            <a:srgbClr val="FFFFFF"/>
                          </a:solidFill>
                        </a:rPr>
                        <a:t>No</a:t>
                      </a:r>
                    </a:p>
                  </a:txBody>
                  <a:tcPr marT="91425" marB="91425" marR="91425" marL="91425"/>
                </a:tc>
                <a:tc>
                  <a:txBody>
                    <a:bodyPr>
                      <a:noAutofit/>
                    </a:bodyPr>
                    <a:lstStyle/>
                    <a:p>
                      <a:pPr lvl="0">
                        <a:spcBef>
                          <a:spcPts val="0"/>
                        </a:spcBef>
                        <a:buClr>
                          <a:schemeClr val="dk1"/>
                        </a:buClr>
                        <a:buSzPct val="68750"/>
                        <a:buFont typeface="Arial"/>
                        <a:buNone/>
                      </a:pPr>
                      <a:r>
                        <a:rPr lang="en-US" sz="1600">
                          <a:solidFill>
                            <a:srgbClr val="FFFFFF"/>
                          </a:solidFill>
                        </a:rPr>
                        <a:t>No</a:t>
                      </a:r>
                    </a:p>
                  </a:txBody>
                  <a:tcPr marT="91425" marB="91425" marR="91425" marL="91425"/>
                </a:tc>
              </a:tr>
              <a:tr h="1524775">
                <a:tc>
                  <a:txBody>
                    <a:bodyPr>
                      <a:noAutofit/>
                    </a:bodyPr>
                    <a:lstStyle/>
                    <a:p>
                      <a:pPr lvl="0">
                        <a:spcBef>
                          <a:spcPts val="0"/>
                        </a:spcBef>
                        <a:buNone/>
                      </a:pPr>
                      <a:r>
                        <a:rPr b="1" lang="en-US" sz="1600">
                          <a:solidFill>
                            <a:srgbClr val="FFFFFF"/>
                          </a:solidFill>
                        </a:rPr>
                        <a:t>Offer alert features to notify designed contact person</a:t>
                      </a:r>
                    </a:p>
                  </a:txBody>
                  <a:tcPr marT="91425" marB="91425" marR="91425" marL="91425"/>
                </a:tc>
                <a:tc>
                  <a:txBody>
                    <a:bodyPr>
                      <a:noAutofit/>
                    </a:bodyPr>
                    <a:lstStyle/>
                    <a:p>
                      <a:pPr lvl="0">
                        <a:spcBef>
                          <a:spcPts val="0"/>
                        </a:spcBef>
                        <a:buNone/>
                      </a:pPr>
                      <a:r>
                        <a:rPr lang="en-US" sz="1600">
                          <a:solidFill>
                            <a:srgbClr val="FFFFFF"/>
                          </a:solidFill>
                        </a:rPr>
                        <a:t>Yes, but can send different alerts to different contacts based on issue severity</a:t>
                      </a:r>
                    </a:p>
                  </a:txBody>
                  <a:tcPr marT="91425" marB="91425" marR="91425" marL="91425"/>
                </a:tc>
                <a:tc>
                  <a:txBody>
                    <a:bodyPr>
                      <a:noAutofit/>
                    </a:bodyPr>
                    <a:lstStyle/>
                    <a:p>
                      <a:pPr lvl="0">
                        <a:spcBef>
                          <a:spcPts val="0"/>
                        </a:spcBef>
                        <a:buNone/>
                      </a:pPr>
                      <a:r>
                        <a:rPr lang="en-US" sz="1600">
                          <a:solidFill>
                            <a:srgbClr val="FFFFFF"/>
                          </a:solidFill>
                        </a:rPr>
                        <a:t>Yes, limited function as reminder</a:t>
                      </a:r>
                    </a:p>
                  </a:txBody>
                  <a:tcPr marT="91425" marB="91425" marR="91425" marL="91425"/>
                </a:tc>
                <a:tc>
                  <a:txBody>
                    <a:bodyPr>
                      <a:noAutofit/>
                    </a:bodyPr>
                    <a:lstStyle/>
                    <a:p>
                      <a:pPr lvl="0">
                        <a:spcBef>
                          <a:spcPts val="0"/>
                        </a:spcBef>
                        <a:buNone/>
                      </a:pPr>
                      <a:r>
                        <a:rPr lang="en-US" sz="1600">
                          <a:solidFill>
                            <a:srgbClr val="FFFFFF"/>
                          </a:solidFill>
                        </a:rPr>
                        <a:t>Yes, limited function as reminder</a:t>
                      </a:r>
                    </a:p>
                  </a:txBody>
                  <a:tcPr marT="91425" marB="91425" marR="91425" marL="91425"/>
                </a:tc>
                <a:tc>
                  <a:txBody>
                    <a:bodyPr>
                      <a:noAutofit/>
                    </a:bodyPr>
                    <a:lstStyle/>
                    <a:p>
                      <a:pPr lvl="0">
                        <a:spcBef>
                          <a:spcPts val="0"/>
                        </a:spcBef>
                        <a:buNone/>
                      </a:pPr>
                      <a:r>
                        <a:rPr lang="en-US" sz="1600">
                          <a:solidFill>
                            <a:srgbClr val="FFFFFF"/>
                          </a:solidFill>
                        </a:rPr>
                        <a:t>Yes, only if fall is detected</a:t>
                      </a:r>
                    </a:p>
                  </a:txBody>
                  <a:tcPr marT="91425" marB="91425" marR="91425" marL="91425"/>
                </a:tc>
              </a:tr>
              <a:tr h="634875">
                <a:tc>
                  <a:txBody>
                    <a:bodyPr>
                      <a:noAutofit/>
                    </a:bodyPr>
                    <a:lstStyle/>
                    <a:p>
                      <a:pPr lvl="0">
                        <a:spcBef>
                          <a:spcPts val="0"/>
                        </a:spcBef>
                        <a:buNone/>
                      </a:pPr>
                      <a:r>
                        <a:rPr b="1" lang="en-US" sz="1600">
                          <a:solidFill>
                            <a:srgbClr val="FFFFFF"/>
                          </a:solidFill>
                        </a:rPr>
                        <a:t>Provides reporting option on selected data</a:t>
                      </a:r>
                    </a:p>
                  </a:txBody>
                  <a:tcPr marT="91425" marB="91425" marR="91425" marL="91425"/>
                </a:tc>
                <a:tc>
                  <a:txBody>
                    <a:bodyPr>
                      <a:noAutofit/>
                    </a:bodyPr>
                    <a:lstStyle/>
                    <a:p>
                      <a:pPr lvl="0">
                        <a:spcBef>
                          <a:spcPts val="0"/>
                        </a:spcBef>
                        <a:buNone/>
                      </a:pPr>
                      <a:r>
                        <a:rPr lang="en-US" sz="1600">
                          <a:solidFill>
                            <a:srgbClr val="FFFFFF"/>
                          </a:solidFill>
                        </a:rPr>
                        <a:t>Yes, integrated into the main system</a:t>
                      </a:r>
                    </a:p>
                  </a:txBody>
                  <a:tcPr marT="91425" marB="91425" marR="91425" marL="91425"/>
                </a:tc>
                <a:tc>
                  <a:txBody>
                    <a:bodyPr>
                      <a:noAutofit/>
                    </a:bodyPr>
                    <a:lstStyle/>
                    <a:p>
                      <a:pPr lvl="0">
                        <a:spcBef>
                          <a:spcPts val="0"/>
                        </a:spcBef>
                        <a:buNone/>
                      </a:pPr>
                      <a:r>
                        <a:rPr lang="en-US" sz="1600">
                          <a:solidFill>
                            <a:srgbClr val="FFFFFF"/>
                          </a:solidFill>
                        </a:rPr>
                        <a:t>Yes, integrated into the main system</a:t>
                      </a:r>
                    </a:p>
                  </a:txBody>
                  <a:tcPr marT="91425" marB="91425" marR="91425" marL="91425"/>
                </a:tc>
                <a:tc>
                  <a:txBody>
                    <a:bodyPr>
                      <a:noAutofit/>
                    </a:bodyPr>
                    <a:lstStyle/>
                    <a:p>
                      <a:pPr lvl="0">
                        <a:spcBef>
                          <a:spcPts val="0"/>
                        </a:spcBef>
                        <a:buNone/>
                      </a:pPr>
                      <a:r>
                        <a:rPr lang="en-US" sz="1600">
                          <a:solidFill>
                            <a:srgbClr val="FFFFFF"/>
                          </a:solidFill>
                        </a:rPr>
                        <a:t>No, need 3rd party tool</a:t>
                      </a:r>
                    </a:p>
                  </a:txBody>
                  <a:tcPr marT="91425" marB="91425" marR="91425" marL="91425"/>
                </a:tc>
                <a:tc>
                  <a:txBody>
                    <a:bodyPr>
                      <a:noAutofit/>
                    </a:bodyPr>
                    <a:lstStyle/>
                    <a:p>
                      <a:pPr lvl="0">
                        <a:spcBef>
                          <a:spcPts val="0"/>
                        </a:spcBef>
                        <a:buNone/>
                      </a:pPr>
                      <a:r>
                        <a:rPr lang="en-US" sz="1600">
                          <a:solidFill>
                            <a:srgbClr val="FFFFFF"/>
                          </a:solidFill>
                        </a:rPr>
                        <a:t>No, need 3rd party tool</a:t>
                      </a: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3600">
                <a:solidFill>
                  <a:schemeClr val="lt1"/>
                </a:solidFill>
              </a:rPr>
              <a:t>Introduction – Existing System (con’t) </a:t>
            </a:r>
            <a:r>
              <a:rPr lang="en-US" sz="2000">
                <a:solidFill>
                  <a:schemeClr val="lt1"/>
                </a:solidFill>
              </a:rPr>
              <a:t>[4][5]</a:t>
            </a:r>
          </a:p>
        </p:txBody>
      </p:sp>
      <p:graphicFrame>
        <p:nvGraphicFramePr>
          <p:cNvPr id="136" name="Shape 136"/>
          <p:cNvGraphicFramePr/>
          <p:nvPr/>
        </p:nvGraphicFramePr>
        <p:xfrm>
          <a:off x="702662" y="1267900"/>
          <a:ext cx="3000000" cy="3000000"/>
        </p:xfrm>
        <a:graphic>
          <a:graphicData uri="http://schemas.openxmlformats.org/drawingml/2006/table">
            <a:tbl>
              <a:tblPr>
                <a:noFill/>
                <a:tableStyleId>{0CA95CA2-C085-485F-9CB9-30CD86BF6049}</a:tableStyleId>
              </a:tblPr>
              <a:tblGrid>
                <a:gridCol w="1947475"/>
                <a:gridCol w="1447800"/>
                <a:gridCol w="1447800"/>
                <a:gridCol w="1447800"/>
                <a:gridCol w="1447800"/>
              </a:tblGrid>
              <a:tr h="381000">
                <a:tc>
                  <a:txBody>
                    <a:bodyPr>
                      <a:noAutofit/>
                    </a:bodyPr>
                    <a:lstStyle/>
                    <a:p>
                      <a:pPr lvl="0" rtl="0">
                        <a:spcBef>
                          <a:spcPts val="0"/>
                        </a:spcBef>
                        <a:buNone/>
                      </a:pPr>
                      <a:r>
                        <a:t/>
                      </a:r>
                      <a:endParaRPr sz="1600">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b="1" lang="en-US" sz="1600">
                          <a:solidFill>
                            <a:srgbClr val="FFFFFF"/>
                          </a:solidFill>
                        </a:rPr>
                        <a:t>Great Catch</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b="1" lang="en-US" sz="1600">
                          <a:solidFill>
                            <a:srgbClr val="FFFFFF"/>
                          </a:solidFill>
                        </a:rPr>
                        <a:t>Fitbit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b="1" lang="en-US" sz="1600">
                          <a:solidFill>
                            <a:srgbClr val="FFFFFF"/>
                          </a:solidFill>
                        </a:rPr>
                        <a:t>iWatch</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b="1" lang="en-US" sz="1600">
                          <a:solidFill>
                            <a:srgbClr val="FFFFFF"/>
                          </a:solidFill>
                        </a:rPr>
                        <a:t>Lively Wearable by GreatCall</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1539450">
                <a:tc>
                  <a:txBody>
                    <a:bodyPr>
                      <a:noAutofit/>
                    </a:bodyPr>
                    <a:lstStyle/>
                    <a:p>
                      <a:pPr lvl="0" rtl="0">
                        <a:spcBef>
                          <a:spcPts val="0"/>
                        </a:spcBef>
                        <a:buNone/>
                      </a:pPr>
                      <a:r>
                        <a:rPr b="1" lang="en-US" sz="1600">
                          <a:solidFill>
                            <a:srgbClr val="FFFFFF"/>
                          </a:solidFill>
                        </a:rPr>
                        <a:t>Wirelessly and automatically syncing data between wearable sensors and application</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lvl="0" rtl="0">
                        <a:spcBef>
                          <a:spcPts val="0"/>
                        </a:spcBef>
                        <a:buNone/>
                      </a:pPr>
                      <a:r>
                        <a:rPr b="1" lang="en-US" sz="1600">
                          <a:solidFill>
                            <a:srgbClr val="FFFFFF"/>
                          </a:solidFill>
                        </a:rPr>
                        <a:t>Allows optional user data input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 but with more focus on medical information</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 but limited to sleep and other fitness information</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 but limited to sleep and other fitness information</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No</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lvl="0" rtl="0">
                        <a:spcBef>
                          <a:spcPts val="0"/>
                        </a:spcBef>
                        <a:buNone/>
                      </a:pPr>
                      <a:r>
                        <a:rPr b="1" lang="en-US" sz="1600">
                          <a:solidFill>
                            <a:srgbClr val="FFFFFF"/>
                          </a:solidFill>
                        </a:rPr>
                        <a:t>Protect user’s privacy</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US" sz="1600">
                          <a:solidFill>
                            <a:srgbClr val="FFFFFF"/>
                          </a:solidFill>
                        </a:rPr>
                        <a:t>Yes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US" sz="4400" u="none" cap="none" strike="noStrike">
                <a:solidFill>
                  <a:schemeClr val="lt1"/>
                </a:solidFill>
                <a:latin typeface="Calibri"/>
                <a:ea typeface="Calibri"/>
                <a:cs typeface="Calibri"/>
                <a:sym typeface="Calibri"/>
              </a:rPr>
              <a:t>Introduction – Differences</a:t>
            </a:r>
          </a:p>
        </p:txBody>
      </p:sp>
      <p:sp>
        <p:nvSpPr>
          <p:cNvPr id="142" name="Shape 14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100000"/>
              <a:buFont typeface="Arial"/>
              <a:buChar char="•"/>
            </a:pPr>
            <a:r>
              <a:rPr b="0" i="0" lang="en-US" sz="2800" u="sng" cap="none" strike="noStrike">
                <a:solidFill>
                  <a:srgbClr val="FFC600"/>
                </a:solidFill>
                <a:latin typeface="Play"/>
                <a:ea typeface="Play"/>
                <a:cs typeface="Play"/>
                <a:sym typeface="Play"/>
              </a:rPr>
              <a:t>Great Catch make uses of collected data while other do not </a:t>
            </a:r>
          </a:p>
          <a:p>
            <a:pPr indent="0" lvl="0" marL="0" marR="0" rtl="0" algn="l">
              <a:lnSpc>
                <a:spcPct val="100000"/>
              </a:lnSpc>
              <a:spcBef>
                <a:spcPts val="0"/>
              </a:spcBef>
              <a:spcAft>
                <a:spcPts val="0"/>
              </a:spcAft>
              <a:buClr>
                <a:schemeClr val="lt1"/>
              </a:buClr>
              <a:buSzPct val="25000"/>
              <a:buFont typeface="Arial"/>
              <a:buNone/>
            </a:pPr>
            <a:r>
              <a:t/>
            </a:r>
            <a:endParaRPr b="0" i="0" sz="2800" u="sng" cap="none" strike="noStrike">
              <a:solidFill>
                <a:srgbClr val="FFC600"/>
              </a:solidFill>
              <a:latin typeface="Play"/>
              <a:ea typeface="Play"/>
              <a:cs typeface="Play"/>
              <a:sym typeface="Play"/>
            </a:endParaRPr>
          </a:p>
          <a:p>
            <a:pPr indent="-342900" lvl="0" marL="342900" marR="0" rtl="0" algn="l">
              <a:lnSpc>
                <a:spcPct val="10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Analyzes data to detect potential abnormal pattern using </a:t>
            </a:r>
            <a:r>
              <a:rPr lang="en-US" sz="2800">
                <a:solidFill>
                  <a:schemeClr val="lt1"/>
                </a:solidFill>
              </a:rPr>
              <a:t>statistics and API</a:t>
            </a:r>
          </a:p>
          <a:p>
            <a:pPr indent="-342900" lvl="0" marL="342900" marR="0" rtl="0" algn="l">
              <a:lnSpc>
                <a:spcPct val="100000"/>
              </a:lnSpc>
              <a:spcBef>
                <a:spcPts val="64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Alerts any abnormal patterns </a:t>
            </a:r>
            <a:r>
              <a:rPr lang="en-US" sz="2800">
                <a:solidFill>
                  <a:schemeClr val="lt1"/>
                </a:solidFill>
              </a:rPr>
              <a:t>and correlated user information </a:t>
            </a:r>
            <a:r>
              <a:rPr b="0" i="0" lang="en-US" sz="2800" u="none" cap="none" strike="noStrike">
                <a:solidFill>
                  <a:schemeClr val="lt1"/>
                </a:solidFill>
                <a:latin typeface="Calibri"/>
                <a:ea typeface="Calibri"/>
                <a:cs typeface="Calibri"/>
                <a:sym typeface="Calibri"/>
              </a:rPr>
              <a:t>to caregiver and user</a:t>
            </a:r>
          </a:p>
          <a:p>
            <a:pPr indent="-342900" lvl="0" marL="342900" marR="0" rtl="0" algn="l">
              <a:lnSpc>
                <a:spcPct val="100000"/>
              </a:lnSpc>
              <a:spcBef>
                <a:spcPts val="64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Offers raw data  or </a:t>
            </a:r>
            <a:r>
              <a:rPr lang="en-US" sz="2800">
                <a:solidFill>
                  <a:schemeClr val="lt1"/>
                </a:solidFill>
              </a:rPr>
              <a:t>summarized </a:t>
            </a:r>
            <a:r>
              <a:rPr b="0" i="0" lang="en-US" sz="2800" u="none" cap="none" strike="noStrike">
                <a:solidFill>
                  <a:schemeClr val="lt1"/>
                </a:solidFill>
                <a:latin typeface="Calibri"/>
                <a:ea typeface="Calibri"/>
                <a:cs typeface="Calibri"/>
                <a:sym typeface="Calibri"/>
              </a:rPr>
              <a:t>report to assist health professionals with diagnosis if needed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exel_Academic_Biomed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