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8.png" ContentType="image/png"/>
  <Override PartName="/ppt/media/image2.png" ContentType="image/png"/>
  <Override PartName="/ppt/media/image7.png" ContentType="image/png"/>
  <Override PartName="/ppt/media/image9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6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4.jpeg" ContentType="image/jpeg"/>
  <Override PartName="/ppt/media/image10.jpeg" ContentType="image/jpeg"/>
  <Override PartName="/ppt/media/image16.jpeg" ContentType="image/jpe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431640" y="5530320"/>
            <a:ext cx="1103040" cy="9680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9537120" y="1312920"/>
            <a:ext cx="1103040" cy="9680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7"/>
          <p:cNvSpPr/>
          <p:nvPr/>
        </p:nvSpPr>
        <p:spPr>
          <a:xfrm>
            <a:off x="9684000" y="300240"/>
            <a:ext cx="1837800" cy="1612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1449720" y="5304240"/>
            <a:ext cx="514080" cy="45108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9"/>
          <p:cNvSpPr/>
          <p:nvPr/>
        </p:nvSpPr>
        <p:spPr>
          <a:xfrm>
            <a:off x="11007720" y="354600"/>
            <a:ext cx="514080" cy="45108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PlaceHolder 1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2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3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2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 hidden="1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" hidden="1"/>
          <p:cNvSpPr/>
          <p:nvPr/>
        </p:nvSpPr>
        <p:spPr>
          <a:xfrm>
            <a:off x="11844720" y="6249960"/>
            <a:ext cx="229680" cy="459720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24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CustomShape 3" hidden="1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CustomShape 4" hidden="1"/>
          <p:cNvSpPr/>
          <p:nvPr/>
        </p:nvSpPr>
        <p:spPr>
          <a:xfrm rot="5400000">
            <a:off x="8695080" y="3405600"/>
            <a:ext cx="6857280" cy="45000"/>
          </a:xfrm>
          <a:prstGeom prst="rect">
            <a:avLst/>
          </a:prstGeom>
          <a:gradFill rotWithShape="0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CustomShape 5"/>
          <p:cNvSpPr/>
          <p:nvPr/>
        </p:nvSpPr>
        <p:spPr>
          <a:xfrm>
            <a:off x="11793600" y="0"/>
            <a:ext cx="35208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6"/>
          <p:cNvSpPr/>
          <p:nvPr/>
        </p:nvSpPr>
        <p:spPr>
          <a:xfrm rot="5400000">
            <a:off x="8740800" y="3405600"/>
            <a:ext cx="6857280" cy="4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6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Placeholder 6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6857280"/>
          </a:xfrm>
          <a:prstGeom prst="rect">
            <a:avLst/>
          </a:prstGeom>
          <a:ln>
            <a:noFill/>
          </a:ln>
        </p:spPr>
      </p:pic>
      <p:sp>
        <p:nvSpPr>
          <p:cNvPr id="344" name="CustomShape 1"/>
          <p:cNvSpPr/>
          <p:nvPr/>
        </p:nvSpPr>
        <p:spPr>
          <a:xfrm flipH="1">
            <a:off x="-720" y="3914640"/>
            <a:ext cx="1481040" cy="2199600"/>
          </a:xfrm>
          <a:custGeom>
            <a:avLst/>
            <a:gdLst/>
            <a:ahLst/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2"/>
          <p:cNvSpPr/>
          <p:nvPr/>
        </p:nvSpPr>
        <p:spPr>
          <a:xfrm>
            <a:off x="948240" y="3114720"/>
            <a:ext cx="4772520" cy="273672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6" strike="noStrike">
                <a:solidFill>
                  <a:srgbClr val="f2f2f2"/>
                </a:solidFill>
                <a:latin typeface="Corbel"/>
              </a:rPr>
              <a:t>PyQt5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177920" y="4081320"/>
            <a:ext cx="3999960" cy="6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100" spc="-1" strike="noStrike">
                <a:solidFill>
                  <a:srgbClr val="f2f2f2"/>
                </a:solidFill>
                <a:latin typeface="Calibri Light"/>
              </a:rPr>
              <a:t>PyQt</a:t>
            </a:r>
            <a:r>
              <a:rPr b="0" lang="en-US" sz="2100" spc="-1" strike="noStrike">
                <a:solidFill>
                  <a:srgbClr val="f2f2f2"/>
                </a:solidFill>
                <a:latin typeface="Calibri Light"/>
              </a:rPr>
              <a:t> is a Python binding of the cross-platform GUI toolkit Qt, implemented as a Python plug-in. PyQt is free software developed by the British firm Riverbank Computing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7" name="CustomShape 4"/>
          <p:cNvSpPr/>
          <p:nvPr/>
        </p:nvSpPr>
        <p:spPr>
          <a:xfrm flipH="1" rot="10800000">
            <a:off x="1952280" y="6478560"/>
            <a:ext cx="47556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8" name="Picture 1" descr=""/>
          <p:cNvPicPr/>
          <p:nvPr/>
        </p:nvPicPr>
        <p:blipFill>
          <a:blip r:embed="rId2"/>
          <a:stretch/>
        </p:blipFill>
        <p:spPr>
          <a:xfrm>
            <a:off x="2878560" y="3224160"/>
            <a:ext cx="797400" cy="831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Picture Placeholder 7" descr=""/>
          <p:cNvPicPr/>
          <p:nvPr/>
        </p:nvPicPr>
        <p:blipFill>
          <a:blip r:embed="rId1"/>
          <a:stretch/>
        </p:blipFill>
        <p:spPr>
          <a:xfrm>
            <a:off x="0" y="418320"/>
            <a:ext cx="8686800" cy="6438960"/>
          </a:xfrm>
          <a:prstGeom prst="rect">
            <a:avLst/>
          </a:prstGeom>
          <a:ln>
            <a:noFill/>
          </a:ln>
        </p:spPr>
      </p:pic>
      <p:sp>
        <p:nvSpPr>
          <p:cNvPr id="398" name="CustomShape 1"/>
          <p:cNvSpPr/>
          <p:nvPr/>
        </p:nvSpPr>
        <p:spPr>
          <a:xfrm>
            <a:off x="11387160" y="2928960"/>
            <a:ext cx="804240" cy="3139560"/>
          </a:xfrm>
          <a:custGeom>
            <a:avLst/>
            <a:gdLst/>
            <a:ah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"/>
          <p:cNvSpPr/>
          <p:nvPr/>
        </p:nvSpPr>
        <p:spPr>
          <a:xfrm rot="10800000">
            <a:off x="12291480" y="6397560"/>
            <a:ext cx="44928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CustomShape 3"/>
          <p:cNvSpPr/>
          <p:nvPr/>
        </p:nvSpPr>
        <p:spPr>
          <a:xfrm>
            <a:off x="7425360" y="2408040"/>
            <a:ext cx="4458960" cy="31460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0" rIns="180000" tIns="288000" bIns="180000"/>
          <a:p>
            <a:pPr algn="ctr">
              <a:lnSpc>
                <a:spcPts val="4000"/>
              </a:lnSpc>
            </a:pPr>
            <a:r>
              <a:rPr b="1" lang="en-US" sz="5000" spc="-296" strike="noStrike">
                <a:solidFill>
                  <a:srgbClr val="f2f2f2"/>
                </a:solidFill>
                <a:latin typeface="Corbel"/>
              </a:rPr>
              <a:t>Conversion to python script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456480" y="5118840"/>
            <a:ext cx="750240" cy="658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5"/>
          <p:cNvSpPr/>
          <p:nvPr/>
        </p:nvSpPr>
        <p:spPr>
          <a:xfrm>
            <a:off x="1779120" y="1160280"/>
            <a:ext cx="1837800" cy="1612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F389689-A3DA-45EF-8E67-D3C37472C765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404" name="Picture 3" descr=""/>
          <p:cNvPicPr/>
          <p:nvPr/>
        </p:nvPicPr>
        <p:blipFill>
          <a:blip r:embed="rId2"/>
          <a:stretch/>
        </p:blipFill>
        <p:spPr>
          <a:xfrm>
            <a:off x="8798760" y="3662640"/>
            <a:ext cx="1712160" cy="1784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ui  to py conversion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432000" y="1084320"/>
            <a:ext cx="54712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pyuic5 -x filename.ui -o filename.py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pyrcc5 -x imagefilename.qrc -o imagefilename.py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24DBA40-B49C-473A-ADD8-82DF49A9E549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408" name="CustomShape 4"/>
          <p:cNvSpPr/>
          <p:nvPr/>
        </p:nvSpPr>
        <p:spPr>
          <a:xfrm>
            <a:off x="432000" y="236088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  <a:ea typeface="DejaVu Sans"/>
              </a:rPr>
              <a:t>py  to exe conversion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432000" y="3013200"/>
            <a:ext cx="5471280" cy="95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  <a:ea typeface="DejaVu Sans"/>
              </a:rPr>
              <a:t>pip install pyinstaller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  <a:ea typeface="DejaVu Sans"/>
              </a:rPr>
              <a:t>pyinstaller --onefile –w calculator.py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654560" cy="6857280"/>
          </a:xfrm>
          <a:prstGeom prst="rect">
            <a:avLst/>
          </a:prstGeom>
          <a:ln>
            <a:noFill/>
          </a:ln>
        </p:spPr>
      </p:pic>
      <p:sp>
        <p:nvSpPr>
          <p:cNvPr id="411" name="CustomShape 1"/>
          <p:cNvSpPr/>
          <p:nvPr/>
        </p:nvSpPr>
        <p:spPr>
          <a:xfrm>
            <a:off x="11354400" y="3842280"/>
            <a:ext cx="846360" cy="2199600"/>
          </a:xfrm>
          <a:custGeom>
            <a:avLst/>
            <a:gdLst/>
            <a:ahLst/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2"/>
          <p:cNvSpPr/>
          <p:nvPr/>
        </p:nvSpPr>
        <p:spPr>
          <a:xfrm rot="10800000">
            <a:off x="12311280" y="6406200"/>
            <a:ext cx="47556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3"/>
          <p:cNvSpPr/>
          <p:nvPr/>
        </p:nvSpPr>
        <p:spPr>
          <a:xfrm>
            <a:off x="6490800" y="1236240"/>
            <a:ext cx="1837800" cy="1612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>
                <a:lumMod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4"/>
          <p:cNvSpPr/>
          <p:nvPr/>
        </p:nvSpPr>
        <p:spPr>
          <a:xfrm>
            <a:off x="7376040" y="2849400"/>
            <a:ext cx="4458960" cy="27198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6" strike="noStrike">
                <a:solidFill>
                  <a:srgbClr val="f2f2f2"/>
                </a:solidFill>
                <a:latin typeface="Corbel"/>
              </a:rPr>
              <a:t>Thank You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8034840" y="3859200"/>
            <a:ext cx="3520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farooq@students.uit.edu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6"/>
          <p:cNvSpPr/>
          <p:nvPr/>
        </p:nvSpPr>
        <p:spPr>
          <a:xfrm>
            <a:off x="8034840" y="4220280"/>
            <a:ext cx="3520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Tamir@students.uit.edu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7" name="" descr=""/>
          <p:cNvPicPr/>
          <p:nvPr/>
        </p:nvPicPr>
        <p:blipFill>
          <a:blip r:embed="rId2"/>
          <a:stretch/>
        </p:blipFill>
        <p:spPr>
          <a:xfrm>
            <a:off x="7678440" y="4615920"/>
            <a:ext cx="218160" cy="218160"/>
          </a:xfrm>
          <a:prstGeom prst="rect">
            <a:avLst/>
          </a:prstGeom>
          <a:ln>
            <a:noFill/>
          </a:ln>
        </p:spPr>
      </p:pic>
      <p:sp>
        <p:nvSpPr>
          <p:cNvPr id="418" name="CustomShape 7"/>
          <p:cNvSpPr/>
          <p:nvPr/>
        </p:nvSpPr>
        <p:spPr>
          <a:xfrm>
            <a:off x="8034840" y="4581360"/>
            <a:ext cx="3520800" cy="2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2f2f2"/>
                </a:solidFill>
                <a:latin typeface="Calibri Light"/>
              </a:rPr>
              <a:t>raheelsiddiqqui@ieee.org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3"/>
          <a:stretch/>
        </p:blipFill>
        <p:spPr>
          <a:xfrm>
            <a:off x="7678800" y="4616280"/>
            <a:ext cx="218160" cy="218160"/>
          </a:xfrm>
          <a:prstGeom prst="rect">
            <a:avLst/>
          </a:prstGeom>
          <a:ln>
            <a:noFill/>
          </a:ln>
        </p:spPr>
      </p:pic>
      <p:pic>
        <p:nvPicPr>
          <p:cNvPr id="420" name="" descr=""/>
          <p:cNvPicPr/>
          <p:nvPr/>
        </p:nvPicPr>
        <p:blipFill>
          <a:blip r:embed="rId4"/>
          <a:stretch/>
        </p:blipFill>
        <p:spPr>
          <a:xfrm>
            <a:off x="7678800" y="4616280"/>
            <a:ext cx="218160" cy="218160"/>
          </a:xfrm>
          <a:prstGeom prst="rect">
            <a:avLst/>
          </a:prstGeom>
          <a:ln>
            <a:noFill/>
          </a:ln>
        </p:spPr>
      </p:pic>
      <p:pic>
        <p:nvPicPr>
          <p:cNvPr id="421" name="" descr=""/>
          <p:cNvPicPr/>
          <p:nvPr/>
        </p:nvPicPr>
        <p:blipFill>
          <a:blip r:embed="rId5"/>
          <a:stretch/>
        </p:blipFill>
        <p:spPr>
          <a:xfrm>
            <a:off x="7680960" y="4206600"/>
            <a:ext cx="218160" cy="218160"/>
          </a:xfrm>
          <a:prstGeom prst="rect">
            <a:avLst/>
          </a:prstGeom>
          <a:ln>
            <a:noFill/>
          </a:ln>
        </p:spPr>
      </p:pic>
      <p:pic>
        <p:nvPicPr>
          <p:cNvPr id="422" name="" descr=""/>
          <p:cNvPicPr/>
          <p:nvPr/>
        </p:nvPicPr>
        <p:blipFill>
          <a:blip r:embed="rId6"/>
          <a:stretch/>
        </p:blipFill>
        <p:spPr>
          <a:xfrm>
            <a:off x="7680960" y="3840480"/>
            <a:ext cx="218160" cy="218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5988240" y="864000"/>
            <a:ext cx="5652720" cy="4726080"/>
          </a:xfrm>
          <a:prstGeom prst="roundRect">
            <a:avLst>
              <a:gd name="adj" fmla="val 16667"/>
            </a:avLst>
          </a:prstGeom>
          <a:solidFill>
            <a:srgbClr val="3d3d3d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2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PyQt5 Vs TKinter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431640" y="100800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Both Tkinter and PyQt are useful for designing acceptable GUI’s, but at the same time, they differ in terms of adaptability and functionality.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432000" y="2556000"/>
            <a:ext cx="5471280" cy="35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Mostly, Tkinter is all about writing GUI yourself, program your settings or functionality in the same script.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On the other hand, in PyQt, you separate GUI in a script, and use your Python knowledge from another script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Instead of creating your own code for the user interface, </a:t>
            </a:r>
            <a:r>
              <a:rPr b="0" i="1" lang="en-US" sz="1800" spc="-1" strike="noStrike">
                <a:solidFill>
                  <a:srgbClr val="404040"/>
                </a:solidFill>
                <a:latin typeface="Calibri Light"/>
              </a:rPr>
              <a:t>you can simply adopt the Qt Designer functions to develop your application</a:t>
            </a: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Therefore, let’s see what the main differences and advantages of PyQt vs. Tkinter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5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D7C3EA1E-F02A-433F-A82C-13B60C050352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54" name="Picture 4" descr=""/>
          <p:cNvPicPr/>
          <p:nvPr/>
        </p:nvPicPr>
        <p:blipFill>
          <a:blip r:embed="rId1"/>
          <a:stretch/>
        </p:blipFill>
        <p:spPr>
          <a:xfrm>
            <a:off x="6305040" y="1131840"/>
            <a:ext cx="5019120" cy="4190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32000" y="432000"/>
            <a:ext cx="11339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Comparison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32000" y="94824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PyQt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432000" y="1346040"/>
            <a:ext cx="547128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Advantages of using PyQt. 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Coding flexibility – GUI programming with Qt is designed around the concept of signals and slots for establishing communication amongst objects. That permits flexibility when dealing with GUI events and results in a smoother codebase.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More than a framework – Qt uses a wide array of native platform APIs for the purpose of </a:t>
            </a:r>
            <a:r>
              <a:rPr b="0" i="1" lang="en-US" sz="1600" spc="-1" strike="noStrike">
                <a:solidFill>
                  <a:srgbClr val="404040"/>
                </a:solidFill>
                <a:latin typeface="Calibri Light"/>
              </a:rPr>
              <a:t>networking, database creation, and many more</a:t>
            </a: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. It offers primary access to them via a unique API.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Various UI components – Qt offers several widgets, such as buttons or menus, all designed with a basic appearance across all supported platforms.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Various learning resources – because PyQt is one of the most used UI frameworks for Python, you can get easy access to a wide array of documentation.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Easy to master – PyQt comes with a user-friendly, straightforward API functionality, along with specific classes linked to Qt C++. This allows the user to use previous knowledge from either Qt or C++, making PyQt easy to understand.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6300000" y="943920"/>
            <a:ext cx="54712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TKinter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6102000" y="1346040"/>
            <a:ext cx="5471280" cy="459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Advantages of using Tkinter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Available out-of-charge for commercial usage.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It is featured in the underlying Python library.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Creating executables for Tkinter apps is more accessible since Tkinter is included in Python, and, as a consequence, it comes with no other dependencies.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Simple to understand and master, as Tkinter is a limited library with a simple API, being the primary choice for creating fast GUIs for Python scripts.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7B4A193-3C92-4845-AB0B-714915BD25F5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432000" y="432000"/>
            <a:ext cx="11339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Comparison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32000" y="948240"/>
            <a:ext cx="54712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PyQt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32000" y="1346040"/>
            <a:ext cx="54712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Disadvantages of using PyQt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Lack of Python-specific documentation for classes in PyQt5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It requires a lot of time for understanding all the details of PyQt, meaning it is a quite steep learning curve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6300000" y="943920"/>
            <a:ext cx="54712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04040"/>
                </a:solidFill>
                <a:latin typeface="Calibri Light"/>
              </a:rPr>
              <a:t>TKinter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6255720" y="1346040"/>
            <a:ext cx="5471280" cy="118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Disadvantages of using Tkinter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Tkinter does not include advanced widgets.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It has no similar tool as Qt Designer for Tkinter.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It doesn't have a native look and feel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7D6E83F-4A1A-4040-B845-5558EA2C7732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67" name="Picture 2" descr=""/>
          <p:cNvPicPr/>
          <p:nvPr/>
        </p:nvPicPr>
        <p:blipFill>
          <a:blip r:embed="rId1"/>
          <a:stretch/>
        </p:blipFill>
        <p:spPr>
          <a:xfrm>
            <a:off x="686880" y="2572200"/>
            <a:ext cx="4961880" cy="4075920"/>
          </a:xfrm>
          <a:prstGeom prst="rect">
            <a:avLst/>
          </a:prstGeom>
          <a:ln>
            <a:noFill/>
          </a:ln>
        </p:spPr>
      </p:pic>
      <p:pic>
        <p:nvPicPr>
          <p:cNvPr id="368" name="Picture 8" descr=""/>
          <p:cNvPicPr/>
          <p:nvPr/>
        </p:nvPicPr>
        <p:blipFill>
          <a:blip r:embed="rId2"/>
          <a:stretch/>
        </p:blipFill>
        <p:spPr>
          <a:xfrm>
            <a:off x="6255720" y="2534040"/>
            <a:ext cx="5301360" cy="407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Placeholder 7" descr=""/>
          <p:cNvPicPr/>
          <p:nvPr/>
        </p:nvPicPr>
        <p:blipFill>
          <a:blip r:embed="rId1"/>
          <a:stretch/>
        </p:blipFill>
        <p:spPr>
          <a:xfrm>
            <a:off x="0" y="418320"/>
            <a:ext cx="8686800" cy="6438960"/>
          </a:xfrm>
          <a:prstGeom prst="rect">
            <a:avLst/>
          </a:prstGeom>
          <a:ln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11387160" y="2928960"/>
            <a:ext cx="804240" cy="3139560"/>
          </a:xfrm>
          <a:custGeom>
            <a:avLst/>
            <a:gdLst/>
            <a:ahLst/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 rot="10800000">
            <a:off x="12291480" y="6397560"/>
            <a:ext cx="44928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3"/>
          <p:cNvSpPr/>
          <p:nvPr/>
        </p:nvSpPr>
        <p:spPr>
          <a:xfrm>
            <a:off x="7425360" y="2408040"/>
            <a:ext cx="4458960" cy="31460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0" rIns="180000" tIns="288000" bIns="180000"/>
          <a:p>
            <a:pPr algn="ctr">
              <a:lnSpc>
                <a:spcPts val="4000"/>
              </a:lnSpc>
            </a:pPr>
            <a:r>
              <a:rPr b="1" lang="en-US" sz="5000" spc="-296" strike="noStrike">
                <a:solidFill>
                  <a:srgbClr val="f2f2f2"/>
                </a:solidFill>
                <a:latin typeface="Corbel"/>
              </a:rPr>
              <a:t>Installing And Using PyQt5 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456480" y="5118840"/>
            <a:ext cx="750240" cy="65844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CustomShape 5"/>
          <p:cNvSpPr/>
          <p:nvPr/>
        </p:nvSpPr>
        <p:spPr>
          <a:xfrm>
            <a:off x="1779120" y="1160280"/>
            <a:ext cx="1837800" cy="1612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5" name="CustomShape 6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56705DF7-4C6D-4F48-897C-382F215F4739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76" name="Picture 1" descr=""/>
          <p:cNvPicPr/>
          <p:nvPr/>
        </p:nvPicPr>
        <p:blipFill>
          <a:blip r:embed="rId2"/>
          <a:stretch/>
        </p:blipFill>
        <p:spPr>
          <a:xfrm>
            <a:off x="8920440" y="3862080"/>
            <a:ext cx="1468440" cy="1531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Installing PyQt5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432000" y="1250640"/>
            <a:ext cx="5471280" cy="7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pip install pyqt5</a:t>
            </a:r>
            <a:endParaRPr b="0" lang="en-US" sz="1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pip install pyqt5-tools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7682DB25-4426-4206-9C44-C88271CFBDA8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80" name="Picture 6" descr=""/>
          <p:cNvPicPr/>
          <p:nvPr/>
        </p:nvPicPr>
        <p:blipFill>
          <a:blip r:embed="rId1"/>
          <a:srcRect l="0" t="0" r="-1337" b="26210"/>
          <a:stretch/>
        </p:blipFill>
        <p:spPr>
          <a:xfrm>
            <a:off x="432000" y="2010600"/>
            <a:ext cx="11235240" cy="426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432000" y="432000"/>
            <a:ext cx="547128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Qt Designer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CCED2B87-6C03-4B5F-86C3-F88E3AF99833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83" name="Picture 3" descr=""/>
          <p:cNvPicPr/>
          <p:nvPr/>
        </p:nvPicPr>
        <p:blipFill>
          <a:blip r:embed="rId1"/>
          <a:stretch/>
        </p:blipFill>
        <p:spPr>
          <a:xfrm>
            <a:off x="2869200" y="864000"/>
            <a:ext cx="7007760" cy="573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Picture Placeholder 12" descr=""/>
          <p:cNvPicPr/>
          <p:nvPr/>
        </p:nvPicPr>
        <p:blipFill>
          <a:blip r:embed="rId1"/>
          <a:stretch/>
        </p:blipFill>
        <p:spPr>
          <a:xfrm>
            <a:off x="0" y="0"/>
            <a:ext cx="11794320" cy="6857280"/>
          </a:xfrm>
          <a:prstGeom prst="rect">
            <a:avLst/>
          </a:prstGeom>
          <a:ln>
            <a:noFill/>
          </a:ln>
        </p:spPr>
      </p:pic>
      <p:sp>
        <p:nvSpPr>
          <p:cNvPr id="385" name="CustomShape 1"/>
          <p:cNvSpPr/>
          <p:nvPr/>
        </p:nvSpPr>
        <p:spPr>
          <a:xfrm>
            <a:off x="8713080" y="2049120"/>
            <a:ext cx="1837800" cy="1612800"/>
          </a:xfrm>
          <a:custGeom>
            <a:avLst/>
            <a:gdLst/>
            <a:ahLst/>
            <a:rect l="l" t="t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360">
            <a:solidFill>
              <a:schemeClr val="bg1">
                <a:lumMod val="9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 flipH="1">
            <a:off x="1896480" y="2364840"/>
            <a:ext cx="2494080" cy="3139200"/>
          </a:xfrm>
          <a:custGeom>
            <a:avLst/>
            <a:gdLst/>
            <a:ahLst/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 rotWithShape="0">
            <a:gsLst>
              <a:gs pos="0">
                <a:schemeClr val="tx1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/>
          </a:gradFill>
          <a:ln w="3240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 flipH="1" rot="10800000">
            <a:off x="4867200" y="5811840"/>
            <a:ext cx="475560" cy="42408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240"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4"/>
          <p:cNvSpPr/>
          <p:nvPr/>
        </p:nvSpPr>
        <p:spPr>
          <a:xfrm>
            <a:off x="3866040" y="1816560"/>
            <a:ext cx="4458960" cy="314604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d0d0d"/>
              </a:gs>
            </a:gsLst>
            <a:lin ang="10800000"/>
          </a:gra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  <p:txBody>
          <a:bodyPr lIns="180000" rIns="180000" tIns="288000" bIns="180000"/>
          <a:p>
            <a:pPr>
              <a:lnSpc>
                <a:spcPts val="4000"/>
              </a:lnSpc>
            </a:pPr>
            <a:r>
              <a:rPr b="1" lang="en-US" sz="5000" spc="-296" strike="noStrike">
                <a:solidFill>
                  <a:srgbClr val="f2f2f2"/>
                </a:solidFill>
                <a:latin typeface="Corbel"/>
              </a:rPr>
              <a:t>PyQt5 and CSS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69FBEAF5-9AFA-4BE7-9B7D-165B7C89CD92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90" name="Picture 5" descr=""/>
          <p:cNvPicPr/>
          <p:nvPr/>
        </p:nvPicPr>
        <p:blipFill>
          <a:blip r:embed="rId2"/>
          <a:stretch/>
        </p:blipFill>
        <p:spPr>
          <a:xfrm>
            <a:off x="6289560" y="2704320"/>
            <a:ext cx="1930320" cy="1930320"/>
          </a:xfrm>
          <a:prstGeom prst="rect">
            <a:avLst/>
          </a:prstGeom>
          <a:ln>
            <a:noFill/>
          </a:ln>
        </p:spPr>
      </p:pic>
      <p:pic>
        <p:nvPicPr>
          <p:cNvPr id="391" name="Picture 6" descr=""/>
          <p:cNvPicPr/>
          <p:nvPr/>
        </p:nvPicPr>
        <p:blipFill>
          <a:blip r:embed="rId3"/>
          <a:stretch/>
        </p:blipFill>
        <p:spPr>
          <a:xfrm>
            <a:off x="4293000" y="2898360"/>
            <a:ext cx="1440720" cy="1501920"/>
          </a:xfrm>
          <a:prstGeom prst="rect">
            <a:avLst/>
          </a:prstGeom>
          <a:ln>
            <a:noFill/>
          </a:ln>
        </p:spPr>
      </p:pic>
      <p:sp>
        <p:nvSpPr>
          <p:cNvPr id="392" name="CustomShape 6"/>
          <p:cNvSpPr/>
          <p:nvPr/>
        </p:nvSpPr>
        <p:spPr>
          <a:xfrm>
            <a:off x="5816160" y="3064320"/>
            <a:ext cx="390960" cy="14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800" spc="-1" strike="noStrike">
                <a:solidFill>
                  <a:srgbClr val="ffffff"/>
                </a:solidFill>
                <a:latin typeface="Calibri Light"/>
                <a:ea typeface="DejaVu Sans"/>
              </a:rPr>
              <a:t>+</a:t>
            </a:r>
            <a:endParaRPr b="0" lang="en-US" sz="8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206960" y="251280"/>
            <a:ext cx="2604600" cy="43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404040"/>
                </a:solidFill>
                <a:latin typeface="Corbel"/>
              </a:rPr>
              <a:t>PyQt5 and CSS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94" name="CustomShape 2"/>
          <p:cNvSpPr/>
          <p:nvPr/>
        </p:nvSpPr>
        <p:spPr>
          <a:xfrm>
            <a:off x="392760" y="597960"/>
            <a:ext cx="6856200" cy="593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404040"/>
                </a:solidFill>
                <a:latin typeface="Calibri Light"/>
              </a:rPr>
              <a:t>CSS Properties</a:t>
            </a:r>
            <a:endParaRPr b="0" lang="en-US" sz="28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Foreground-Color Property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color: rgb(0,0,0); “RGB”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color: #ffffff; “Hex”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color: black; “Name”</a:t>
            </a:r>
            <a:endParaRPr b="0" lang="en-US" sz="16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Background-Color Property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background-color: rgb(255,255,255); “RGB”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background-color: #ffffff; “Hex”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Background-color: transparent; “Name”</a:t>
            </a:r>
            <a:endParaRPr b="0" lang="en-US" sz="16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Border Properties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border: 5px solid black; “width style color”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border-radius : 10px 5px 0px 8px; “Top Right Bottom Left”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border-width: 5px;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border-style: dashed;</a:t>
            </a:r>
            <a:endParaRPr b="0" lang="en-US" sz="16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Border-color: black;</a:t>
            </a:r>
            <a:endParaRPr b="0" lang="en-US" sz="1600" spc="-1" strike="noStrike">
              <a:latin typeface="Arial"/>
            </a:endParaRPr>
          </a:p>
          <a:p>
            <a:pPr marL="266760" indent="-26604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404040"/>
                </a:solidFill>
                <a:latin typeface="Calibri Light"/>
              </a:rPr>
              <a:t>:hover</a:t>
            </a:r>
            <a:endParaRPr b="0" lang="en-US" sz="1800" spc="-1" strike="noStrike">
              <a:latin typeface="Arial"/>
            </a:endParaRPr>
          </a:p>
          <a:p>
            <a:pPr lvl="1" marL="542880" indent="-275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The :</a:t>
            </a:r>
            <a:r>
              <a:rPr b="1" lang="en-US" sz="1600" spc="-1" strike="noStrike">
                <a:solidFill>
                  <a:srgbClr val="404040"/>
                </a:solidFill>
                <a:latin typeface="Calibri Light"/>
              </a:rPr>
              <a:t>hover CSS</a:t>
            </a:r>
            <a:r>
              <a:rPr b="0" lang="en-US" sz="1600" spc="-1" strike="noStrike">
                <a:solidFill>
                  <a:srgbClr val="404040"/>
                </a:solidFill>
                <a:latin typeface="Calibri Light"/>
              </a:rPr>
              <a:t> pseudo-class matches when the user interacts with an element with a pointing device, but does not necessarily activate it. It is generally triggered when the user hovers over an element with the cursor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CustomShape 3"/>
          <p:cNvSpPr/>
          <p:nvPr/>
        </p:nvSpPr>
        <p:spPr>
          <a:xfrm>
            <a:off x="11727720" y="6277320"/>
            <a:ext cx="463680" cy="399600"/>
          </a:xfrm>
          <a:prstGeom prst="rect">
            <a:avLst/>
          </a:prstGeom>
          <a:gradFill rotWithShape="0">
            <a:gsLst>
              <a:gs pos="0">
                <a:srgbClr val="404040"/>
              </a:gs>
              <a:gs pos="100000">
                <a:srgbClr val="000000"/>
              </a:gs>
            </a:gsLst>
            <a:lin ang="3000000"/>
          </a:gradFill>
          <a:ln w="6480">
            <a:solidFill>
              <a:srgbClr val="25c6e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fld id="{27891B5F-2C03-4F15-80EF-891F8250416A}" type="slidenum">
              <a:rPr b="0" i="1" lang="en-US" sz="12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pic>
        <p:nvPicPr>
          <p:cNvPr id="396" name="Picture 7" descr=""/>
          <p:cNvPicPr/>
          <p:nvPr/>
        </p:nvPicPr>
        <p:blipFill>
          <a:blip r:embed="rId1"/>
          <a:stretch/>
        </p:blipFill>
        <p:spPr>
          <a:xfrm>
            <a:off x="7431120" y="986400"/>
            <a:ext cx="3363120" cy="515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</TotalTime>
  <Application>LibreOffice/6.0.7.3$Linux_X86_64 LibreOffice_project/00m0$Build-3</Application>
  <Words>390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2020-01-05T15:54:21Z</dcterms:created>
  <dc:creator/>
  <dc:description/>
  <dc:language>en-US</dc:language>
  <cp:lastModifiedBy/>
  <dcterms:modified xsi:type="dcterms:W3CDTF">2020-01-07T10:07:10Z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