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39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5" r:id="rId14"/>
    <p:sldId id="266" r:id="rId15"/>
    <p:sldId id="267" r:id="rId16"/>
  </p:sldIdLst>
  <p:sldSz cx="12192000" cy="6858000"/>
  <p:notesSz cx="7559675" cy="10691813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21" d="100"/>
          <a:sy n="121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431640" y="5530320"/>
            <a:ext cx="1103040" cy="96804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9537120" y="1312920"/>
            <a:ext cx="1103040" cy="96804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9684000" y="300240"/>
            <a:ext cx="1837800" cy="161280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1449720" y="5304240"/>
            <a:ext cx="514080" cy="45108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11007720" y="354600"/>
            <a:ext cx="514080" cy="45108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 hidden="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" hidden="1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3" hidden="1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4" hidden="1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6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Placeholder 6"/>
          <p:cNvPicPr/>
          <p:nvPr/>
        </p:nvPicPr>
        <p:blipFill>
          <a:blip r:embed="rId2"/>
          <a:stretch/>
        </p:blipFill>
        <p:spPr>
          <a:xfrm>
            <a:off x="0" y="0"/>
            <a:ext cx="10654560" cy="6857280"/>
          </a:xfrm>
          <a:prstGeom prst="rect">
            <a:avLst/>
          </a:prstGeom>
          <a:ln>
            <a:noFill/>
          </a:ln>
        </p:spPr>
      </p:pic>
      <p:sp>
        <p:nvSpPr>
          <p:cNvPr id="344" name="CustomShape 1"/>
          <p:cNvSpPr/>
          <p:nvPr/>
        </p:nvSpPr>
        <p:spPr>
          <a:xfrm flipH="1">
            <a:off x="-720" y="3914640"/>
            <a:ext cx="1481040" cy="2199600"/>
          </a:xfrm>
          <a:custGeom>
            <a:avLst/>
            <a:gdLst/>
            <a:ahLst/>
            <a:cxnLst/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948240" y="3114720"/>
            <a:ext cx="4772520" cy="273672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88000" rIns="180000" bIns="180000"/>
          <a:lstStyle/>
          <a:p>
            <a:pPr>
              <a:lnSpc>
                <a:spcPts val="4000"/>
              </a:lnSpc>
            </a:pPr>
            <a:r>
              <a:rPr lang="en-US" sz="5000" b="1" strike="noStrike" spc="-296">
                <a:solidFill>
                  <a:srgbClr val="F2F2F2"/>
                </a:solidFill>
                <a:latin typeface="Corbel"/>
              </a:rPr>
              <a:t>PyQt5 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177920" y="4081320"/>
            <a:ext cx="399996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100" b="1" strike="noStrike" spc="-1">
                <a:solidFill>
                  <a:srgbClr val="F2F2F2"/>
                </a:solidFill>
                <a:latin typeface="Calibri Light"/>
              </a:rPr>
              <a:t>PyQt</a:t>
            </a:r>
            <a:r>
              <a:rPr lang="en-US" sz="2100" b="0" strike="noStrike" spc="-1">
                <a:solidFill>
                  <a:srgbClr val="F2F2F2"/>
                </a:solidFill>
                <a:latin typeface="Calibri Light"/>
              </a:rPr>
              <a:t> is a Python binding of the cross-platform GUI toolkit Qt, implemented as a Python plug-in. PyQt is free software developed by the British firm Riverbank Computing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 rot="10800000" flipH="1">
            <a:off x="1952280" y="6478560"/>
            <a:ext cx="47556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Picture 1"/>
          <p:cNvPicPr/>
          <p:nvPr/>
        </p:nvPicPr>
        <p:blipFill>
          <a:blip r:embed="rId3"/>
          <a:stretch/>
        </p:blipFill>
        <p:spPr>
          <a:xfrm>
            <a:off x="2878560" y="3224160"/>
            <a:ext cx="797400" cy="83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409"/>
          <p:cNvPicPr/>
          <p:nvPr/>
        </p:nvPicPr>
        <p:blipFill>
          <a:blip r:embed="rId2"/>
          <a:stretch/>
        </p:blipFill>
        <p:spPr>
          <a:xfrm>
            <a:off x="0" y="0"/>
            <a:ext cx="10654560" cy="685728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11354400" y="3842280"/>
            <a:ext cx="846360" cy="2199600"/>
          </a:xfrm>
          <a:custGeom>
            <a:avLst/>
            <a:gdLst/>
            <a:ahLst/>
            <a:cxnLst/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2"/>
          <p:cNvSpPr/>
          <p:nvPr/>
        </p:nvSpPr>
        <p:spPr>
          <a:xfrm rot="10800000">
            <a:off x="12311280" y="6406200"/>
            <a:ext cx="47556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"/>
          <p:cNvSpPr/>
          <p:nvPr/>
        </p:nvSpPr>
        <p:spPr>
          <a:xfrm>
            <a:off x="6490800" y="1236240"/>
            <a:ext cx="1837800" cy="161280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>
                <a:lumMod val="9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4"/>
          <p:cNvSpPr/>
          <p:nvPr/>
        </p:nvSpPr>
        <p:spPr>
          <a:xfrm>
            <a:off x="7409700" y="2846700"/>
            <a:ext cx="4458960" cy="27198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88000" rIns="180000" bIns="180000"/>
          <a:lstStyle/>
          <a:p>
            <a:pPr>
              <a:lnSpc>
                <a:spcPts val="4000"/>
              </a:lnSpc>
            </a:pPr>
            <a:r>
              <a:rPr lang="en-US" sz="5000" b="1" strike="noStrike" spc="-296" dirty="0">
                <a:solidFill>
                  <a:srgbClr val="F2F2F2"/>
                </a:solidFill>
                <a:latin typeface="Corbel"/>
              </a:rPr>
              <a:t>Thank You</a:t>
            </a:r>
            <a:endParaRPr lang="en-US" sz="5000" b="0" strike="noStrike" spc="-1" dirty="0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8034840" y="3859200"/>
            <a:ext cx="35208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F2F2F2"/>
                </a:solidFill>
                <a:latin typeface="Calibri Light"/>
              </a:rPr>
              <a:t>rsiddiqui@students.uit.edu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17" name="Picture 416"/>
          <p:cNvPicPr/>
          <p:nvPr/>
        </p:nvPicPr>
        <p:blipFill>
          <a:blip r:embed="rId3"/>
          <a:stretch/>
        </p:blipFill>
        <p:spPr>
          <a:xfrm>
            <a:off x="7678440" y="4615920"/>
            <a:ext cx="218160" cy="218160"/>
          </a:xfrm>
          <a:prstGeom prst="rect">
            <a:avLst/>
          </a:prstGeom>
          <a:ln>
            <a:noFill/>
          </a:ln>
        </p:spPr>
      </p:pic>
      <p:sp>
        <p:nvSpPr>
          <p:cNvPr id="418" name="CustomShape 7"/>
          <p:cNvSpPr/>
          <p:nvPr/>
        </p:nvSpPr>
        <p:spPr>
          <a:xfrm>
            <a:off x="8034840" y="4581360"/>
            <a:ext cx="35208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F2F2F2"/>
                </a:solidFill>
                <a:latin typeface="Calibri Light"/>
              </a:rPr>
              <a:t>Github.com</a:t>
            </a:r>
            <a:r>
              <a:rPr lang="en-US" sz="1800" b="0" strike="noStrike" spc="-1" dirty="0">
                <a:solidFill>
                  <a:srgbClr val="F2F2F2"/>
                </a:solidFill>
                <a:latin typeface="Calibri Light"/>
              </a:rPr>
              <a:t>/</a:t>
            </a:r>
            <a:r>
              <a:rPr lang="en-US" sz="1800" b="0" strike="noStrike" spc="-1" dirty="0" err="1">
                <a:solidFill>
                  <a:srgbClr val="F2F2F2"/>
                </a:solidFill>
                <a:latin typeface="Calibri Light"/>
              </a:rPr>
              <a:t>rawheel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19" name="Picture 418"/>
          <p:cNvPicPr/>
          <p:nvPr/>
        </p:nvPicPr>
        <p:blipFill>
          <a:blip r:embed="rId3"/>
          <a:stretch/>
        </p:blipFill>
        <p:spPr>
          <a:xfrm>
            <a:off x="7678800" y="4616280"/>
            <a:ext cx="218160" cy="218160"/>
          </a:xfrm>
          <a:prstGeom prst="rect">
            <a:avLst/>
          </a:prstGeom>
          <a:ln>
            <a:noFill/>
          </a:ln>
        </p:spPr>
      </p:pic>
      <p:pic>
        <p:nvPicPr>
          <p:cNvPr id="420" name="Picture 419"/>
          <p:cNvPicPr/>
          <p:nvPr/>
        </p:nvPicPr>
        <p:blipFill>
          <a:blip r:embed="rId3"/>
          <a:stretch/>
        </p:blipFill>
        <p:spPr>
          <a:xfrm>
            <a:off x="7678800" y="4616280"/>
            <a:ext cx="218160" cy="218160"/>
          </a:xfrm>
          <a:prstGeom prst="rect">
            <a:avLst/>
          </a:prstGeom>
          <a:ln>
            <a:noFill/>
          </a:ln>
        </p:spPr>
      </p:pic>
      <p:pic>
        <p:nvPicPr>
          <p:cNvPr id="422" name="Picture 421"/>
          <p:cNvPicPr/>
          <p:nvPr/>
        </p:nvPicPr>
        <p:blipFill>
          <a:blip r:embed="rId3"/>
          <a:stretch/>
        </p:blipFill>
        <p:spPr>
          <a:xfrm>
            <a:off x="7680960" y="3840480"/>
            <a:ext cx="218160" cy="21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988240" y="864000"/>
            <a:ext cx="5652720" cy="4726080"/>
          </a:xfrm>
          <a:prstGeom prst="roundRect">
            <a:avLst>
              <a:gd name="adj" fmla="val 16667"/>
            </a:avLst>
          </a:prstGeom>
          <a:solidFill>
            <a:srgbClr val="3D3D3D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</a:rPr>
              <a:t>PyQt5 Vs TKinter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31640" y="1008000"/>
            <a:ext cx="5471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Both Tkinter and PyQt are useful for designing acceptable GUI’s, but at the same time, they differ in terms of adaptability and functionality.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432000" y="2556000"/>
            <a:ext cx="5471280" cy="35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Mostly, Tkinter is all about writing GUI yourself, program your settings or functionality in the same script.</a:t>
            </a:r>
            <a:endParaRPr lang="en-US" sz="1800" b="0" strike="noStrike" spc="-1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On the other hand, in PyQt, you separate GUI in a script, and use your Python knowledge from another script</a:t>
            </a:r>
            <a:endParaRPr lang="en-US" sz="1800" b="0" strike="noStrike" spc="-1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Instead of creating your own code for the user interface, </a:t>
            </a:r>
            <a:r>
              <a:rPr lang="en-US" sz="1800" b="0" i="1" strike="noStrike" spc="-1">
                <a:solidFill>
                  <a:srgbClr val="404040"/>
                </a:solidFill>
                <a:latin typeface="Calibri Light"/>
              </a:rPr>
              <a:t>you can simply adopt the Qt Designer functions to develop your application</a:t>
            </a: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Therefore, let’s see what the main differences and advantages of PyQt vs. Tkinter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D7C3EA1E-F02A-433F-A82C-13B60C050352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54" name="Picture 4"/>
          <p:cNvPicPr/>
          <p:nvPr/>
        </p:nvPicPr>
        <p:blipFill>
          <a:blip r:embed="rId2"/>
          <a:stretch/>
        </p:blipFill>
        <p:spPr>
          <a:xfrm>
            <a:off x="6305040" y="1131840"/>
            <a:ext cx="5019120" cy="41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32000" y="432000"/>
            <a:ext cx="11339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</a:rPr>
              <a:t>Comparison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32000" y="948240"/>
            <a:ext cx="5471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Calibri Light"/>
              </a:rPr>
              <a:t>PyQt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32000" y="1346040"/>
            <a:ext cx="5471280" cy="50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Advantages of using PyQt. </a:t>
            </a:r>
            <a:endParaRPr lang="en-US" sz="18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Coding flexibility – GUI programming with Qt is designed around the concept of signals and slots for establishing communication amongst objects. That permits flexibility when dealing with GUI events and results in a smoother codebase.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More than a framework – Qt uses a wide array of native platform APIs for the purpose of </a:t>
            </a:r>
            <a:r>
              <a:rPr lang="en-US" sz="1600" b="0" i="1" strike="noStrike" spc="-1">
                <a:solidFill>
                  <a:srgbClr val="404040"/>
                </a:solidFill>
                <a:latin typeface="Calibri Light"/>
              </a:rPr>
              <a:t>networking, database creation, and many more</a:t>
            </a: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. It offers primary access to them via a unique API.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Various UI components – Qt offers several widgets, such as buttons or menus, all designed with a basic appearance across all supported platforms.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Various learning resources – because PyQt is one of the most used UI frameworks for Python, you can get easy access to a wide array of documentation.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Easy to master – PyQt comes with a user-friendly, straightforward API functionality, along with specific classes linked to Qt C++. This allows the user to use previous knowledge from either Qt or C++, making PyQt easy to understand.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6300000" y="943920"/>
            <a:ext cx="547128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Calibri Light"/>
              </a:rPr>
              <a:t>TKinter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6102000" y="1346040"/>
            <a:ext cx="5471280" cy="45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Advantages of using Tkinter</a:t>
            </a:r>
            <a:endParaRPr lang="en-US" sz="18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Available out-of-charge for commercial usage.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It is featured in the underlying Python library.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Creating executables for Tkinter apps is more accessible since Tkinter is included in Python, and, as a consequence, it comes with no other dependencies.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Simple to understand and master, as Tkinter is a limited library with a simple API, being the primary choice for creating fast GUIs for Python scripts.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7B4A193-3C92-4845-AB0B-714915BD25F5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32000" y="432000"/>
            <a:ext cx="11339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</a:rPr>
              <a:t>Comparison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32000" y="948240"/>
            <a:ext cx="547128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Calibri Light"/>
              </a:rPr>
              <a:t>PyQt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32000" y="1346040"/>
            <a:ext cx="54712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Disadvantages of using PyQt</a:t>
            </a:r>
            <a:endParaRPr lang="en-US" sz="18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Lack of Python-specific documentation for classes in PyQt5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It requires a lot of time for understanding all the details of PyQt, meaning it is a quite steep learning curve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6300000" y="943920"/>
            <a:ext cx="547128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Calibri Light"/>
              </a:rPr>
              <a:t>TKinter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6255720" y="1346040"/>
            <a:ext cx="54712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Disadvantages of using Tkinter</a:t>
            </a:r>
            <a:endParaRPr lang="en-US" sz="18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Tkinter does not include advanced widgets.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It has no similar tool as Qt Designer for Tkinter.</a:t>
            </a:r>
            <a:endParaRPr lang="en-US" sz="1600" b="0" strike="noStrike" spc="-1">
              <a:latin typeface="Arial"/>
            </a:endParaRPr>
          </a:p>
          <a:p>
            <a:pPr marL="542880" lvl="1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libri Light"/>
              </a:rPr>
              <a:t>It doesn't have a native look and feel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77D6E83F-4A1A-4040-B845-5558EA2C7732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67" name="Picture 2"/>
          <p:cNvPicPr/>
          <p:nvPr/>
        </p:nvPicPr>
        <p:blipFill>
          <a:blip r:embed="rId2"/>
          <a:stretch/>
        </p:blipFill>
        <p:spPr>
          <a:xfrm>
            <a:off x="686880" y="2572200"/>
            <a:ext cx="4961880" cy="4075920"/>
          </a:xfrm>
          <a:prstGeom prst="rect">
            <a:avLst/>
          </a:prstGeom>
          <a:ln>
            <a:noFill/>
          </a:ln>
        </p:spPr>
      </p:pic>
      <p:pic>
        <p:nvPicPr>
          <p:cNvPr id="368" name="Picture 8"/>
          <p:cNvPicPr/>
          <p:nvPr/>
        </p:nvPicPr>
        <p:blipFill>
          <a:blip r:embed="rId3"/>
          <a:stretch/>
        </p:blipFill>
        <p:spPr>
          <a:xfrm>
            <a:off x="6255720" y="2534040"/>
            <a:ext cx="5301360" cy="407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Placeholder 7"/>
          <p:cNvPicPr/>
          <p:nvPr/>
        </p:nvPicPr>
        <p:blipFill>
          <a:blip r:embed="rId2"/>
          <a:stretch/>
        </p:blipFill>
        <p:spPr>
          <a:xfrm>
            <a:off x="0" y="418320"/>
            <a:ext cx="8686800" cy="643896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11387160" y="2928960"/>
            <a:ext cx="804240" cy="3139560"/>
          </a:xfrm>
          <a:custGeom>
            <a:avLst/>
            <a:gdLst/>
            <a:ahLst/>
            <a:cxnLst/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2"/>
          <p:cNvSpPr/>
          <p:nvPr/>
        </p:nvSpPr>
        <p:spPr>
          <a:xfrm rot="10800000">
            <a:off x="12291480" y="6397560"/>
            <a:ext cx="44928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7425360" y="2408040"/>
            <a:ext cx="4458960" cy="31460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88000" rIns="180000" bIns="180000"/>
          <a:lstStyle/>
          <a:p>
            <a:pPr algn="ctr">
              <a:lnSpc>
                <a:spcPts val="4000"/>
              </a:lnSpc>
            </a:pPr>
            <a:r>
              <a:rPr lang="en-US" sz="5000" b="1" strike="noStrike" spc="-296">
                <a:solidFill>
                  <a:srgbClr val="F2F2F2"/>
                </a:solidFill>
                <a:latin typeface="Corbel"/>
              </a:rPr>
              <a:t>Installing And Using PyQt5 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456480" y="5118840"/>
            <a:ext cx="750240" cy="65844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5"/>
          <p:cNvSpPr/>
          <p:nvPr/>
        </p:nvSpPr>
        <p:spPr>
          <a:xfrm>
            <a:off x="1779120" y="1160280"/>
            <a:ext cx="1837800" cy="161280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6705DF7-4C6D-4F48-897C-382F215F4739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76" name="Picture 1"/>
          <p:cNvPicPr/>
          <p:nvPr/>
        </p:nvPicPr>
        <p:blipFill>
          <a:blip r:embed="rId3"/>
          <a:stretch/>
        </p:blipFill>
        <p:spPr>
          <a:xfrm>
            <a:off x="8920440" y="3862080"/>
            <a:ext cx="1468440" cy="15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</a:rPr>
              <a:t>Installing PyQt5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432000" y="1250640"/>
            <a:ext cx="5471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04040"/>
                </a:solidFill>
                <a:latin typeface="Calibri Light"/>
              </a:rPr>
              <a:t>pip install pyqt5</a:t>
            </a:r>
            <a:endParaRPr lang="en-US" sz="1800" b="0" strike="noStrike" spc="-1" dirty="0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04040"/>
                </a:solidFill>
                <a:latin typeface="Calibri Light"/>
              </a:rPr>
              <a:t>pip install pyqt5-tools</a:t>
            </a: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lang="en-US" spc="-1" dirty="0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7682DB25-4426-4206-9C44-C88271CFBDA8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0DD03BA-8181-3542-9242-B3F16D8C8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56" y="2056504"/>
            <a:ext cx="7013944" cy="420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</a:rPr>
              <a:t>Qt Designer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CED2B87-6C03-4B5F-86C3-F88E3AF99833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83" name="Picture 3"/>
          <p:cNvPicPr/>
          <p:nvPr/>
        </p:nvPicPr>
        <p:blipFill>
          <a:blip r:embed="rId2"/>
          <a:stretch/>
        </p:blipFill>
        <p:spPr>
          <a:xfrm>
            <a:off x="2869200" y="864000"/>
            <a:ext cx="7007760" cy="573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Placeholder 7"/>
          <p:cNvPicPr/>
          <p:nvPr/>
        </p:nvPicPr>
        <p:blipFill>
          <a:blip r:embed="rId2"/>
          <a:stretch/>
        </p:blipFill>
        <p:spPr>
          <a:xfrm>
            <a:off x="0" y="418320"/>
            <a:ext cx="8686800" cy="6438960"/>
          </a:xfrm>
          <a:prstGeom prst="rect">
            <a:avLst/>
          </a:prstGeom>
          <a:ln>
            <a:noFill/>
          </a:ln>
        </p:spPr>
      </p:pic>
      <p:sp>
        <p:nvSpPr>
          <p:cNvPr id="398" name="CustomShape 1"/>
          <p:cNvSpPr/>
          <p:nvPr/>
        </p:nvSpPr>
        <p:spPr>
          <a:xfrm>
            <a:off x="11387160" y="2928960"/>
            <a:ext cx="804240" cy="3139560"/>
          </a:xfrm>
          <a:custGeom>
            <a:avLst/>
            <a:gdLst/>
            <a:ahLst/>
            <a:cxnLst/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2"/>
          <p:cNvSpPr/>
          <p:nvPr/>
        </p:nvSpPr>
        <p:spPr>
          <a:xfrm rot="10800000">
            <a:off x="12291480" y="6397560"/>
            <a:ext cx="44928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3"/>
          <p:cNvSpPr/>
          <p:nvPr/>
        </p:nvSpPr>
        <p:spPr>
          <a:xfrm>
            <a:off x="7425360" y="2408040"/>
            <a:ext cx="4458960" cy="31460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88000" rIns="180000" bIns="180000"/>
          <a:lstStyle/>
          <a:p>
            <a:pPr algn="ctr">
              <a:lnSpc>
                <a:spcPts val="4000"/>
              </a:lnSpc>
            </a:pPr>
            <a:r>
              <a:rPr lang="en-US" sz="5000" b="1" strike="noStrike" spc="-296">
                <a:solidFill>
                  <a:srgbClr val="F2F2F2"/>
                </a:solidFill>
                <a:latin typeface="Corbel"/>
              </a:rPr>
              <a:t>Conversion to python script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456480" y="5118840"/>
            <a:ext cx="750240" cy="65844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5"/>
          <p:cNvSpPr/>
          <p:nvPr/>
        </p:nvSpPr>
        <p:spPr>
          <a:xfrm>
            <a:off x="1779120" y="1160280"/>
            <a:ext cx="1837800" cy="1612800"/>
          </a:xfrm>
          <a:custGeom>
            <a:avLst/>
            <a:gdLst/>
            <a:ahLst/>
            <a:cxn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7F389689-A3DA-45EF-8E67-D3C37472C765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04" name="Picture 3"/>
          <p:cNvPicPr/>
          <p:nvPr/>
        </p:nvPicPr>
        <p:blipFill>
          <a:blip r:embed="rId3"/>
          <a:stretch/>
        </p:blipFill>
        <p:spPr>
          <a:xfrm>
            <a:off x="8798760" y="3662640"/>
            <a:ext cx="1712160" cy="178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</a:rPr>
              <a:t>ui  to py conversion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32000" y="1084320"/>
            <a:ext cx="5471280" cy="9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pyuic5 -x filename.ui -o filename.py</a:t>
            </a:r>
            <a:endParaRPr lang="en-US" sz="1800" b="0" strike="noStrike" spc="-1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</a:rPr>
              <a:t>pyrcc5 -x imagefilename.qrc -o imagefilename.py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224DBA40-B49C-473A-ADD8-82DF49A9E549}" type="slidenum">
              <a:rPr lang="en-US" sz="1200" b="0" i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432000" y="236088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404040"/>
                </a:solidFill>
                <a:latin typeface="Corbel"/>
                <a:ea typeface="DejaVu Sans"/>
              </a:rPr>
              <a:t>py  to exe conversion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432000" y="3013200"/>
            <a:ext cx="5471280" cy="9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  <a:ea typeface="DejaVu Sans"/>
              </a:rPr>
              <a:t>pip install pyinstaller</a:t>
            </a:r>
            <a:endParaRPr lang="en-US" sz="1800" b="0" strike="noStrike" spc="-1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 Light"/>
                <a:ea typeface="DejaVu Sans"/>
              </a:rPr>
              <a:t>pyinstaller --onefile –w calculator.py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10</TotalTime>
  <Words>546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 Light</vt:lpstr>
      <vt:lpstr>Corbel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RAHEEL  SIDDIQUI</cp:lastModifiedBy>
  <cp:revision>6</cp:revision>
  <dcterms:created xsi:type="dcterms:W3CDTF">2020-01-05T15:54:21Z</dcterms:created>
  <dcterms:modified xsi:type="dcterms:W3CDTF">2021-06-02T23:40:06Z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