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0" r:id="rId9"/>
    <p:sldId id="264" r:id="rId10"/>
    <p:sldId id="265" r:id="rId11"/>
    <p:sldId id="271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225F6-E8CD-49EF-9465-8722ADBA813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D43A1-B02A-4E22-90EB-3C5B2F41E29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17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D43A1-B02A-4E22-90EB-3C5B2F41E2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94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5A4B2-9C61-4995-858A-4FA7D977B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BB384-946B-4C80-8E5A-384243A92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DF20B-3335-4A59-9D2C-22E7DC3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B97D40-AE53-4541-A365-157A4F39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35976-1FC3-4B46-A139-B0AEFB61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4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1EF53-EF23-4AF0-A1A0-565C3A3E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E6A128-659B-4672-9D31-D249E77AE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D673E-8BE4-47BA-A528-F31BCB65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0A2EEF-F19E-429E-AA3A-B9F5F6E1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7260B-6491-4338-BEA4-A1A82CFF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54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4372B5-B3D7-43FD-944F-811ABA4C7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B09181-7A7F-4AE5-80C4-26D60A59E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34ABE1-9953-447F-9604-07D2E27F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4E99A-B4AD-402D-9CA1-59B2C84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F6E8E3-2490-4910-9CCB-9E5639D3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44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8D241-E35E-4C3D-AF81-01FB8326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75B78-4EC0-4B3F-B17C-EC0D3ABD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C71ED-CA4F-4698-980E-EE9AF178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77367-EB39-453D-8050-501425C3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B3FB3-B4B7-4B1D-88DE-9AEDC444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46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4099B-BA8F-4627-8765-B0C6831B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374839-A0D7-4E57-A1FA-5EC3E864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37D13D-1788-4C1A-977F-92C52895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5C14E-1855-4653-AE6A-B367CFA7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1A967-EB98-4C88-90EF-3551E620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34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C13C-BC9A-4DE4-8D77-D206DDAA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39276-81A5-4C3B-974F-3DAAF6793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ED73F5-CAF7-47CF-900A-462AD9EB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C76692-EB41-456A-AA53-5EF5232E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3F02D6-99E2-4BB4-AB54-0649264F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022605-2636-42B6-8C61-773E88F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90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B999A-24AB-42AB-8118-1D4D4DC2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A2C824-4535-4870-87FB-82A0FB6A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3C228B-55ED-4FF4-9016-28B42CEB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A53EDA-F3EE-498B-B088-9E922818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9D132D-4BB3-447A-8E75-451ED632B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2F556E-45A4-4443-BE83-DAC3DA67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25F277-875F-4295-BC5B-4420EE87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303153-E4EC-42D1-8F8C-A630FA93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64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D20B-D0DD-4289-AF06-7E750293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CE3D62-7882-413D-A419-2BB9BD47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E392BE-9476-488C-BDA0-518AB637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6D9BEB-6A7F-4451-AB46-3EF2529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9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4BD1E1-1A53-4FA0-997A-FB34D260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7D2EF5-7767-4D42-AAD4-0779EA2C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38E3AC-3D27-4025-AEC1-B49963C9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5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ACDB2-3C16-465F-9BF9-355812AF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6D315-F99E-4AD5-858A-09AF770B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5F076E-A6DE-4463-89C6-006F0B869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631675-58E4-4C5F-BA7B-E643D8E8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59A051-9167-4EB7-9E48-120ED30C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2B344-10E7-4CD9-B7A9-08B81F75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9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8D77B-4281-4B54-A541-C0FB1EFA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0BCE96-7D3B-44E0-A9B7-CD1945DD1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C3C9D-4FD6-43C2-809A-9E64797C7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EE430D-EBCA-438E-858A-E60C6E5C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018BD-FDFC-4F82-B8B4-FCF4EF6C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807F25-FBBB-4858-AE76-3FD80245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61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2580C-867C-4732-9CC5-CD9DBD5D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806A3E-B13B-4092-B43D-2F55CAFB5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966CF-3CE4-4136-8F28-852A8ACC7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D950-95AF-462D-B202-0A117EEF8EC5}" type="datetimeFigureOut">
              <a:rPr lang="ru-RU" smtClean="0"/>
              <a:t>11.03.2023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8F0DBC-E90D-41EF-A9F1-EAC0A736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AD96EA-1EBB-4848-962C-CFAB3666B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7FDE-1570-4CAE-8D12-FFD89E64EA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8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A94C04D-1169-4E91-BC9A-B3048740B078}"/>
              </a:ext>
            </a:extLst>
          </p:cNvPr>
          <p:cNvSpPr/>
          <p:nvPr/>
        </p:nvSpPr>
        <p:spPr>
          <a:xfrm>
            <a:off x="1524000" y="625642"/>
            <a:ext cx="9068585" cy="1761958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5ED0B-E6AE-43CD-A753-FD61249E7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042" y="-65731"/>
            <a:ext cx="9127958" cy="2295584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Распределенная система</a:t>
            </a:r>
            <a:br>
              <a:rPr lang="ru-RU" sz="54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ru-RU" sz="5400" dirty="0">
                <a:latin typeface="Century Gothic" panose="020B0502020202020204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обмена сообщениями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7D2315-443D-458B-9157-328AB2DA1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585" y="6329196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Представлена распределённая система доставки web-контента CacheP2P">
            <a:extLst>
              <a:ext uri="{FF2B5EF4-FFF2-40B4-BE49-F238E27FC236}">
                <a16:creationId xmlns:a16="http://schemas.microsoft.com/office/drawing/2014/main" id="{2A4D63C2-1073-4FFD-B72D-A95105A8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84" y="2985559"/>
            <a:ext cx="3759651" cy="38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6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6ADB0-DB40-4A99-B449-5307D698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Поддерживаемая топология</a:t>
            </a:r>
          </a:p>
        </p:txBody>
      </p:sp>
      <p:pic>
        <p:nvPicPr>
          <p:cNvPr id="3074" name="Picture 2" descr="Топология ДЕРЕВО - Топологии ЛВС">
            <a:extLst>
              <a:ext uri="{FF2B5EF4-FFF2-40B4-BE49-F238E27FC236}">
                <a16:creationId xmlns:a16="http://schemas.microsoft.com/office/drawing/2014/main" id="{9CA87351-6F2D-41FF-92D5-44E8C7BA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09" y="3582870"/>
            <a:ext cx="3973791" cy="288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Проектирование локальной сети (4) - Лабораторная работа , страница 1">
            <a:extLst>
              <a:ext uri="{FF2B5EF4-FFF2-40B4-BE49-F238E27FC236}">
                <a16:creationId xmlns:a16="http://schemas.microsoft.com/office/drawing/2014/main" id="{2CE16EDD-BD1E-423F-A77E-55AE1B810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1547" r="2678" b="6188"/>
          <a:stretch/>
        </p:blipFill>
        <p:spPr bwMode="auto">
          <a:xfrm>
            <a:off x="556769" y="3805839"/>
            <a:ext cx="5730608" cy="22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6F797D-EA56-4FE5-9D0D-2D3389CAB7EB}"/>
              </a:ext>
            </a:extLst>
          </p:cNvPr>
          <p:cNvSpPr txBox="1"/>
          <p:nvPr/>
        </p:nvSpPr>
        <p:spPr>
          <a:xfrm flipH="1">
            <a:off x="1026106" y="1728396"/>
            <a:ext cx="10813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реализации стало понятно, что линейная структура неэффективна, так как нельзя подключиться к любому узлу. Появилось 2 варианта решения проблемы.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Сильная привязка к узлу серверу, дерево.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EDF6263-7862-4C67-B583-8C44A17FF7A9}"/>
              </a:ext>
            </a:extLst>
          </p:cNvPr>
          <p:cNvSpPr/>
          <p:nvPr/>
        </p:nvSpPr>
        <p:spPr>
          <a:xfrm>
            <a:off x="715651" y="586215"/>
            <a:ext cx="8371788" cy="883382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29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E566B-2086-49E1-A2CC-822CC233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Защита от падения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D5C44-8FB7-4440-B834-ED364893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вектор узлов в сети. Если при запросе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time-error.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Узел делает вывод что сервер упал и подключается к следующему серверу в векторе.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71845F3-2965-4409-856F-3384F6F82AF6}"/>
              </a:ext>
            </a:extLst>
          </p:cNvPr>
          <p:cNvSpPr/>
          <p:nvPr/>
        </p:nvSpPr>
        <p:spPr>
          <a:xfrm>
            <a:off x="715650" y="586215"/>
            <a:ext cx="5908670" cy="883382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CD12C83-7C19-45FD-A9A0-C61D1F4ECFAE}"/>
              </a:ext>
            </a:extLst>
          </p:cNvPr>
          <p:cNvSpPr/>
          <p:nvPr/>
        </p:nvSpPr>
        <p:spPr>
          <a:xfrm>
            <a:off x="1574800" y="4419600"/>
            <a:ext cx="741680" cy="74168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2B2EF22-11EE-4450-9417-A0707088979D}"/>
              </a:ext>
            </a:extLst>
          </p:cNvPr>
          <p:cNvSpPr/>
          <p:nvPr/>
        </p:nvSpPr>
        <p:spPr>
          <a:xfrm>
            <a:off x="3139440" y="4419600"/>
            <a:ext cx="741680" cy="74168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B76EF96-9AE6-480E-8900-CF2156944577}"/>
              </a:ext>
            </a:extLst>
          </p:cNvPr>
          <p:cNvSpPr/>
          <p:nvPr/>
        </p:nvSpPr>
        <p:spPr>
          <a:xfrm>
            <a:off x="4704080" y="4419600"/>
            <a:ext cx="741680" cy="74168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1690779-4548-4167-8ABF-21A8BB6EF75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16480" y="479044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02D5660-B864-4E00-A4C5-C5EA9ECB8A87}"/>
              </a:ext>
            </a:extLst>
          </p:cNvPr>
          <p:cNvCxnSpPr>
            <a:stCxn id="6" idx="6"/>
            <a:endCxn id="6" idx="6"/>
          </p:cNvCxnSpPr>
          <p:nvPr/>
        </p:nvCxnSpPr>
        <p:spPr>
          <a:xfrm>
            <a:off x="3881120" y="47904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453EDC3-B175-4C38-8E66-A349F2C689F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881120" y="479044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нак умножения 17">
            <a:extLst>
              <a:ext uri="{FF2B5EF4-FFF2-40B4-BE49-F238E27FC236}">
                <a16:creationId xmlns:a16="http://schemas.microsoft.com/office/drawing/2014/main" id="{452EEECE-84DE-4B47-9574-33022337E18B}"/>
              </a:ext>
            </a:extLst>
          </p:cNvPr>
          <p:cNvSpPr/>
          <p:nvPr/>
        </p:nvSpPr>
        <p:spPr>
          <a:xfrm>
            <a:off x="1475740" y="4320540"/>
            <a:ext cx="939800" cy="9398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16236614-1BAF-4240-8001-2F5E055FB8E1}"/>
              </a:ext>
            </a:extLst>
          </p:cNvPr>
          <p:cNvSpPr/>
          <p:nvPr/>
        </p:nvSpPr>
        <p:spPr>
          <a:xfrm rot="10800000">
            <a:off x="3347720" y="5356702"/>
            <a:ext cx="325120" cy="56895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FE3F58-6577-42B5-9437-22F0FE1BCFE9}"/>
              </a:ext>
            </a:extLst>
          </p:cNvPr>
          <p:cNvSpPr txBox="1"/>
          <p:nvPr/>
        </p:nvSpPr>
        <p:spPr>
          <a:xfrm>
            <a:off x="2191705" y="604258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Новый актуальный сервер</a:t>
            </a:r>
          </a:p>
        </p:txBody>
      </p:sp>
      <p:pic>
        <p:nvPicPr>
          <p:cNvPr id="1026" name="Picture 2" descr="Binary Tree Data Structure - GeeksforGeeks">
            <a:extLst>
              <a:ext uri="{FF2B5EF4-FFF2-40B4-BE49-F238E27FC236}">
                <a16:creationId xmlns:a16="http://schemas.microsoft.com/office/drawing/2014/main" id="{B939A34A-0B93-49E3-98E2-7BDBD1A8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888" y="3142714"/>
            <a:ext cx="5336592" cy="398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B188036B-869D-49BF-A395-9D31F283A493}"/>
              </a:ext>
            </a:extLst>
          </p:cNvPr>
          <p:cNvSpPr/>
          <p:nvPr/>
        </p:nvSpPr>
        <p:spPr>
          <a:xfrm>
            <a:off x="9022080" y="3142714"/>
            <a:ext cx="1076960" cy="1076960"/>
          </a:xfrm>
          <a:prstGeom prst="mathMultiply">
            <a:avLst/>
          </a:prstGeom>
          <a:solidFill>
            <a:schemeClr val="lt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B601E7D-D179-489B-A8A9-EFEFDE635F6D}"/>
              </a:ext>
            </a:extLst>
          </p:cNvPr>
          <p:cNvCxnSpPr/>
          <p:nvPr/>
        </p:nvCxnSpPr>
        <p:spPr>
          <a:xfrm>
            <a:off x="7498080" y="3681194"/>
            <a:ext cx="609600" cy="320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1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A5E6E-2CEA-4114-98D9-A070E122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Запросы в глубину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FBB179-850F-459F-B1D4-120E0574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клиент делает запрос для проверки актуальности данных. Сервер, получивший запрос, прежде чем ответить, делает запрос у стоящего выше, чтобы проверить что у него действительные данные.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207886D-0455-49E9-852C-8C88FAE8EA21}"/>
              </a:ext>
            </a:extLst>
          </p:cNvPr>
          <p:cNvSpPr/>
          <p:nvPr/>
        </p:nvSpPr>
        <p:spPr>
          <a:xfrm>
            <a:off x="715650" y="586215"/>
            <a:ext cx="5779418" cy="883382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98" name="Picture 2" descr="Дерево (топология компьютерной сети) — Википедия">
            <a:extLst>
              <a:ext uri="{FF2B5EF4-FFF2-40B4-BE49-F238E27FC236}">
                <a16:creationId xmlns:a16="http://schemas.microsoft.com/office/drawing/2014/main" id="{D2716A10-BF09-4D6F-A65E-7105BB48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50" y="3174774"/>
            <a:ext cx="3658582" cy="30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D1E0A7E-3BAB-4252-9543-BE26BB111B71}"/>
              </a:ext>
            </a:extLst>
          </p:cNvPr>
          <p:cNvCxnSpPr/>
          <p:nvPr/>
        </p:nvCxnSpPr>
        <p:spPr>
          <a:xfrm flipV="1">
            <a:off x="2951113" y="5191208"/>
            <a:ext cx="480767" cy="26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86C7762-0F13-4483-8FC4-77A45D4CEBB8}"/>
              </a:ext>
            </a:extLst>
          </p:cNvPr>
          <p:cNvCxnSpPr/>
          <p:nvPr/>
        </p:nvCxnSpPr>
        <p:spPr>
          <a:xfrm flipH="1" flipV="1">
            <a:off x="4336854" y="5238342"/>
            <a:ext cx="381391" cy="25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CA991C9-06C4-4C0D-B7FB-B8F597FF6772}"/>
              </a:ext>
            </a:extLst>
          </p:cNvPr>
          <p:cNvCxnSpPr/>
          <p:nvPr/>
        </p:nvCxnSpPr>
        <p:spPr>
          <a:xfrm flipV="1">
            <a:off x="3818379" y="4361649"/>
            <a:ext cx="386499" cy="31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184BDBC-F144-4A74-BCF6-6A343085DA73}"/>
              </a:ext>
            </a:extLst>
          </p:cNvPr>
          <p:cNvCxnSpPr/>
          <p:nvPr/>
        </p:nvCxnSpPr>
        <p:spPr>
          <a:xfrm flipH="1" flipV="1">
            <a:off x="5034437" y="4361649"/>
            <a:ext cx="527901" cy="31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C7AEF01-FEA6-48B6-9648-F99858A42196}"/>
              </a:ext>
            </a:extLst>
          </p:cNvPr>
          <p:cNvCxnSpPr/>
          <p:nvPr/>
        </p:nvCxnSpPr>
        <p:spPr>
          <a:xfrm flipH="1" flipV="1">
            <a:off x="4412268" y="3654638"/>
            <a:ext cx="400736" cy="17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90F06F9-26AD-4DC4-A435-6576460AB9CF}"/>
              </a:ext>
            </a:extLst>
          </p:cNvPr>
          <p:cNvCxnSpPr/>
          <p:nvPr/>
        </p:nvCxnSpPr>
        <p:spPr>
          <a:xfrm flipV="1">
            <a:off x="3111369" y="3616931"/>
            <a:ext cx="471340" cy="21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0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4A943-8987-4249-97D1-CA6E0A3B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Сценарии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018DC-AC3C-465E-B655-A56DCF4C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805" y="2103437"/>
            <a:ext cx="7543802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как библиотеку для высокоуровневых решений.</a:t>
            </a:r>
          </a:p>
        </p:txBody>
      </p:sp>
      <p:pic>
        <p:nvPicPr>
          <p:cNvPr id="5124" name="Picture 4" descr="Pin on The Adventures of Sticky the Stickman">
            <a:extLst>
              <a:ext uri="{FF2B5EF4-FFF2-40B4-BE49-F238E27FC236}">
                <a16:creationId xmlns:a16="http://schemas.microsoft.com/office/drawing/2014/main" id="{0F8053DF-5E2A-4E48-BD45-78D454955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688" y="2519680"/>
            <a:ext cx="2879011" cy="28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69C9235-B194-4AF1-A023-7143B3E49B9F}"/>
              </a:ext>
            </a:extLst>
          </p:cNvPr>
          <p:cNvCxnSpPr>
            <a:cxnSpLocks/>
          </p:cNvCxnSpPr>
          <p:nvPr/>
        </p:nvCxnSpPr>
        <p:spPr>
          <a:xfrm flipV="1">
            <a:off x="2082800" y="2743200"/>
            <a:ext cx="1584960" cy="648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FDE0B-6151-4151-99C6-2587339552ED}"/>
              </a:ext>
            </a:extLst>
          </p:cNvPr>
          <p:cNvSpPr txBox="1"/>
          <p:nvPr/>
        </p:nvSpPr>
        <p:spPr>
          <a:xfrm>
            <a:off x="4027805" y="4716462"/>
            <a:ext cx="8270240" cy="94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Проводить эксперименты с технологиями распределенных вычислений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E834331-0389-4756-94BD-359C1BB7024C}"/>
              </a:ext>
            </a:extLst>
          </p:cNvPr>
          <p:cNvCxnSpPr>
            <a:cxnSpLocks/>
          </p:cNvCxnSpPr>
          <p:nvPr/>
        </p:nvCxnSpPr>
        <p:spPr>
          <a:xfrm>
            <a:off x="2091372" y="5093652"/>
            <a:ext cx="1576388" cy="97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E126BA-7275-4FA3-AD8D-9B6E798DF53A}"/>
              </a:ext>
            </a:extLst>
          </p:cNvPr>
          <p:cNvSpPr txBox="1"/>
          <p:nvPr/>
        </p:nvSpPr>
        <p:spPr>
          <a:xfrm flipH="1">
            <a:off x="401319" y="5297091"/>
            <a:ext cx="187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78E07E9-EE9A-4190-B29B-7A6E7E8C3D80}"/>
              </a:ext>
            </a:extLst>
          </p:cNvPr>
          <p:cNvSpPr/>
          <p:nvPr/>
        </p:nvSpPr>
        <p:spPr>
          <a:xfrm>
            <a:off x="715650" y="586215"/>
            <a:ext cx="7696830" cy="883382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03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432EB-7FE6-4AEE-8CD1-B0E8147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B55A8-8084-4AE7-AA19-2B135E07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создана система. Для реализации использовались идеи и технологии распределенных вычислений. Они использовались для конструирования системы, а также для решения проблем возникающий в процессе реализации.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FF97269-8B70-47F2-B2EF-14131EC102DE}"/>
              </a:ext>
            </a:extLst>
          </p:cNvPr>
          <p:cNvSpPr/>
          <p:nvPr/>
        </p:nvSpPr>
        <p:spPr>
          <a:xfrm>
            <a:off x="715650" y="586215"/>
            <a:ext cx="1661790" cy="883382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E5F34C-FA49-4DB7-AA1D-429E3A44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49149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0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BAA47-13A8-465F-B7E7-A9AB0D4E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69" y="202218"/>
            <a:ext cx="10515600" cy="1325563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  <a:ea typeface="MS Gothic" panose="020B0609070205080204" pitchFamily="49" charset="-128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1F243-42F3-43D9-B906-A41CF9832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487" y="1690688"/>
            <a:ext cx="83255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систему использующую технологии распределенных вычислений. В процессе создания применить на практике знания в области распределенных вычислений.</a:t>
            </a:r>
          </a:p>
        </p:txBody>
      </p:sp>
      <p:sp>
        <p:nvSpPr>
          <p:cNvPr id="4" name="Google Shape;3799;p46">
            <a:extLst>
              <a:ext uri="{FF2B5EF4-FFF2-40B4-BE49-F238E27FC236}">
                <a16:creationId xmlns:a16="http://schemas.microsoft.com/office/drawing/2014/main" id="{77A904A6-36CB-42B0-9042-B4835011909C}"/>
              </a:ext>
            </a:extLst>
          </p:cNvPr>
          <p:cNvSpPr/>
          <p:nvPr/>
        </p:nvSpPr>
        <p:spPr>
          <a:xfrm>
            <a:off x="-478229" y="1527781"/>
            <a:ext cx="2648797" cy="2387268"/>
          </a:xfrm>
          <a:custGeom>
            <a:avLst/>
            <a:gdLst/>
            <a:ahLst/>
            <a:cxnLst/>
            <a:rect l="l" t="t" r="r" b="b"/>
            <a:pathLst>
              <a:path w="127950" h="105145" extrusionOk="0">
                <a:moveTo>
                  <a:pt x="18697" y="0"/>
                </a:moveTo>
                <a:cubicBezTo>
                  <a:pt x="8371" y="0"/>
                  <a:pt x="1" y="8371"/>
                  <a:pt x="1" y="18697"/>
                </a:cubicBezTo>
                <a:lnTo>
                  <a:pt x="1" y="105145"/>
                </a:lnTo>
                <a:lnTo>
                  <a:pt x="36857" y="105145"/>
                </a:lnTo>
                <a:cubicBezTo>
                  <a:pt x="35719" y="102283"/>
                  <a:pt x="35385" y="99165"/>
                  <a:pt x="35897" y="96130"/>
                </a:cubicBezTo>
                <a:cubicBezTo>
                  <a:pt x="37137" y="88648"/>
                  <a:pt x="43398" y="82793"/>
                  <a:pt x="50957" y="82096"/>
                </a:cubicBezTo>
                <a:cubicBezTo>
                  <a:pt x="51501" y="82045"/>
                  <a:pt x="52041" y="82020"/>
                  <a:pt x="52575" y="82020"/>
                </a:cubicBezTo>
                <a:cubicBezTo>
                  <a:pt x="61906" y="82020"/>
                  <a:pt x="69475" y="89593"/>
                  <a:pt x="69475" y="98926"/>
                </a:cubicBezTo>
                <a:cubicBezTo>
                  <a:pt x="69475" y="101055"/>
                  <a:pt x="69070" y="103165"/>
                  <a:pt x="68283" y="105145"/>
                </a:cubicBezTo>
                <a:lnTo>
                  <a:pt x="105145" y="105145"/>
                </a:lnTo>
                <a:lnTo>
                  <a:pt x="105145" y="68419"/>
                </a:lnTo>
                <a:cubicBezTo>
                  <a:pt x="106958" y="69088"/>
                  <a:pt x="108908" y="69476"/>
                  <a:pt x="110955" y="69476"/>
                </a:cubicBezTo>
                <a:cubicBezTo>
                  <a:pt x="111990" y="69476"/>
                  <a:pt x="113050" y="69377"/>
                  <a:pt x="114130" y="69164"/>
                </a:cubicBezTo>
                <a:cubicBezTo>
                  <a:pt x="121952" y="67632"/>
                  <a:pt x="127801" y="60687"/>
                  <a:pt x="127866" y="52715"/>
                </a:cubicBezTo>
                <a:cubicBezTo>
                  <a:pt x="127950" y="43313"/>
                  <a:pt x="120348" y="35664"/>
                  <a:pt x="110964" y="35664"/>
                </a:cubicBezTo>
                <a:cubicBezTo>
                  <a:pt x="108979" y="35670"/>
                  <a:pt x="107005" y="36028"/>
                  <a:pt x="105145" y="36720"/>
                </a:cubicBezTo>
                <a:lnTo>
                  <a:pt x="105145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800;p46">
            <a:extLst>
              <a:ext uri="{FF2B5EF4-FFF2-40B4-BE49-F238E27FC236}">
                <a16:creationId xmlns:a16="http://schemas.microsoft.com/office/drawing/2014/main" id="{F5C9B74A-8574-4716-BFD4-8E569172FD95}"/>
              </a:ext>
            </a:extLst>
          </p:cNvPr>
          <p:cNvSpPr/>
          <p:nvPr/>
        </p:nvSpPr>
        <p:spPr>
          <a:xfrm>
            <a:off x="-478229" y="3275935"/>
            <a:ext cx="2176692" cy="2903182"/>
          </a:xfrm>
          <a:custGeom>
            <a:avLst/>
            <a:gdLst/>
            <a:ahLst/>
            <a:cxnLst/>
            <a:rect l="l" t="t" r="r" b="b"/>
            <a:pathLst>
              <a:path w="105145" h="127868" extrusionOk="0">
                <a:moveTo>
                  <a:pt x="52573" y="1"/>
                </a:moveTo>
                <a:cubicBezTo>
                  <a:pt x="43236" y="1"/>
                  <a:pt x="35664" y="7567"/>
                  <a:pt x="35664" y="16910"/>
                </a:cubicBezTo>
                <a:cubicBezTo>
                  <a:pt x="35670" y="18895"/>
                  <a:pt x="36028" y="20862"/>
                  <a:pt x="36720" y="22722"/>
                </a:cubicBezTo>
                <a:lnTo>
                  <a:pt x="0" y="22722"/>
                </a:lnTo>
                <a:lnTo>
                  <a:pt x="0" y="110011"/>
                </a:lnTo>
                <a:cubicBezTo>
                  <a:pt x="0" y="119872"/>
                  <a:pt x="7995" y="127867"/>
                  <a:pt x="17862" y="127867"/>
                </a:cubicBezTo>
                <a:lnTo>
                  <a:pt x="105145" y="127867"/>
                </a:lnTo>
                <a:lnTo>
                  <a:pt x="105145" y="91010"/>
                </a:lnTo>
                <a:cubicBezTo>
                  <a:pt x="103158" y="91801"/>
                  <a:pt x="101044" y="92206"/>
                  <a:pt x="98916" y="92206"/>
                </a:cubicBezTo>
                <a:cubicBezTo>
                  <a:pt x="98350" y="92206"/>
                  <a:pt x="97782" y="92177"/>
                  <a:pt x="97215" y="92119"/>
                </a:cubicBezTo>
                <a:cubicBezTo>
                  <a:pt x="88869" y="91267"/>
                  <a:pt x="82269" y="84184"/>
                  <a:pt x="82024" y="75802"/>
                </a:cubicBezTo>
                <a:cubicBezTo>
                  <a:pt x="81744" y="66233"/>
                  <a:pt x="89417" y="58393"/>
                  <a:pt x="98920" y="58393"/>
                </a:cubicBezTo>
                <a:cubicBezTo>
                  <a:pt x="101055" y="58393"/>
                  <a:pt x="103159" y="58792"/>
                  <a:pt x="105139" y="59585"/>
                </a:cubicBezTo>
                <a:lnTo>
                  <a:pt x="105139" y="22728"/>
                </a:lnTo>
                <a:lnTo>
                  <a:pt x="68419" y="22728"/>
                </a:lnTo>
                <a:cubicBezTo>
                  <a:pt x="69427" y="19992"/>
                  <a:pt x="69796" y="16951"/>
                  <a:pt x="69164" y="13738"/>
                </a:cubicBezTo>
                <a:cubicBezTo>
                  <a:pt x="67632" y="5922"/>
                  <a:pt x="60686" y="73"/>
                  <a:pt x="52715" y="2"/>
                </a:cubicBezTo>
                <a:cubicBezTo>
                  <a:pt x="52668" y="1"/>
                  <a:pt x="52620" y="1"/>
                  <a:pt x="52573" y="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801;p46">
            <a:extLst>
              <a:ext uri="{FF2B5EF4-FFF2-40B4-BE49-F238E27FC236}">
                <a16:creationId xmlns:a16="http://schemas.microsoft.com/office/drawing/2014/main" id="{87656674-2CE9-476C-8122-E4D6B7A71D40}"/>
              </a:ext>
            </a:extLst>
          </p:cNvPr>
          <p:cNvSpPr/>
          <p:nvPr/>
        </p:nvSpPr>
        <p:spPr>
          <a:xfrm>
            <a:off x="1630663" y="1527781"/>
            <a:ext cx="2176713" cy="2879445"/>
          </a:xfrm>
          <a:custGeom>
            <a:avLst/>
            <a:gdLst/>
            <a:ahLst/>
            <a:cxnLst/>
            <a:rect l="l" t="t" r="r" b="b"/>
            <a:pathLst>
              <a:path w="105146" h="127873" extrusionOk="0">
                <a:moveTo>
                  <a:pt x="1" y="1"/>
                </a:moveTo>
                <a:lnTo>
                  <a:pt x="1" y="36857"/>
                </a:lnTo>
                <a:cubicBezTo>
                  <a:pt x="1988" y="36066"/>
                  <a:pt x="4101" y="35662"/>
                  <a:pt x="6229" y="35662"/>
                </a:cubicBezTo>
                <a:cubicBezTo>
                  <a:pt x="6796" y="35662"/>
                  <a:pt x="7364" y="35691"/>
                  <a:pt x="7930" y="35748"/>
                </a:cubicBezTo>
                <a:cubicBezTo>
                  <a:pt x="16277" y="36595"/>
                  <a:pt x="22877" y="43684"/>
                  <a:pt x="23121" y="52066"/>
                </a:cubicBezTo>
                <a:cubicBezTo>
                  <a:pt x="23396" y="61635"/>
                  <a:pt x="15722" y="69481"/>
                  <a:pt x="6219" y="69481"/>
                </a:cubicBezTo>
                <a:cubicBezTo>
                  <a:pt x="4091" y="69475"/>
                  <a:pt x="1980" y="69076"/>
                  <a:pt x="1" y="68289"/>
                </a:cubicBezTo>
                <a:lnTo>
                  <a:pt x="1" y="105145"/>
                </a:lnTo>
                <a:lnTo>
                  <a:pt x="36720" y="105145"/>
                </a:lnTo>
                <a:cubicBezTo>
                  <a:pt x="35719" y="107882"/>
                  <a:pt x="35343" y="110916"/>
                  <a:pt x="35975" y="114130"/>
                </a:cubicBezTo>
                <a:cubicBezTo>
                  <a:pt x="37513" y="121952"/>
                  <a:pt x="44459" y="127801"/>
                  <a:pt x="52424" y="127872"/>
                </a:cubicBezTo>
                <a:cubicBezTo>
                  <a:pt x="52472" y="127873"/>
                  <a:pt x="52519" y="127873"/>
                  <a:pt x="52567" y="127873"/>
                </a:cubicBezTo>
                <a:cubicBezTo>
                  <a:pt x="61909" y="127873"/>
                  <a:pt x="69481" y="120301"/>
                  <a:pt x="69481" y="110964"/>
                </a:cubicBezTo>
                <a:cubicBezTo>
                  <a:pt x="69475" y="108979"/>
                  <a:pt x="69118" y="107005"/>
                  <a:pt x="68426" y="105145"/>
                </a:cubicBezTo>
                <a:lnTo>
                  <a:pt x="105145" y="105145"/>
                </a:lnTo>
                <a:lnTo>
                  <a:pt x="105145" y="16354"/>
                </a:lnTo>
                <a:cubicBezTo>
                  <a:pt x="105140" y="7328"/>
                  <a:pt x="97818" y="1"/>
                  <a:pt x="8878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02;p46">
            <a:extLst>
              <a:ext uri="{FF2B5EF4-FFF2-40B4-BE49-F238E27FC236}">
                <a16:creationId xmlns:a16="http://schemas.microsoft.com/office/drawing/2014/main" id="{7805B30D-0733-43B3-934F-9E11C9864D96}"/>
              </a:ext>
            </a:extLst>
          </p:cNvPr>
          <p:cNvSpPr/>
          <p:nvPr/>
        </p:nvSpPr>
        <p:spPr>
          <a:xfrm>
            <a:off x="1158703" y="3791964"/>
            <a:ext cx="2648673" cy="2387153"/>
          </a:xfrm>
          <a:custGeom>
            <a:avLst/>
            <a:gdLst/>
            <a:ahLst/>
            <a:cxnLst/>
            <a:rect l="l" t="t" r="r" b="b"/>
            <a:pathLst>
              <a:path w="127944" h="105140" extrusionOk="0">
                <a:moveTo>
                  <a:pt x="22805" y="0"/>
                </a:moveTo>
                <a:lnTo>
                  <a:pt x="22805" y="36720"/>
                </a:lnTo>
                <a:cubicBezTo>
                  <a:pt x="20992" y="36051"/>
                  <a:pt x="19042" y="35663"/>
                  <a:pt x="16995" y="35663"/>
                </a:cubicBezTo>
                <a:cubicBezTo>
                  <a:pt x="15960" y="35663"/>
                  <a:pt x="14900" y="35762"/>
                  <a:pt x="13820" y="35975"/>
                </a:cubicBezTo>
                <a:cubicBezTo>
                  <a:pt x="5998" y="37513"/>
                  <a:pt x="150" y="44453"/>
                  <a:pt x="78" y="52424"/>
                </a:cubicBezTo>
                <a:cubicBezTo>
                  <a:pt x="1" y="61826"/>
                  <a:pt x="7602" y="69481"/>
                  <a:pt x="16986" y="69481"/>
                </a:cubicBezTo>
                <a:cubicBezTo>
                  <a:pt x="18971" y="69475"/>
                  <a:pt x="20945" y="69117"/>
                  <a:pt x="22805" y="68420"/>
                </a:cubicBezTo>
                <a:lnTo>
                  <a:pt x="22805" y="105139"/>
                </a:lnTo>
                <a:lnTo>
                  <a:pt x="108943" y="105139"/>
                </a:lnTo>
                <a:cubicBezTo>
                  <a:pt x="119436" y="105139"/>
                  <a:pt x="127944" y="96631"/>
                  <a:pt x="127944" y="86138"/>
                </a:cubicBezTo>
                <a:lnTo>
                  <a:pt x="127944" y="0"/>
                </a:lnTo>
                <a:lnTo>
                  <a:pt x="91087" y="0"/>
                </a:lnTo>
                <a:cubicBezTo>
                  <a:pt x="92088" y="2510"/>
                  <a:pt x="92470" y="5235"/>
                  <a:pt x="92196" y="7924"/>
                </a:cubicBezTo>
                <a:cubicBezTo>
                  <a:pt x="91343" y="16271"/>
                  <a:pt x="84260" y="22870"/>
                  <a:pt x="75878" y="23115"/>
                </a:cubicBezTo>
                <a:cubicBezTo>
                  <a:pt x="75708" y="23120"/>
                  <a:pt x="75539" y="23122"/>
                  <a:pt x="75370" y="23122"/>
                </a:cubicBezTo>
                <a:cubicBezTo>
                  <a:pt x="66033" y="23122"/>
                  <a:pt x="58469" y="15553"/>
                  <a:pt x="58469" y="6219"/>
                </a:cubicBezTo>
                <a:cubicBezTo>
                  <a:pt x="58469" y="4084"/>
                  <a:pt x="58869" y="1980"/>
                  <a:pt x="5966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747D3FE-A536-493C-B35A-6C696A8E003D}"/>
              </a:ext>
            </a:extLst>
          </p:cNvPr>
          <p:cNvSpPr/>
          <p:nvPr/>
        </p:nvSpPr>
        <p:spPr>
          <a:xfrm>
            <a:off x="610117" y="423221"/>
            <a:ext cx="3080084" cy="883556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7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C93D-57E3-45EE-96C4-F227246E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218B9-9044-4ECD-BB2D-0945D2E38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779" y="2409229"/>
            <a:ext cx="7924800" cy="267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Multi-master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обмена сообщениями между узлами.</a:t>
            </a:r>
          </a:p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падения узлов.</a:t>
            </a:r>
          </a:p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24A446E-0A9F-425B-A5E2-C09DE7481462}"/>
              </a:ext>
            </a:extLst>
          </p:cNvPr>
          <p:cNvSpPr/>
          <p:nvPr/>
        </p:nvSpPr>
        <p:spPr>
          <a:xfrm>
            <a:off x="838199" y="586128"/>
            <a:ext cx="4551947" cy="883556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Download Icons Light Idea Computer Lighting Incandescent Bulb HQ PNG Image  | FreePNGImg">
            <a:extLst>
              <a:ext uri="{FF2B5EF4-FFF2-40B4-BE49-F238E27FC236}">
                <a16:creationId xmlns:a16="http://schemas.microsoft.com/office/drawing/2014/main" id="{E8D485BD-4252-4DF5-9077-41F7631E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7" y="2229852"/>
            <a:ext cx="3030628" cy="303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21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199FB-FB04-447B-8A33-D7D5EF56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Используемые технологии и идеи распределенных вычислений: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F7D17-3730-4A05-AD13-599191A4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2280" cy="434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Multi-master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система.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Асинхронные вычисления.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detector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Pessimistic replication.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Eagerly resolving conflicts.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часы.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90A38D4-7999-44E9-908B-064E4697869B}"/>
              </a:ext>
            </a:extLst>
          </p:cNvPr>
          <p:cNvSpPr/>
          <p:nvPr/>
        </p:nvSpPr>
        <p:spPr>
          <a:xfrm>
            <a:off x="603739" y="365124"/>
            <a:ext cx="10228384" cy="1325563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Gears PNG Images Transparent Free Download | PNGMart">
            <a:extLst>
              <a:ext uri="{FF2B5EF4-FFF2-40B4-BE49-F238E27FC236}">
                <a16:creationId xmlns:a16="http://schemas.microsoft.com/office/drawing/2014/main" id="{0A934A34-771A-481D-9B56-EEF1A10B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55" y="4800723"/>
            <a:ext cx="7310804" cy="463017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21599963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8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FC604-9335-4B8B-8E8C-33C71AB9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182"/>
            <a:ext cx="7355633" cy="890506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CAP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5122" name="Picture 2" descr="What is the CAP Theorem? | Hazelcast">
            <a:extLst>
              <a:ext uri="{FF2B5EF4-FFF2-40B4-BE49-F238E27FC236}">
                <a16:creationId xmlns:a16="http://schemas.microsoft.com/office/drawing/2014/main" id="{195124D7-EA3C-4712-AADE-CA10BD86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196" y="1326714"/>
            <a:ext cx="6363065" cy="598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B87EF0FE-D419-409D-A283-BE7B5D7A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81D5AEA-7146-4766-B4AB-D7470F96F1AB}"/>
              </a:ext>
            </a:extLst>
          </p:cNvPr>
          <p:cNvSpPr/>
          <p:nvPr/>
        </p:nvSpPr>
        <p:spPr>
          <a:xfrm>
            <a:off x="603739" y="782719"/>
            <a:ext cx="1905000" cy="890506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5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FC53A-321E-4212-9E3F-1504B926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4"/>
            <a:ext cx="10515600" cy="1325563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55CAAE-596A-40B0-BAD7-630CA13B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узла сервер-клиент.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обмена сообщениями.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падения сервера.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часы для проверки актуальности списка серверов.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в глубину.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топологию дерева.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56243DE-5A4C-4DA4-B80A-3D8FA5A0DD9C}"/>
              </a:ext>
            </a:extLst>
          </p:cNvPr>
          <p:cNvSpPr/>
          <p:nvPr/>
        </p:nvSpPr>
        <p:spPr>
          <a:xfrm>
            <a:off x="670791" y="490195"/>
            <a:ext cx="4325415" cy="883382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93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9ED94-354D-418C-A2AD-1500E55E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F1CAD-C76D-4B60-882B-AD9F41C5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socket, tornado, threading,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asyncio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206CD77-F29C-4B0F-8073-BEC9256B7BCD}"/>
              </a:ext>
            </a:extLst>
          </p:cNvPr>
          <p:cNvSpPr/>
          <p:nvPr/>
        </p:nvSpPr>
        <p:spPr>
          <a:xfrm>
            <a:off x="670791" y="586215"/>
            <a:ext cx="8188729" cy="883382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36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86BDF-1032-4D0D-B8BB-E1A32641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38" y="274969"/>
            <a:ext cx="10515600" cy="1325563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Основные этапы</a:t>
            </a:r>
          </a:p>
        </p:txBody>
      </p:sp>
      <p:cxnSp>
        <p:nvCxnSpPr>
          <p:cNvPr id="4" name="Google Shape;1968;p34">
            <a:extLst>
              <a:ext uri="{FF2B5EF4-FFF2-40B4-BE49-F238E27FC236}">
                <a16:creationId xmlns:a16="http://schemas.microsoft.com/office/drawing/2014/main" id="{3240B16D-69CC-4B92-AA55-EAB7F8F88F16}"/>
              </a:ext>
            </a:extLst>
          </p:cNvPr>
          <p:cNvCxnSpPr>
            <a:stCxn id="8" idx="4"/>
            <a:endCxn id="5" idx="0"/>
          </p:cNvCxnSpPr>
          <p:nvPr/>
        </p:nvCxnSpPr>
        <p:spPr>
          <a:xfrm flipH="1">
            <a:off x="3608765" y="2773153"/>
            <a:ext cx="259545" cy="8866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970;p34">
            <a:extLst>
              <a:ext uri="{FF2B5EF4-FFF2-40B4-BE49-F238E27FC236}">
                <a16:creationId xmlns:a16="http://schemas.microsoft.com/office/drawing/2014/main" id="{723DD58A-1DA2-4A75-A01D-6BEAE979F8C3}"/>
              </a:ext>
            </a:extLst>
          </p:cNvPr>
          <p:cNvSpPr/>
          <p:nvPr/>
        </p:nvSpPr>
        <p:spPr>
          <a:xfrm>
            <a:off x="3553183" y="3659800"/>
            <a:ext cx="111164" cy="111164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971;p34">
            <a:extLst>
              <a:ext uri="{FF2B5EF4-FFF2-40B4-BE49-F238E27FC236}">
                <a16:creationId xmlns:a16="http://schemas.microsoft.com/office/drawing/2014/main" id="{26133C4F-D549-42BE-BEF1-82F75874AF2F}"/>
              </a:ext>
            </a:extLst>
          </p:cNvPr>
          <p:cNvGrpSpPr/>
          <p:nvPr/>
        </p:nvGrpSpPr>
        <p:grpSpPr>
          <a:xfrm>
            <a:off x="3183343" y="1577950"/>
            <a:ext cx="1369373" cy="1369373"/>
            <a:chOff x="3347725" y="2480342"/>
            <a:chExt cx="810000" cy="810000"/>
          </a:xfrm>
          <a:solidFill>
            <a:schemeClr val="bg1"/>
          </a:solidFill>
        </p:grpSpPr>
        <p:sp>
          <p:nvSpPr>
            <p:cNvPr id="7" name="Google Shape;1972;p34">
              <a:extLst>
                <a:ext uri="{FF2B5EF4-FFF2-40B4-BE49-F238E27FC236}">
                  <a16:creationId xmlns:a16="http://schemas.microsoft.com/office/drawing/2014/main" id="{2748A322-A96C-427B-A9F4-8065FAF88DF1}"/>
                </a:ext>
              </a:extLst>
            </p:cNvPr>
            <p:cNvSpPr/>
            <p:nvPr/>
          </p:nvSpPr>
          <p:spPr>
            <a:xfrm>
              <a:off x="3347725" y="2480342"/>
              <a:ext cx="810000" cy="810000"/>
            </a:xfrm>
            <a:prstGeom prst="ellipse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9;p34">
              <a:extLst>
                <a:ext uri="{FF2B5EF4-FFF2-40B4-BE49-F238E27FC236}">
                  <a16:creationId xmlns:a16="http://schemas.microsoft.com/office/drawing/2014/main" id="{C4AC377F-3CAC-4C57-B34B-F6C095F0B12C}"/>
                </a:ext>
              </a:extLst>
            </p:cNvPr>
            <p:cNvSpPr/>
            <p:nvPr/>
          </p:nvSpPr>
          <p:spPr>
            <a:xfrm>
              <a:off x="3451091" y="2583719"/>
              <a:ext cx="603600" cy="603600"/>
            </a:xfrm>
            <a:prstGeom prst="ellipse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" name="Google Shape;1974;p34">
            <a:extLst>
              <a:ext uri="{FF2B5EF4-FFF2-40B4-BE49-F238E27FC236}">
                <a16:creationId xmlns:a16="http://schemas.microsoft.com/office/drawing/2014/main" id="{F971CF16-1EB0-4B7F-853A-A1AA4E0A879C}"/>
              </a:ext>
            </a:extLst>
          </p:cNvPr>
          <p:cNvCxnSpPr>
            <a:cxnSpLocks/>
            <a:stCxn id="14" idx="0"/>
            <a:endCxn id="11" idx="0"/>
          </p:cNvCxnSpPr>
          <p:nvPr/>
        </p:nvCxnSpPr>
        <p:spPr>
          <a:xfrm flipV="1">
            <a:off x="822804" y="3780063"/>
            <a:ext cx="612931" cy="9130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976;p34">
            <a:extLst>
              <a:ext uri="{FF2B5EF4-FFF2-40B4-BE49-F238E27FC236}">
                <a16:creationId xmlns:a16="http://schemas.microsoft.com/office/drawing/2014/main" id="{54D8A46F-9F4E-4CB3-BDBF-ED52DD96DFD4}"/>
              </a:ext>
            </a:extLst>
          </p:cNvPr>
          <p:cNvSpPr/>
          <p:nvPr/>
        </p:nvSpPr>
        <p:spPr>
          <a:xfrm rot="10800000">
            <a:off x="1380153" y="3668899"/>
            <a:ext cx="111164" cy="111164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977;p34">
            <a:extLst>
              <a:ext uri="{FF2B5EF4-FFF2-40B4-BE49-F238E27FC236}">
                <a16:creationId xmlns:a16="http://schemas.microsoft.com/office/drawing/2014/main" id="{6103F3DB-EB8C-4DEC-84BD-29097BE78635}"/>
              </a:ext>
            </a:extLst>
          </p:cNvPr>
          <p:cNvGrpSpPr/>
          <p:nvPr/>
        </p:nvGrpSpPr>
        <p:grpSpPr>
          <a:xfrm>
            <a:off x="138090" y="4518166"/>
            <a:ext cx="1369429" cy="1369937"/>
            <a:chOff x="1708681" y="2488538"/>
            <a:chExt cx="809100" cy="809400"/>
          </a:xfrm>
          <a:solidFill>
            <a:schemeClr val="bg1"/>
          </a:solidFill>
        </p:grpSpPr>
        <p:sp>
          <p:nvSpPr>
            <p:cNvPr id="13" name="Google Shape;1978;p34">
              <a:extLst>
                <a:ext uri="{FF2B5EF4-FFF2-40B4-BE49-F238E27FC236}">
                  <a16:creationId xmlns:a16="http://schemas.microsoft.com/office/drawing/2014/main" id="{DEC91AA0-18BA-4515-95D8-76D0F2092BD7}"/>
                </a:ext>
              </a:extLst>
            </p:cNvPr>
            <p:cNvSpPr/>
            <p:nvPr/>
          </p:nvSpPr>
          <p:spPr>
            <a:xfrm>
              <a:off x="1708681" y="2488538"/>
              <a:ext cx="809100" cy="809400"/>
            </a:xfrm>
            <a:prstGeom prst="ellipse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5;p34">
              <a:extLst>
                <a:ext uri="{FF2B5EF4-FFF2-40B4-BE49-F238E27FC236}">
                  <a16:creationId xmlns:a16="http://schemas.microsoft.com/office/drawing/2014/main" id="{411C1527-1F47-47B5-B7FE-30E47032F6EB}"/>
                </a:ext>
              </a:extLst>
            </p:cNvPr>
            <p:cNvSpPr/>
            <p:nvPr/>
          </p:nvSpPr>
          <p:spPr>
            <a:xfrm>
              <a:off x="1811881" y="2591888"/>
              <a:ext cx="602700" cy="602700"/>
            </a:xfrm>
            <a:prstGeom prst="ellipse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dirty="0"/>
            </a:p>
          </p:txBody>
        </p:sp>
      </p:grpSp>
      <p:cxnSp>
        <p:nvCxnSpPr>
          <p:cNvPr id="18" name="Google Shape;1982;p34">
            <a:extLst>
              <a:ext uri="{FF2B5EF4-FFF2-40B4-BE49-F238E27FC236}">
                <a16:creationId xmlns:a16="http://schemas.microsoft.com/office/drawing/2014/main" id="{8D174000-A022-4D54-81E5-2E60E4151B1E}"/>
              </a:ext>
            </a:extLst>
          </p:cNvPr>
          <p:cNvCxnSpPr>
            <a:cxnSpLocks/>
            <a:stCxn id="22" idx="0"/>
            <a:endCxn id="19" idx="0"/>
          </p:cNvCxnSpPr>
          <p:nvPr/>
        </p:nvCxnSpPr>
        <p:spPr>
          <a:xfrm flipV="1">
            <a:off x="6056250" y="3788326"/>
            <a:ext cx="306744" cy="8684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84;p34">
            <a:extLst>
              <a:ext uri="{FF2B5EF4-FFF2-40B4-BE49-F238E27FC236}">
                <a16:creationId xmlns:a16="http://schemas.microsoft.com/office/drawing/2014/main" id="{AAE6EE85-27A7-41C0-8A54-0C995DA2C740}"/>
              </a:ext>
            </a:extLst>
          </p:cNvPr>
          <p:cNvSpPr/>
          <p:nvPr/>
        </p:nvSpPr>
        <p:spPr>
          <a:xfrm rot="10800000">
            <a:off x="6307412" y="3677162"/>
            <a:ext cx="111164" cy="111164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985;p34">
            <a:extLst>
              <a:ext uri="{FF2B5EF4-FFF2-40B4-BE49-F238E27FC236}">
                <a16:creationId xmlns:a16="http://schemas.microsoft.com/office/drawing/2014/main" id="{A28B254B-21F6-47E5-9A0C-7182906ED4FA}"/>
              </a:ext>
            </a:extLst>
          </p:cNvPr>
          <p:cNvGrpSpPr/>
          <p:nvPr/>
        </p:nvGrpSpPr>
        <p:grpSpPr>
          <a:xfrm>
            <a:off x="5371227" y="4495020"/>
            <a:ext cx="1369429" cy="1369937"/>
            <a:chOff x="1708681" y="2488538"/>
            <a:chExt cx="809100" cy="809400"/>
          </a:xfrm>
          <a:solidFill>
            <a:schemeClr val="bg1"/>
          </a:solidFill>
        </p:grpSpPr>
        <p:sp>
          <p:nvSpPr>
            <p:cNvPr id="21" name="Google Shape;1986;p34">
              <a:extLst>
                <a:ext uri="{FF2B5EF4-FFF2-40B4-BE49-F238E27FC236}">
                  <a16:creationId xmlns:a16="http://schemas.microsoft.com/office/drawing/2014/main" id="{CDADB7A1-973C-4F27-A7E0-6F2F604C32EE}"/>
                </a:ext>
              </a:extLst>
            </p:cNvPr>
            <p:cNvSpPr/>
            <p:nvPr/>
          </p:nvSpPr>
          <p:spPr>
            <a:xfrm>
              <a:off x="1708681" y="2488538"/>
              <a:ext cx="809100" cy="809400"/>
            </a:xfrm>
            <a:prstGeom prst="ellipse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83;p34">
              <a:extLst>
                <a:ext uri="{FF2B5EF4-FFF2-40B4-BE49-F238E27FC236}">
                  <a16:creationId xmlns:a16="http://schemas.microsoft.com/office/drawing/2014/main" id="{F72EAF7C-300C-4A79-81DF-0B7F9E0772BF}"/>
                </a:ext>
              </a:extLst>
            </p:cNvPr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990;p34">
            <a:extLst>
              <a:ext uri="{FF2B5EF4-FFF2-40B4-BE49-F238E27FC236}">
                <a16:creationId xmlns:a16="http://schemas.microsoft.com/office/drawing/2014/main" id="{D8776F7F-3337-4971-984D-AA0BB4DFE780}"/>
              </a:ext>
            </a:extLst>
          </p:cNvPr>
          <p:cNvGrpSpPr/>
          <p:nvPr/>
        </p:nvGrpSpPr>
        <p:grpSpPr>
          <a:xfrm>
            <a:off x="322213" y="3677162"/>
            <a:ext cx="11869787" cy="111164"/>
            <a:chOff x="633425" y="2760525"/>
            <a:chExt cx="8520825" cy="79800"/>
          </a:xfrm>
        </p:grpSpPr>
        <p:cxnSp>
          <p:nvCxnSpPr>
            <p:cNvPr id="27" name="Google Shape;1991;p34">
              <a:extLst>
                <a:ext uri="{FF2B5EF4-FFF2-40B4-BE49-F238E27FC236}">
                  <a16:creationId xmlns:a16="http://schemas.microsoft.com/office/drawing/2014/main" id="{5814DAF1-EB3F-4F6A-BDBF-AA4928315082}"/>
                </a:ext>
              </a:extLst>
            </p:cNvPr>
            <p:cNvCxnSpPr/>
            <p:nvPr/>
          </p:nvCxnSpPr>
          <p:spPr>
            <a:xfrm>
              <a:off x="705650" y="2800425"/>
              <a:ext cx="844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1992;p34">
              <a:extLst>
                <a:ext uri="{FF2B5EF4-FFF2-40B4-BE49-F238E27FC236}">
                  <a16:creationId xmlns:a16="http://schemas.microsoft.com/office/drawing/2014/main" id="{A7DFEA76-A909-4F17-9657-6F4FFB2E7526}"/>
                </a:ext>
              </a:extLst>
            </p:cNvPr>
            <p:cNvSpPr/>
            <p:nvPr/>
          </p:nvSpPr>
          <p:spPr>
            <a:xfrm>
              <a:off x="633425" y="2760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C92EFFA-D706-434C-ADDA-D7991C7611F2}"/>
              </a:ext>
            </a:extLst>
          </p:cNvPr>
          <p:cNvSpPr txBox="1"/>
          <p:nvPr/>
        </p:nvSpPr>
        <p:spPr>
          <a:xfrm>
            <a:off x="546391" y="4733225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</a:t>
            </a:r>
            <a:endParaRPr lang="ru-RU" sz="5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760D8C-AFB0-4F2B-A8AE-28661FB64286}"/>
              </a:ext>
            </a:extLst>
          </p:cNvPr>
          <p:cNvSpPr txBox="1"/>
          <p:nvPr/>
        </p:nvSpPr>
        <p:spPr>
          <a:xfrm>
            <a:off x="1509162" y="4518166"/>
            <a:ext cx="3058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Создание простой системы с главным узлом сервером на </a:t>
            </a:r>
            <a:r>
              <a:rPr lang="en-US" sz="2400" dirty="0">
                <a:latin typeface="Constantia" panose="02030602050306030303" pitchFamily="18" charset="0"/>
              </a:rPr>
              <a:t>socket</a:t>
            </a:r>
            <a:endParaRPr lang="ru-RU" sz="2400" dirty="0">
              <a:latin typeface="Constantia" panose="020306020503060303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3516A6-230C-40B1-AA88-70C1D735B7FA}"/>
              </a:ext>
            </a:extLst>
          </p:cNvPr>
          <p:cNvSpPr txBox="1"/>
          <p:nvPr/>
        </p:nvSpPr>
        <p:spPr>
          <a:xfrm>
            <a:off x="3664347" y="18009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2</a:t>
            </a:r>
            <a:endParaRPr lang="ru-RU" sz="5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D1634C-092D-41BE-A49F-DC5A474F5DA4}"/>
              </a:ext>
            </a:extLst>
          </p:cNvPr>
          <p:cNvSpPr txBox="1"/>
          <p:nvPr/>
        </p:nvSpPr>
        <p:spPr>
          <a:xfrm>
            <a:off x="4597380" y="1553071"/>
            <a:ext cx="5599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Переход на фреймворк клиент-сервер, </a:t>
            </a:r>
            <a:r>
              <a:rPr lang="en-US" sz="2400" dirty="0">
                <a:latin typeface="Constantia" panose="02030602050306030303" pitchFamily="18" charset="0"/>
              </a:rPr>
              <a:t>multi-master </a:t>
            </a:r>
            <a:r>
              <a:rPr lang="ru-RU" sz="2400" dirty="0">
                <a:latin typeface="Constantia" panose="02030602050306030303" pitchFamily="18" charset="0"/>
              </a:rPr>
              <a:t>система, каждый узел может быть сервером. Вектор серверов, где размер выполняет </a:t>
            </a:r>
          </a:p>
          <a:p>
            <a:r>
              <a:rPr lang="ru-RU" sz="2400" dirty="0">
                <a:latin typeface="Constantia" panose="02030602050306030303" pitchFamily="18" charset="0"/>
              </a:rPr>
              <a:t>Роль логических часов. 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815724EC-5260-4537-AD28-14966BAFD7EA}"/>
              </a:ext>
            </a:extLst>
          </p:cNvPr>
          <p:cNvSpPr/>
          <p:nvPr/>
        </p:nvSpPr>
        <p:spPr>
          <a:xfrm>
            <a:off x="538816" y="492497"/>
            <a:ext cx="5206663" cy="890506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A63716-A4A9-4ABA-B7F0-D6659E3A8810}"/>
              </a:ext>
            </a:extLst>
          </p:cNvPr>
          <p:cNvSpPr txBox="1"/>
          <p:nvPr/>
        </p:nvSpPr>
        <p:spPr>
          <a:xfrm>
            <a:off x="5797584" y="4703714"/>
            <a:ext cx="59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3893F7-E1FC-46F4-8DB4-A59AE46C59A5}"/>
              </a:ext>
            </a:extLst>
          </p:cNvPr>
          <p:cNvSpPr txBox="1"/>
          <p:nvPr/>
        </p:nvSpPr>
        <p:spPr>
          <a:xfrm flipH="1">
            <a:off x="6740656" y="4395158"/>
            <a:ext cx="5448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Автоматический переход к новому серверу при падении. Использование определенной топологии узлов. Обращение в глубину.</a:t>
            </a:r>
          </a:p>
        </p:txBody>
      </p:sp>
    </p:spTree>
    <p:extLst>
      <p:ext uri="{BB962C8B-B14F-4D97-AF65-F5344CB8AC3E}">
        <p14:creationId xmlns:p14="http://schemas.microsoft.com/office/powerpoint/2010/main" val="305009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56354-2A7C-44B6-9A36-B81651ED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289710"/>
            <a:ext cx="10515600" cy="1325563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Архитектура узла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37B2-CCDA-4887-90D4-3AD29466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Асинхронный сервер, который обрабатывает сообщения.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Клиент, который делает запросы к серверу.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обработки различных сообщений.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серверов, для автоматического поддержания сети при падении.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вектора как логические часы, чтобы знать когда необходимо обновить список векторов.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network architecture Icon - Free PNG &amp; SVG 2023395 - Noun ...">
            <a:extLst>
              <a:ext uri="{FF2B5EF4-FFF2-40B4-BE49-F238E27FC236}">
                <a16:creationId xmlns:a16="http://schemas.microsoft.com/office/drawing/2014/main" id="{89FED913-D387-47F1-89A1-20B554C3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203" y="481434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46773AA-FC6A-4848-9D6E-0E368AB00B22}"/>
              </a:ext>
            </a:extLst>
          </p:cNvPr>
          <p:cNvSpPr/>
          <p:nvPr/>
        </p:nvSpPr>
        <p:spPr>
          <a:xfrm>
            <a:off x="593103" y="510800"/>
            <a:ext cx="5147821" cy="883382"/>
          </a:xfrm>
          <a:prstGeom prst="roundRect">
            <a:avLst>
              <a:gd name="adj" fmla="val 22130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948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368</Words>
  <Application>Microsoft Office PowerPoint</Application>
  <PresentationFormat>Широкоэкранный</PresentationFormat>
  <Paragraphs>54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Constantia</vt:lpstr>
      <vt:lpstr>Times New Roman</vt:lpstr>
      <vt:lpstr>Тема Office</vt:lpstr>
      <vt:lpstr>Распределенная система обмена сообщениями</vt:lpstr>
      <vt:lpstr>Цель</vt:lpstr>
      <vt:lpstr>Основная идея</vt:lpstr>
      <vt:lpstr>Используемые технологии и идеи распределенных вычислений:</vt:lpstr>
      <vt:lpstr>CAP</vt:lpstr>
      <vt:lpstr>Функционал</vt:lpstr>
      <vt:lpstr>Используемые технологии</vt:lpstr>
      <vt:lpstr>Основные этапы</vt:lpstr>
      <vt:lpstr>Архитектура узла</vt:lpstr>
      <vt:lpstr>Поддерживаемая топология</vt:lpstr>
      <vt:lpstr>Защита от падения</vt:lpstr>
      <vt:lpstr>Запросы в глубину</vt:lpstr>
      <vt:lpstr>Сценарии использования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Распределенная система обмена сообщениями</dc:title>
  <dc:creator>Eugnene</dc:creator>
  <cp:lastModifiedBy>Eugnene</cp:lastModifiedBy>
  <cp:revision>7</cp:revision>
  <dcterms:created xsi:type="dcterms:W3CDTF">2022-12-11T20:38:12Z</dcterms:created>
  <dcterms:modified xsi:type="dcterms:W3CDTF">2023-03-11T12:22:23Z</dcterms:modified>
</cp:coreProperties>
</file>