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326" r:id="rId2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77"/>
  </p:normalViewPr>
  <p:slideViewPr>
    <p:cSldViewPr snapToGrid="0">
      <p:cViewPr>
        <p:scale>
          <a:sx n="70" d="100"/>
          <a:sy n="70" d="100"/>
        </p:scale>
        <p:origin x="-340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92022-D24C-B1C4-262B-3F63F256D6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8092E-2683-AD08-780C-C3377EDE215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06D137FD-FAA3-4843-B046-C9094D649EEF}" type="datetime1">
              <a:rPr lang="en-IN"/>
              <a:pPr lvl="0"/>
              <a:t>10-08-2025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6DD4EF5-F742-8BD5-FF0F-395BA49A7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1143000"/>
            <a:ext cx="46609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12C05-D72E-47EF-1FC2-BA6D38BE395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A1F27-08E3-20C5-735A-F7658F81A03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1C06-4EF6-6BCB-6A81-DF88CBC027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35FBB97E-6AC5-4D03-A421-17EBADDA772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1260043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654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630022" marR="0" lvl="1" indent="0" algn="l" defTabSz="1260043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654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1260043" marR="0" lvl="2" indent="0" algn="l" defTabSz="1260043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654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890065" marR="0" lvl="3" indent="0" algn="l" defTabSz="1260043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654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2520086" marR="0" lvl="4" indent="0" algn="l" defTabSz="1260043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654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3150108" algn="l" defTabSz="1260043" rtl="0" eaLnBrk="1" latinLnBrk="0" hangingPunct="1">
      <a:defRPr sz="1654" kern="1200">
        <a:solidFill>
          <a:schemeClr val="tx1"/>
        </a:solidFill>
        <a:latin typeface="+mn-lt"/>
        <a:ea typeface="+mn-ea"/>
        <a:cs typeface="+mn-cs"/>
      </a:defRPr>
    </a:lvl6pPr>
    <a:lvl7pPr marL="3780130" algn="l" defTabSz="1260043" rtl="0" eaLnBrk="1" latinLnBrk="0" hangingPunct="1">
      <a:defRPr sz="1654" kern="1200">
        <a:solidFill>
          <a:schemeClr val="tx1"/>
        </a:solidFill>
        <a:latin typeface="+mn-lt"/>
        <a:ea typeface="+mn-ea"/>
        <a:cs typeface="+mn-cs"/>
      </a:defRPr>
    </a:lvl7pPr>
    <a:lvl8pPr marL="4410151" algn="l" defTabSz="1260043" rtl="0" eaLnBrk="1" latinLnBrk="0" hangingPunct="1">
      <a:defRPr sz="1654" kern="1200">
        <a:solidFill>
          <a:schemeClr val="tx1"/>
        </a:solidFill>
        <a:latin typeface="+mn-lt"/>
        <a:ea typeface="+mn-ea"/>
        <a:cs typeface="+mn-cs"/>
      </a:defRPr>
    </a:lvl8pPr>
    <a:lvl9pPr marL="5040173" algn="l" defTabSz="1260043" rtl="0" eaLnBrk="1" latinLnBrk="0" hangingPunct="1">
      <a:defRPr sz="16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21C92-10A9-A14F-0203-7678CC134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39788" y="685800"/>
            <a:ext cx="51784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F682CA-0E30-7550-5AE9-2C33E0F4AF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FC46D-FFD4-B0B0-FA0A-D8AAFF5566D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855ECC-CC37-401E-B748-96673D141E9D}" type="slidenum">
              <a:t>1</a:t>
            </a:fld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Tenorite Regula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6F855D-CF53-4A3D-9924-B616539BA95E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A2011-E3F0-47FC-8724-E27F5125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1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1D7052-AAA2-4577-841B-4048D9EA5123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DD577B-6665-4CDE-B97A-D0D52A13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7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5DC6E8F-DD03-432A-8374-74C8F1709C86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6672C3-D244-493B-B287-DEAB886C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9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91BC-5FE7-F753-22B6-1859369F9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362" y="440649"/>
            <a:ext cx="14043807" cy="656595"/>
          </a:xfrm>
        </p:spPr>
        <p:txBody>
          <a:bodyPr>
            <a:noAutofit/>
          </a:bodyPr>
          <a:lstStyle>
            <a:lvl1pPr>
              <a:defRPr lang="en-US" sz="2800" b="1">
                <a:latin typeface="Tenorite" pitchFamily="2"/>
                <a:cs typeface="Arial" pitchFamily="34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21616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A770F3-9227-4D3F-BFB0-029A4A7487F5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3A8D8-F579-4477-B7B1-2CC3C9765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1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>
                    <a:tint val="82000"/>
                  </a:schemeClr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82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82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088DB40-BAAD-4EF9-BF30-AF89AF24C568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DD05B2-C337-46D8-BF9F-8B91C977C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9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70C337D-8392-46FB-8810-CA00DA5F491C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EF5CC-3C35-4D02-9EEE-80BF755A6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8931FE0-DA23-4A28-B93A-D258C9A09213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89CA9A-7724-480B-BFA4-3C7636BF1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51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A1A4F24-E9EF-41FA-B88F-E55A13490FB3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3EA9B7-A84C-437D-BC5E-81A6364A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1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E7E41AB-1EA0-41D9-B339-BC0679A63A6E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BEBC1-F1CE-47B1-AB5F-59B811DD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9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FB9D9E-A7B0-4F9E-854C-1A27DF426740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FFE7EE-9268-4045-BA8B-92E3B10DD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17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EF50F5F-2DED-478D-96F9-7027361A4984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736A6B-20D8-41AB-B0AF-05D86C499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1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lvl="0"/>
            <a:fld id="{76C52C79-99FB-4837-8F6E-5EF45D56F9CE}" type="datetime1">
              <a:rPr lang="en-US" smtClean="0"/>
              <a:pPr lvl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lvl="0"/>
            <a:fld id="{4B6992D3-6C08-46A2-8C03-1039E9966E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0294-D2FB-7FAF-3962-67E0A6D2112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252" y="10129203"/>
            <a:ext cx="1499050" cy="153888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- General Use</a:t>
            </a:r>
          </a:p>
        </p:txBody>
      </p:sp>
    </p:spTree>
    <p:extLst>
      <p:ext uri="{BB962C8B-B14F-4D97-AF65-F5344CB8AC3E}">
        <p14:creationId xmlns:p14="http://schemas.microsoft.com/office/powerpoint/2010/main" val="95906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7BDCB8C-D961-2FF7-56A1-5B025FA0B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7759" y="2089038"/>
            <a:ext cx="9723664" cy="430554"/>
          </a:xfrm>
        </p:spPr>
        <p:txBody>
          <a:bodyPr vert="horz" wrap="square" lIns="0" tIns="22860" rIns="45720" bIns="22860" anchor="t" anchorCtr="0" compatLnSpc="1">
            <a:noAutofit/>
          </a:bodyPr>
          <a:lstStyle/>
          <a:p>
            <a:pPr lvl="0" algn="ctr">
              <a:lnSpc>
                <a:spcPct val="88000"/>
              </a:lnSpc>
            </a:pPr>
            <a:r>
              <a:rPr lang="en-IN" sz="1800" dirty="0"/>
              <a:t>12‑Month Cloud Migration Roadmap — Process • Decisions • Stakeholders • ROI</a:t>
            </a:r>
            <a:endParaRPr lang="en-US" sz="1800" dirty="0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4B80D6AA-FAFC-7113-AFB6-554FA140AE41}"/>
              </a:ext>
            </a:extLst>
          </p:cNvPr>
          <p:cNvCxnSpPr>
            <a:cxnSpLocks/>
          </p:cNvCxnSpPr>
          <p:nvPr/>
        </p:nvCxnSpPr>
        <p:spPr>
          <a:xfrm>
            <a:off x="3922341" y="3181580"/>
            <a:ext cx="0" cy="5441559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F0DFD38F-C339-0F76-BBDC-14694C4AF210}"/>
              </a:ext>
            </a:extLst>
          </p:cNvPr>
          <p:cNvCxnSpPr>
            <a:cxnSpLocks/>
          </p:cNvCxnSpPr>
          <p:nvPr/>
        </p:nvCxnSpPr>
        <p:spPr>
          <a:xfrm>
            <a:off x="5450632" y="3133625"/>
            <a:ext cx="0" cy="5489514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F6C9535A-1C30-AF4F-8ACF-0E9A12091F80}"/>
              </a:ext>
            </a:extLst>
          </p:cNvPr>
          <p:cNvCxnSpPr>
            <a:cxnSpLocks/>
          </p:cNvCxnSpPr>
          <p:nvPr/>
        </p:nvCxnSpPr>
        <p:spPr>
          <a:xfrm>
            <a:off x="4670311" y="3145731"/>
            <a:ext cx="7183" cy="5477408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9650D39C-FC8A-F864-8D64-6B372DB02F71}"/>
              </a:ext>
            </a:extLst>
          </p:cNvPr>
          <p:cNvCxnSpPr>
            <a:cxnSpLocks/>
          </p:cNvCxnSpPr>
          <p:nvPr/>
        </p:nvCxnSpPr>
        <p:spPr>
          <a:xfrm>
            <a:off x="6262423" y="3181580"/>
            <a:ext cx="8314" cy="5441559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CCF90CD0-2109-3847-DF1B-41A33A8BA32B}"/>
              </a:ext>
            </a:extLst>
          </p:cNvPr>
          <p:cNvCxnSpPr>
            <a:cxnSpLocks/>
          </p:cNvCxnSpPr>
          <p:nvPr/>
        </p:nvCxnSpPr>
        <p:spPr>
          <a:xfrm>
            <a:off x="7013503" y="3133625"/>
            <a:ext cx="0" cy="5489514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94F24585-E060-83FA-9B26-E93BA934F8BD}"/>
              </a:ext>
            </a:extLst>
          </p:cNvPr>
          <p:cNvCxnSpPr>
            <a:cxnSpLocks/>
          </p:cNvCxnSpPr>
          <p:nvPr/>
        </p:nvCxnSpPr>
        <p:spPr>
          <a:xfrm>
            <a:off x="7861834" y="3145731"/>
            <a:ext cx="0" cy="5477408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11" name="Straight Connector 23">
            <a:extLst>
              <a:ext uri="{FF2B5EF4-FFF2-40B4-BE49-F238E27FC236}">
                <a16:creationId xmlns:a16="http://schemas.microsoft.com/office/drawing/2014/main" id="{A7F16C4C-1C29-7A3F-3847-CE425B8FDB1B}"/>
              </a:ext>
            </a:extLst>
          </p:cNvPr>
          <p:cNvCxnSpPr>
            <a:cxnSpLocks/>
          </p:cNvCxnSpPr>
          <p:nvPr/>
        </p:nvCxnSpPr>
        <p:spPr>
          <a:xfrm>
            <a:off x="8697863" y="3126507"/>
            <a:ext cx="0" cy="5496632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12" name="Straight Connector 24">
            <a:extLst>
              <a:ext uri="{FF2B5EF4-FFF2-40B4-BE49-F238E27FC236}">
                <a16:creationId xmlns:a16="http://schemas.microsoft.com/office/drawing/2014/main" id="{2AB264F3-7673-B06C-39E3-7C27E9383C66}"/>
              </a:ext>
            </a:extLst>
          </p:cNvPr>
          <p:cNvCxnSpPr>
            <a:cxnSpLocks/>
          </p:cNvCxnSpPr>
          <p:nvPr/>
        </p:nvCxnSpPr>
        <p:spPr>
          <a:xfrm>
            <a:off x="9415103" y="3145731"/>
            <a:ext cx="0" cy="5477408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6D951FCD-C715-07F0-BC3E-09ADA172E9BA}"/>
              </a:ext>
            </a:extLst>
          </p:cNvPr>
          <p:cNvCxnSpPr>
            <a:cxnSpLocks/>
          </p:cNvCxnSpPr>
          <p:nvPr/>
        </p:nvCxnSpPr>
        <p:spPr>
          <a:xfrm>
            <a:off x="10183762" y="3109398"/>
            <a:ext cx="0" cy="5513741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15" name="Straight Connector 91">
            <a:extLst>
              <a:ext uri="{FF2B5EF4-FFF2-40B4-BE49-F238E27FC236}">
                <a16:creationId xmlns:a16="http://schemas.microsoft.com/office/drawing/2014/main" id="{E175BAF8-521A-F300-23E1-C37651C70A50}"/>
              </a:ext>
            </a:extLst>
          </p:cNvPr>
          <p:cNvCxnSpPr>
            <a:cxnSpLocks/>
          </p:cNvCxnSpPr>
          <p:nvPr/>
        </p:nvCxnSpPr>
        <p:spPr>
          <a:xfrm flipV="1">
            <a:off x="3162828" y="4950675"/>
            <a:ext cx="10406507" cy="28482"/>
          </a:xfrm>
          <a:prstGeom prst="straightConnector1">
            <a:avLst/>
          </a:prstGeom>
          <a:noFill/>
          <a:ln w="6345" cap="flat">
            <a:solidFill>
              <a:srgbClr val="002060"/>
            </a:solidFill>
            <a:prstDash val="solid"/>
            <a:miter/>
          </a:ln>
        </p:spPr>
      </p:cxnSp>
      <p:sp>
        <p:nvSpPr>
          <p:cNvPr id="16" name="Rectangle 29">
            <a:extLst>
              <a:ext uri="{FF2B5EF4-FFF2-40B4-BE49-F238E27FC236}">
                <a16:creationId xmlns:a16="http://schemas.microsoft.com/office/drawing/2014/main" id="{400202C1-D146-256B-CF61-98B96D7BF477}"/>
              </a:ext>
            </a:extLst>
          </p:cNvPr>
          <p:cNvSpPr/>
          <p:nvPr/>
        </p:nvSpPr>
        <p:spPr>
          <a:xfrm>
            <a:off x="2145686" y="4730404"/>
            <a:ext cx="820803" cy="509590"/>
          </a:xfrm>
          <a:prstGeom prst="rect">
            <a:avLst/>
          </a:prstGeom>
          <a:gradFill>
            <a:gsLst>
              <a:gs pos="0">
                <a:srgbClr val="497491"/>
              </a:gs>
              <a:gs pos="100000">
                <a:srgbClr val="106287"/>
              </a:gs>
            </a:gsLst>
            <a:lin ang="5400000"/>
          </a:gradFill>
          <a:ln w="12701" cap="flat">
            <a:solidFill>
              <a:srgbClr val="156082"/>
            </a:solidFill>
            <a:prstDash val="solid"/>
            <a:miter/>
          </a:ln>
        </p:spPr>
        <p:txBody>
          <a:bodyPr vert="horz" wrap="square" lIns="121916" tIns="60963" rIns="121916" bIns="60963" anchor="ctr" anchorCtr="1" compatLnSpc="1">
            <a:noAutofit/>
          </a:bodyPr>
          <a:lstStyle/>
          <a:p>
            <a:pPr algn="ctr" defTabSz="60958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b="1" kern="0" dirty="0">
                <a:solidFill>
                  <a:srgbClr val="FFFFFF"/>
                </a:solidFill>
                <a:latin typeface="Tenorite" pitchFamily="2"/>
                <a:cs typeface="Arial" pitchFamily="34"/>
              </a:rPr>
              <a:t>Planning</a:t>
            </a: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287FA579-6657-1F8D-9052-10A6C5F03A12}"/>
              </a:ext>
            </a:extLst>
          </p:cNvPr>
          <p:cNvSpPr/>
          <p:nvPr/>
        </p:nvSpPr>
        <p:spPr>
          <a:xfrm>
            <a:off x="2135768" y="5723244"/>
            <a:ext cx="820804" cy="546612"/>
          </a:xfrm>
          <a:prstGeom prst="rect">
            <a:avLst/>
          </a:prstGeom>
          <a:gradFill>
            <a:gsLst>
              <a:gs pos="0">
                <a:srgbClr val="497491"/>
              </a:gs>
              <a:gs pos="100000">
                <a:srgbClr val="106287"/>
              </a:gs>
            </a:gsLst>
            <a:lin ang="5400000"/>
          </a:gradFill>
          <a:ln w="12701" cap="flat">
            <a:solidFill>
              <a:srgbClr val="156082"/>
            </a:solidFill>
            <a:prstDash val="solid"/>
            <a:miter/>
          </a:ln>
        </p:spPr>
        <p:txBody>
          <a:bodyPr vert="horz" wrap="square" lIns="121916" tIns="60963" rIns="121916" bIns="60963" anchor="ctr" anchorCtr="1" compatLnSpc="1">
            <a:noAutofit/>
          </a:bodyPr>
          <a:lstStyle/>
          <a:p>
            <a:pPr algn="ctr" defTabSz="60958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b="1" kern="0" dirty="0">
                <a:solidFill>
                  <a:srgbClr val="FFFFFF"/>
                </a:solidFill>
                <a:latin typeface="Tenorite" pitchFamily="2"/>
                <a:cs typeface="Arial" pitchFamily="34"/>
              </a:rPr>
              <a:t>Assessment</a:t>
            </a:r>
          </a:p>
        </p:txBody>
      </p:sp>
      <p:cxnSp>
        <p:nvCxnSpPr>
          <p:cNvPr id="26" name="Straight Connector 76">
            <a:extLst>
              <a:ext uri="{FF2B5EF4-FFF2-40B4-BE49-F238E27FC236}">
                <a16:creationId xmlns:a16="http://schemas.microsoft.com/office/drawing/2014/main" id="{54C40B4F-B3B7-CF03-B028-C7305CED613A}"/>
              </a:ext>
            </a:extLst>
          </p:cNvPr>
          <p:cNvCxnSpPr>
            <a:cxnSpLocks/>
          </p:cNvCxnSpPr>
          <p:nvPr/>
        </p:nvCxnSpPr>
        <p:spPr>
          <a:xfrm flipV="1">
            <a:off x="3162828" y="5977809"/>
            <a:ext cx="10453814" cy="1324"/>
          </a:xfrm>
          <a:prstGeom prst="straightConnector1">
            <a:avLst/>
          </a:prstGeom>
          <a:noFill/>
          <a:ln w="6345" cap="flat">
            <a:solidFill>
              <a:srgbClr val="002060"/>
            </a:solidFill>
            <a:prstDash val="solid"/>
            <a:miter/>
          </a:ln>
        </p:spPr>
      </p:cxnSp>
      <p:sp>
        <p:nvSpPr>
          <p:cNvPr id="27" name="Rectangle 31">
            <a:extLst>
              <a:ext uri="{FF2B5EF4-FFF2-40B4-BE49-F238E27FC236}">
                <a16:creationId xmlns:a16="http://schemas.microsoft.com/office/drawing/2014/main" id="{80C46A9D-96F5-32F0-C76A-BF57B5A8FB61}"/>
              </a:ext>
            </a:extLst>
          </p:cNvPr>
          <p:cNvSpPr/>
          <p:nvPr/>
        </p:nvSpPr>
        <p:spPr>
          <a:xfrm>
            <a:off x="2165320" y="6811541"/>
            <a:ext cx="789148" cy="566789"/>
          </a:xfrm>
          <a:prstGeom prst="rect">
            <a:avLst/>
          </a:prstGeom>
          <a:gradFill>
            <a:gsLst>
              <a:gs pos="0">
                <a:srgbClr val="497491"/>
              </a:gs>
              <a:gs pos="100000">
                <a:srgbClr val="106287"/>
              </a:gs>
            </a:gsLst>
            <a:lin ang="5400000"/>
          </a:gradFill>
          <a:ln w="12701" cap="flat">
            <a:solidFill>
              <a:srgbClr val="156082"/>
            </a:solidFill>
            <a:prstDash val="solid"/>
            <a:miter/>
          </a:ln>
        </p:spPr>
        <p:txBody>
          <a:bodyPr vert="horz" wrap="square" lIns="121916" tIns="60963" rIns="121916" bIns="60963" anchor="ctr" anchorCtr="1" compatLnSpc="1">
            <a:noAutofit/>
          </a:bodyPr>
          <a:lstStyle/>
          <a:p>
            <a:pPr algn="ctr" defTabSz="60958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b="1" kern="0" dirty="0">
                <a:solidFill>
                  <a:srgbClr val="FFFFFF"/>
                </a:solidFill>
                <a:latin typeface="Tenorite" pitchFamily="2"/>
                <a:cs typeface="Arial" pitchFamily="34"/>
              </a:rPr>
              <a:t>Migration</a:t>
            </a:r>
          </a:p>
        </p:txBody>
      </p:sp>
      <p:cxnSp>
        <p:nvCxnSpPr>
          <p:cNvPr id="28" name="Straight Connector 53">
            <a:extLst>
              <a:ext uri="{FF2B5EF4-FFF2-40B4-BE49-F238E27FC236}">
                <a16:creationId xmlns:a16="http://schemas.microsoft.com/office/drawing/2014/main" id="{9F8D6B66-0AC6-2884-36B5-339CE8E6581B}"/>
              </a:ext>
            </a:extLst>
          </p:cNvPr>
          <p:cNvCxnSpPr>
            <a:cxnSpLocks/>
          </p:cNvCxnSpPr>
          <p:nvPr/>
        </p:nvCxnSpPr>
        <p:spPr>
          <a:xfrm>
            <a:off x="3131191" y="7186605"/>
            <a:ext cx="10553967" cy="0"/>
          </a:xfrm>
          <a:prstGeom prst="straightConnector1">
            <a:avLst/>
          </a:prstGeom>
          <a:noFill/>
          <a:ln w="6345" cap="flat">
            <a:solidFill>
              <a:srgbClr val="002060"/>
            </a:solidFill>
            <a:prstDash val="solid"/>
            <a:miter/>
          </a:ln>
        </p:spPr>
      </p:cxnSp>
      <p:sp>
        <p:nvSpPr>
          <p:cNvPr id="32" name="TextBox 7">
            <a:extLst>
              <a:ext uri="{FF2B5EF4-FFF2-40B4-BE49-F238E27FC236}">
                <a16:creationId xmlns:a16="http://schemas.microsoft.com/office/drawing/2014/main" id="{EF812DDF-CD90-883C-E5CC-458454D901C1}"/>
              </a:ext>
            </a:extLst>
          </p:cNvPr>
          <p:cNvSpPr txBox="1"/>
          <p:nvPr/>
        </p:nvSpPr>
        <p:spPr>
          <a:xfrm>
            <a:off x="2217329" y="2828919"/>
            <a:ext cx="848855" cy="258016"/>
          </a:xfrm>
          <a:prstGeom prst="rect">
            <a:avLst/>
          </a:prstGeom>
          <a:solidFill>
            <a:srgbClr val="F2F2F2"/>
          </a:solidFill>
          <a:ln cap="flat">
            <a:noFill/>
          </a:ln>
        </p:spPr>
        <p:txBody>
          <a:bodyPr vert="horz" wrap="square" lIns="34235" tIns="17117" rIns="34235" bIns="17117" anchor="ctr" anchorCtr="1" compatLnSpc="1">
            <a:noAutofit/>
          </a:bodyPr>
          <a:lstStyle/>
          <a:p>
            <a:pPr algn="ctr" defTabSz="456459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z="700" b="1" kern="0" dirty="0">
                <a:solidFill>
                  <a:srgbClr val="000000"/>
                </a:solidFill>
                <a:latin typeface="Tenorite" pitchFamily="2"/>
                <a:ea typeface="Segoe UI" pitchFamily="34"/>
                <a:cs typeface="Arial" pitchFamily="34"/>
              </a:rPr>
              <a:t>Current State</a:t>
            </a: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EB5DD87B-55F7-240B-C424-A6C1173D8A40}"/>
              </a:ext>
            </a:extLst>
          </p:cNvPr>
          <p:cNvSpPr txBox="1"/>
          <p:nvPr/>
        </p:nvSpPr>
        <p:spPr>
          <a:xfrm>
            <a:off x="4353523" y="4587382"/>
            <a:ext cx="908694" cy="2422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35" tIns="17117" rIns="34235" bIns="17117" anchor="ctr" anchorCtr="0" compatLnSpc="1">
            <a:noAutofit/>
          </a:bodyPr>
          <a:lstStyle/>
          <a:p>
            <a:pPr defTabSz="45645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kern="0" dirty="0">
              <a:solidFill>
                <a:srgbClr val="000000"/>
              </a:solidFill>
              <a:latin typeface="Tenorite" pitchFamily="2"/>
              <a:ea typeface="Segoe UI" pitchFamily="34"/>
              <a:cs typeface="Arial" pitchFamily="34"/>
            </a:endParaRPr>
          </a:p>
        </p:txBody>
      </p:sp>
      <p:cxnSp>
        <p:nvCxnSpPr>
          <p:cNvPr id="58" name="Straight Connector 71">
            <a:extLst>
              <a:ext uri="{FF2B5EF4-FFF2-40B4-BE49-F238E27FC236}">
                <a16:creationId xmlns:a16="http://schemas.microsoft.com/office/drawing/2014/main" id="{97AED765-07F8-3C36-EB4C-F134C3A7B26B}"/>
              </a:ext>
            </a:extLst>
          </p:cNvPr>
          <p:cNvCxnSpPr>
            <a:cxnSpLocks/>
          </p:cNvCxnSpPr>
          <p:nvPr/>
        </p:nvCxnSpPr>
        <p:spPr>
          <a:xfrm flipV="1">
            <a:off x="3131191" y="8101573"/>
            <a:ext cx="10553977" cy="35572"/>
          </a:xfrm>
          <a:prstGeom prst="straightConnector1">
            <a:avLst/>
          </a:prstGeom>
          <a:noFill/>
          <a:ln w="6345" cap="flat">
            <a:solidFill>
              <a:srgbClr val="002060"/>
            </a:solidFill>
            <a:prstDash val="solid"/>
            <a:miter/>
          </a:ln>
        </p:spPr>
      </p:cxnSp>
      <p:sp>
        <p:nvSpPr>
          <p:cNvPr id="59" name="Rectangle 72">
            <a:extLst>
              <a:ext uri="{FF2B5EF4-FFF2-40B4-BE49-F238E27FC236}">
                <a16:creationId xmlns:a16="http://schemas.microsoft.com/office/drawing/2014/main" id="{F18F7FE4-1ECA-F72D-D8D1-6C2CB6201678}"/>
              </a:ext>
            </a:extLst>
          </p:cNvPr>
          <p:cNvSpPr/>
          <p:nvPr/>
        </p:nvSpPr>
        <p:spPr>
          <a:xfrm>
            <a:off x="2137760" y="7838347"/>
            <a:ext cx="815952" cy="597596"/>
          </a:xfrm>
          <a:prstGeom prst="rect">
            <a:avLst/>
          </a:prstGeom>
          <a:gradFill>
            <a:gsLst>
              <a:gs pos="0">
                <a:srgbClr val="497491"/>
              </a:gs>
              <a:gs pos="100000">
                <a:srgbClr val="106287"/>
              </a:gs>
            </a:gsLst>
            <a:lin ang="5400000"/>
          </a:gradFill>
          <a:ln w="12701" cap="flat">
            <a:solidFill>
              <a:srgbClr val="156082"/>
            </a:solidFill>
            <a:prstDash val="solid"/>
            <a:miter/>
          </a:ln>
        </p:spPr>
        <p:txBody>
          <a:bodyPr vert="horz" wrap="square" lIns="121916" tIns="60963" rIns="121916" bIns="60963" anchor="ctr" anchorCtr="1" compatLnSpc="1">
            <a:noAutofit/>
          </a:bodyPr>
          <a:lstStyle/>
          <a:p>
            <a:pPr algn="ctr" defTabSz="60958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b="1" kern="0">
                <a:solidFill>
                  <a:srgbClr val="FFFFFF"/>
                </a:solidFill>
                <a:latin typeface="Tenorite" pitchFamily="2"/>
                <a:cs typeface="Arial" pitchFamily="34"/>
              </a:rPr>
              <a:t>Optiization</a:t>
            </a:r>
          </a:p>
        </p:txBody>
      </p:sp>
      <p:sp>
        <p:nvSpPr>
          <p:cNvPr id="60" name="TextBox 83">
            <a:extLst>
              <a:ext uri="{FF2B5EF4-FFF2-40B4-BE49-F238E27FC236}">
                <a16:creationId xmlns:a16="http://schemas.microsoft.com/office/drawing/2014/main" id="{D3664D0B-AE0B-AEAD-75CB-211EFD9E9D75}"/>
              </a:ext>
            </a:extLst>
          </p:cNvPr>
          <p:cNvSpPr txBox="1"/>
          <p:nvPr/>
        </p:nvSpPr>
        <p:spPr>
          <a:xfrm>
            <a:off x="3670950" y="8116079"/>
            <a:ext cx="2723430" cy="351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35" tIns="17117" rIns="34235" bIns="17117" anchor="ctr" anchorCtr="1" compatLnSpc="1">
            <a:noAutofit/>
          </a:bodyPr>
          <a:lstStyle/>
          <a:p>
            <a:pPr algn="ctr" defTabSz="45645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700" kern="0" dirty="0">
              <a:solidFill>
                <a:srgbClr val="000000"/>
              </a:solidFill>
              <a:latin typeface="Tenorite" pitchFamily="2"/>
              <a:ea typeface="Segoe UI" pitchFamily="34"/>
              <a:cs typeface="Arial" pitchFamily="34"/>
            </a:endParaRPr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86B7D6FC-9C71-7727-C1BA-D408FF672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49795"/>
              </p:ext>
            </p:extLst>
          </p:nvPr>
        </p:nvGraphicFramePr>
        <p:xfrm>
          <a:off x="3131191" y="2730765"/>
          <a:ext cx="7052571" cy="37087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3619">
                  <a:extLst>
                    <a:ext uri="{9D8B030D-6E8A-4147-A177-3AD203B41FA5}">
                      <a16:colId xmlns:a16="http://schemas.microsoft.com/office/drawing/2014/main" val="4227870684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3084116942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3635388892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3541277217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533880044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2320379440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1613042116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839724263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2009905664"/>
                    </a:ext>
                  </a:extLst>
                </a:gridCol>
              </a:tblGrid>
              <a:tr h="370871">
                <a:tc>
                  <a:txBody>
                    <a:bodyPr/>
                    <a:lstStyle/>
                    <a:p>
                      <a:pPr lvl="0" algn="ctr"/>
                      <a:r>
                        <a:rPr lang="en-IN" sz="1200">
                          <a:solidFill>
                            <a:srgbClr val="000000"/>
                          </a:solidFill>
                          <a:latin typeface="Tenorite" pitchFamily="2"/>
                        </a:rPr>
                        <a:t>M1 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>
                          <a:solidFill>
                            <a:srgbClr val="000000"/>
                          </a:solidFill>
                          <a:latin typeface="Tenorite" pitchFamily="2"/>
                        </a:rPr>
                        <a:t>M2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>
                          <a:solidFill>
                            <a:srgbClr val="000000"/>
                          </a:solidFill>
                          <a:latin typeface="Tenorite" pitchFamily="2"/>
                        </a:rPr>
                        <a:t>M3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solidFill>
                            <a:srgbClr val="000000"/>
                          </a:solidFill>
                          <a:latin typeface="Tenorite" pitchFamily="2"/>
                        </a:rPr>
                        <a:t>M4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solidFill>
                            <a:srgbClr val="000000"/>
                          </a:solidFill>
                          <a:latin typeface="Tenorite" pitchFamily="2"/>
                        </a:rPr>
                        <a:t>M5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>
                          <a:solidFill>
                            <a:srgbClr val="000000"/>
                          </a:solidFill>
                          <a:latin typeface="Tenorite" pitchFamily="2"/>
                        </a:rPr>
                        <a:t>M6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solidFill>
                            <a:srgbClr val="000000"/>
                          </a:solidFill>
                          <a:latin typeface="Tenorite" pitchFamily="2"/>
                        </a:rPr>
                        <a:t>M7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solidFill>
                            <a:srgbClr val="000000"/>
                          </a:solidFill>
                          <a:latin typeface="Tenorite" pitchFamily="2"/>
                        </a:rPr>
                        <a:t>M8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solidFill>
                            <a:srgbClr val="000000"/>
                          </a:solidFill>
                          <a:latin typeface="Tenorite" pitchFamily="2"/>
                        </a:rPr>
                        <a:t>M9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43253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7DEE2BC-6299-CA79-87A0-47DF1A9ED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1968"/>
              </p:ext>
            </p:extLst>
          </p:nvPr>
        </p:nvGraphicFramePr>
        <p:xfrm>
          <a:off x="10183762" y="2738527"/>
          <a:ext cx="2350857" cy="37087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3619">
                  <a:extLst>
                    <a:ext uri="{9D8B030D-6E8A-4147-A177-3AD203B41FA5}">
                      <a16:colId xmlns:a16="http://schemas.microsoft.com/office/drawing/2014/main" val="1942096598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838320534"/>
                    </a:ext>
                  </a:extLst>
                </a:gridCol>
                <a:gridCol w="783619">
                  <a:extLst>
                    <a:ext uri="{9D8B030D-6E8A-4147-A177-3AD203B41FA5}">
                      <a16:colId xmlns:a16="http://schemas.microsoft.com/office/drawing/2014/main" val="1195802233"/>
                    </a:ext>
                  </a:extLst>
                </a:gridCol>
              </a:tblGrid>
              <a:tr h="370871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solidFill>
                            <a:srgbClr val="000000"/>
                          </a:solidFill>
                          <a:latin typeface="Tenorite" pitchFamily="2"/>
                        </a:rPr>
                        <a:t>M10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solidFill>
                            <a:srgbClr val="000000"/>
                          </a:solidFill>
                          <a:latin typeface="Tenorite" pitchFamily="2"/>
                        </a:rPr>
                        <a:t>M11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solidFill>
                            <a:srgbClr val="000000"/>
                          </a:solidFill>
                          <a:latin typeface="Tenorite" pitchFamily="2"/>
                        </a:rPr>
                        <a:t>M12</a:t>
                      </a:r>
                    </a:p>
                  </a:txBody>
                  <a:tcPr marL="35999" marR="18004" anchor="ctr">
                    <a:solidFill>
                      <a:srgbClr val="B7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77328"/>
                  </a:ext>
                </a:extLst>
              </a:tr>
            </a:tbl>
          </a:graphicData>
        </a:graphic>
      </p:graphicFrame>
      <p:cxnSp>
        <p:nvCxnSpPr>
          <p:cNvPr id="67" name="Straight Connector 26">
            <a:extLst>
              <a:ext uri="{FF2B5EF4-FFF2-40B4-BE49-F238E27FC236}">
                <a16:creationId xmlns:a16="http://schemas.microsoft.com/office/drawing/2014/main" id="{EB5C8839-4C29-D105-B8C1-D9E1B68305A3}"/>
              </a:ext>
            </a:extLst>
          </p:cNvPr>
          <p:cNvCxnSpPr>
            <a:cxnSpLocks/>
          </p:cNvCxnSpPr>
          <p:nvPr/>
        </p:nvCxnSpPr>
        <p:spPr>
          <a:xfrm>
            <a:off x="10961194" y="3101636"/>
            <a:ext cx="0" cy="5433200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F7F92584-193E-2BE6-1FFF-81BA945B97E8}"/>
              </a:ext>
            </a:extLst>
          </p:cNvPr>
          <p:cNvCxnSpPr>
            <a:cxnSpLocks/>
          </p:cNvCxnSpPr>
          <p:nvPr/>
        </p:nvCxnSpPr>
        <p:spPr>
          <a:xfrm>
            <a:off x="11736698" y="3222248"/>
            <a:ext cx="0" cy="5312588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2B596C25-58C5-62F8-2185-31023E38DB7C}"/>
              </a:ext>
            </a:extLst>
          </p:cNvPr>
          <p:cNvCxnSpPr>
            <a:cxnSpLocks/>
          </p:cNvCxnSpPr>
          <p:nvPr/>
        </p:nvCxnSpPr>
        <p:spPr>
          <a:xfrm>
            <a:off x="12534619" y="3145731"/>
            <a:ext cx="0" cy="5389105"/>
          </a:xfrm>
          <a:prstGeom prst="straightConnector1">
            <a:avLst/>
          </a:prstGeom>
          <a:noFill/>
          <a:ln w="3172" cap="flat">
            <a:solidFill>
              <a:srgbClr val="BFBFBF"/>
            </a:solidFill>
            <a:custDash>
              <a:ds d="800820" sp="100000"/>
              <a:ds d="100000" sp="100000"/>
              <a:ds d="100000" sp="100000"/>
            </a:custDash>
            <a:miter/>
          </a:ln>
        </p:spPr>
      </p:cxnSp>
      <p:sp>
        <p:nvSpPr>
          <p:cNvPr id="110" name="Rectangle 29">
            <a:extLst>
              <a:ext uri="{FF2B5EF4-FFF2-40B4-BE49-F238E27FC236}">
                <a16:creationId xmlns:a16="http://schemas.microsoft.com/office/drawing/2014/main" id="{C24A1CF0-8DE5-C2A5-FE43-34F95ECE9F8C}"/>
              </a:ext>
            </a:extLst>
          </p:cNvPr>
          <p:cNvSpPr/>
          <p:nvPr/>
        </p:nvSpPr>
        <p:spPr>
          <a:xfrm>
            <a:off x="2140953" y="3646517"/>
            <a:ext cx="820804" cy="554437"/>
          </a:xfrm>
          <a:prstGeom prst="rect">
            <a:avLst/>
          </a:prstGeom>
          <a:gradFill>
            <a:gsLst>
              <a:gs pos="0">
                <a:srgbClr val="497491"/>
              </a:gs>
              <a:gs pos="100000">
                <a:srgbClr val="106287"/>
              </a:gs>
            </a:gsLst>
            <a:lin ang="5400000"/>
          </a:gradFill>
          <a:ln w="12701" cap="flat">
            <a:solidFill>
              <a:srgbClr val="156082"/>
            </a:solidFill>
            <a:prstDash val="solid"/>
            <a:miter/>
          </a:ln>
        </p:spPr>
        <p:txBody>
          <a:bodyPr vert="horz" wrap="square" lIns="121916" tIns="60963" rIns="121916" bIns="60963" anchor="ctr" anchorCtr="1" compatLnSpc="1">
            <a:noAutofit/>
          </a:bodyPr>
          <a:lstStyle/>
          <a:p>
            <a:pPr algn="ctr" defTabSz="60958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b="1" kern="0" dirty="0">
                <a:solidFill>
                  <a:srgbClr val="FFFFFF"/>
                </a:solidFill>
                <a:latin typeface="Tenorite" pitchFamily="2"/>
                <a:cs typeface="Arial" pitchFamily="34"/>
              </a:rPr>
              <a:t>Initiation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8EED338-A86C-3342-F228-14159F713449}"/>
              </a:ext>
            </a:extLst>
          </p:cNvPr>
          <p:cNvSpPr/>
          <p:nvPr/>
        </p:nvSpPr>
        <p:spPr>
          <a:xfrm>
            <a:off x="12781177" y="9256517"/>
            <a:ext cx="164592" cy="16459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554CA2-C26F-9303-B646-93E1F0EE7F77}"/>
              </a:ext>
            </a:extLst>
          </p:cNvPr>
          <p:cNvSpPr txBox="1"/>
          <p:nvPr/>
        </p:nvSpPr>
        <p:spPr>
          <a:xfrm>
            <a:off x="12964059" y="9009629"/>
            <a:ext cx="116089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800"/>
            </a:pPr>
            <a:r>
              <a:rPr lang="en-US" sz="700" b="1" dirty="0" err="1"/>
              <a:t>CCoE</a:t>
            </a:r>
            <a:r>
              <a:rPr lang="en-US" sz="700" b="1" dirty="0"/>
              <a:t> lead</a:t>
            </a:r>
            <a:endParaRPr sz="700" b="1" dirty="0"/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6C511F7B-6EEB-1F4A-6EDE-886C8B5A3290}"/>
              </a:ext>
            </a:extLst>
          </p:cNvPr>
          <p:cNvSpPr/>
          <p:nvPr/>
        </p:nvSpPr>
        <p:spPr>
          <a:xfrm>
            <a:off x="12796898" y="2964348"/>
            <a:ext cx="164592" cy="164592"/>
          </a:xfrm>
          <a:prstGeom prst="diamond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97C97A-8419-BF28-2F96-941031E7DBDE}"/>
              </a:ext>
            </a:extLst>
          </p:cNvPr>
          <p:cNvSpPr txBox="1"/>
          <p:nvPr/>
        </p:nvSpPr>
        <p:spPr>
          <a:xfrm>
            <a:off x="12955251" y="2944824"/>
            <a:ext cx="128592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800"/>
            </a:pPr>
            <a:r>
              <a:rPr sz="700" b="1"/>
              <a:t>Decision point (A/C shown)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341E912-AAFC-6659-E9BE-29AD6E9FF84C}"/>
              </a:ext>
            </a:extLst>
          </p:cNvPr>
          <p:cNvSpPr/>
          <p:nvPr/>
        </p:nvSpPr>
        <p:spPr>
          <a:xfrm>
            <a:off x="12796898" y="3316723"/>
            <a:ext cx="164592" cy="1645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/>
            </a:pPr>
            <a:r>
              <a:rPr sz="700" b="1"/>
              <a:t>$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CFFD10-2A88-18E8-7547-6D05A851F6F0}"/>
              </a:ext>
            </a:extLst>
          </p:cNvPr>
          <p:cNvSpPr txBox="1"/>
          <p:nvPr/>
        </p:nvSpPr>
        <p:spPr>
          <a:xfrm>
            <a:off x="12979778" y="3298435"/>
            <a:ext cx="10198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800"/>
            </a:pPr>
            <a:r>
              <a:rPr sz="700" b="1"/>
              <a:t>ROI/TCO checkpoint</a:t>
            </a:r>
          </a:p>
        </p:txBody>
      </p:sp>
      <p:cxnSp>
        <p:nvCxnSpPr>
          <p:cNvPr id="117" name="Straight Connector 91">
            <a:extLst>
              <a:ext uri="{FF2B5EF4-FFF2-40B4-BE49-F238E27FC236}">
                <a16:creationId xmlns:a16="http://schemas.microsoft.com/office/drawing/2014/main" id="{E7CA1D7C-3922-4960-F5AE-6C2290002687}"/>
              </a:ext>
            </a:extLst>
          </p:cNvPr>
          <p:cNvCxnSpPr>
            <a:cxnSpLocks/>
          </p:cNvCxnSpPr>
          <p:nvPr/>
        </p:nvCxnSpPr>
        <p:spPr>
          <a:xfrm flipV="1">
            <a:off x="3162828" y="4015261"/>
            <a:ext cx="10423322" cy="26571"/>
          </a:xfrm>
          <a:prstGeom prst="straightConnector1">
            <a:avLst/>
          </a:prstGeom>
          <a:noFill/>
          <a:ln w="6345" cap="flat">
            <a:solidFill>
              <a:srgbClr val="002060"/>
            </a:solidFill>
            <a:prstDash val="solid"/>
            <a:miter/>
          </a:ln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B5E65D5-5DF5-BB70-977D-B4456E52A82C}"/>
              </a:ext>
            </a:extLst>
          </p:cNvPr>
          <p:cNvSpPr txBox="1"/>
          <p:nvPr/>
        </p:nvSpPr>
        <p:spPr>
          <a:xfrm>
            <a:off x="2966710" y="3452832"/>
            <a:ext cx="9957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/>
            </a:pPr>
            <a:r>
              <a:rPr sz="700" dirty="0"/>
              <a:t>Kickoff: CCoE, Client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0ACE1-097E-2BB7-5C2D-B08189F00D70}"/>
              </a:ext>
            </a:extLst>
          </p:cNvPr>
          <p:cNvSpPr/>
          <p:nvPr/>
        </p:nvSpPr>
        <p:spPr>
          <a:xfrm>
            <a:off x="3354545" y="3860796"/>
            <a:ext cx="146304" cy="146304"/>
          </a:xfrm>
          <a:prstGeom prst="ellipse">
            <a:avLst/>
          </a:prstGeom>
          <a:solidFill>
            <a:srgbClr val="E91E63"/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DE9E06-A84D-3D5D-49C0-A193879B04F6}"/>
              </a:ext>
            </a:extLst>
          </p:cNvPr>
          <p:cNvSpPr txBox="1"/>
          <p:nvPr/>
        </p:nvSpPr>
        <p:spPr>
          <a:xfrm>
            <a:off x="2995743" y="3644810"/>
            <a:ext cx="9509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/>
            </a:pPr>
            <a:r>
              <a:rPr lang="en-IN" sz="700" dirty="0"/>
              <a:t>Scope Freeze: OMC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925EF1-283B-F2C2-91F3-C762DF2E1EFA}"/>
              </a:ext>
            </a:extLst>
          </p:cNvPr>
          <p:cNvSpPr/>
          <p:nvPr/>
        </p:nvSpPr>
        <p:spPr>
          <a:xfrm>
            <a:off x="3986631" y="4896341"/>
            <a:ext cx="146304" cy="146304"/>
          </a:xfrm>
          <a:prstGeom prst="ellipse">
            <a:avLst/>
          </a:prstGeom>
          <a:solidFill>
            <a:srgbClr val="E91E63"/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298D7-EFDE-1772-2E5C-A924859B3958}"/>
              </a:ext>
            </a:extLst>
          </p:cNvPr>
          <p:cNvSpPr txBox="1"/>
          <p:nvPr/>
        </p:nvSpPr>
        <p:spPr>
          <a:xfrm>
            <a:off x="3034505" y="4978611"/>
            <a:ext cx="13289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pPr algn="l"/>
            <a:r>
              <a:rPr lang="en-IN" dirty="0"/>
              <a:t>Review of existing Assessment Reports</a:t>
            </a:r>
          </a:p>
          <a:p>
            <a:pPr algn="l"/>
            <a:r>
              <a:rPr lang="en-IN" dirty="0"/>
              <a:t>Portfolio: assessment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F7DCD-1214-E1F1-E102-6B2B0FDFBE23}"/>
              </a:ext>
            </a:extLst>
          </p:cNvPr>
          <p:cNvSpPr txBox="1"/>
          <p:nvPr/>
        </p:nvSpPr>
        <p:spPr>
          <a:xfrm>
            <a:off x="4114251" y="5020246"/>
            <a:ext cx="165190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Risk &amp; Sec: Security</a:t>
            </a:r>
            <a:endParaRPr lang="en-US" sz="700" dirty="0"/>
          </a:p>
          <a:p>
            <a:r>
              <a:rPr lang="en-IN" sz="700" dirty="0"/>
              <a:t>Business case  assessment </a:t>
            </a:r>
          </a:p>
          <a:p>
            <a:r>
              <a:rPr lang="en-IN" sz="700" dirty="0"/>
              <a:t>including TCO/ROI Calc</a:t>
            </a:r>
            <a:endParaRPr lang="en-US" sz="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BD7680-DB0D-CF09-3C2E-5E1331BFEFA7}"/>
              </a:ext>
            </a:extLst>
          </p:cNvPr>
          <p:cNvSpPr txBox="1"/>
          <p:nvPr/>
        </p:nvSpPr>
        <p:spPr>
          <a:xfrm>
            <a:off x="4585459" y="4613961"/>
            <a:ext cx="13256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Approve Foundation Design</a:t>
            </a:r>
            <a:endParaRPr lang="en-US" sz="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32C3C-4612-33C0-6B99-E25833D16AE8}"/>
              </a:ext>
            </a:extLst>
          </p:cNvPr>
          <p:cNvSpPr txBox="1"/>
          <p:nvPr/>
        </p:nvSpPr>
        <p:spPr>
          <a:xfrm>
            <a:off x="5057206" y="6214654"/>
            <a:ext cx="225126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Assess </a:t>
            </a:r>
            <a:r>
              <a:rPr lang="en-IN" sz="700" dirty="0" err="1"/>
              <a:t>Applicationa</a:t>
            </a:r>
            <a:endParaRPr lang="en-IN" sz="700" dirty="0"/>
          </a:p>
          <a:p>
            <a:r>
              <a:rPr lang="en-IN" sz="700" dirty="0"/>
              <a:t>Sec Baseline: Security</a:t>
            </a:r>
          </a:p>
          <a:p>
            <a:r>
              <a:rPr lang="en-IN" sz="700" dirty="0"/>
              <a:t>Foundational Policies</a:t>
            </a:r>
          </a:p>
          <a:p>
            <a:r>
              <a:rPr lang="en-IN" sz="700" dirty="0"/>
              <a:t>Tooling: </a:t>
            </a:r>
            <a:r>
              <a:rPr lang="en-IN" sz="700" dirty="0" err="1"/>
              <a:t>DevSecOps</a:t>
            </a:r>
            <a:endParaRPr lang="en-IN" sz="700" dirty="0"/>
          </a:p>
          <a:p>
            <a:r>
              <a:rPr lang="en-IN" sz="700" dirty="0"/>
              <a:t>Tagging Policy</a:t>
            </a:r>
          </a:p>
          <a:p>
            <a:r>
              <a:rPr lang="en-IN" sz="700"/>
              <a:t>Automation requirement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5E217-B0A8-93D7-CA8B-2DCBCDAEC936}"/>
              </a:ext>
            </a:extLst>
          </p:cNvPr>
          <p:cNvSpPr/>
          <p:nvPr/>
        </p:nvSpPr>
        <p:spPr>
          <a:xfrm>
            <a:off x="4774561" y="6151034"/>
            <a:ext cx="146304" cy="146304"/>
          </a:xfrm>
          <a:prstGeom prst="ellipse">
            <a:avLst/>
          </a:prstGeom>
          <a:solidFill>
            <a:srgbClr val="E91E63"/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B85BD7-C5B9-62D1-C534-E87259E2EE0B}"/>
              </a:ext>
            </a:extLst>
          </p:cNvPr>
          <p:cNvSpPr txBox="1"/>
          <p:nvPr/>
        </p:nvSpPr>
        <p:spPr>
          <a:xfrm>
            <a:off x="6911365" y="7265591"/>
            <a:ext cx="135868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Pilot Build: </a:t>
            </a:r>
            <a:r>
              <a:rPr lang="en-IN" sz="700" dirty="0" err="1"/>
              <a:t>DevSecOps</a:t>
            </a:r>
            <a:endParaRPr lang="en-US" sz="7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5D13C0-28C6-F6E3-6EE6-9C4325D7A5D7}"/>
              </a:ext>
            </a:extLst>
          </p:cNvPr>
          <p:cNvSpPr txBox="1"/>
          <p:nvPr/>
        </p:nvSpPr>
        <p:spPr>
          <a:xfrm>
            <a:off x="7510011" y="6834762"/>
            <a:ext cx="11621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Pilot Run: </a:t>
            </a:r>
            <a:r>
              <a:rPr lang="en-IN" sz="700" dirty="0" err="1"/>
              <a:t>CCoE+Client</a:t>
            </a:r>
            <a:endParaRPr lang="en-US" sz="7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B75793-369C-C0B8-6195-F1CF924C1496}"/>
              </a:ext>
            </a:extLst>
          </p:cNvPr>
          <p:cNvSpPr txBox="1"/>
          <p:nvPr/>
        </p:nvSpPr>
        <p:spPr>
          <a:xfrm>
            <a:off x="8187506" y="7348547"/>
            <a:ext cx="10176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Scale Decision</a:t>
            </a:r>
            <a:endParaRPr lang="en-US" sz="7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F5791F-C1CA-639E-3867-48011B584903}"/>
              </a:ext>
            </a:extLst>
          </p:cNvPr>
          <p:cNvSpPr txBox="1"/>
          <p:nvPr/>
        </p:nvSpPr>
        <p:spPr>
          <a:xfrm>
            <a:off x="8599888" y="6859121"/>
            <a:ext cx="10764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Wave-1 Cutover</a:t>
            </a:r>
            <a:endParaRPr 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17124C-FC1F-854A-C229-6F5AE6657D8E}"/>
              </a:ext>
            </a:extLst>
          </p:cNvPr>
          <p:cNvSpPr txBox="1"/>
          <p:nvPr/>
        </p:nvSpPr>
        <p:spPr>
          <a:xfrm>
            <a:off x="9329653" y="7324793"/>
            <a:ext cx="84807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Wave-2 Cutover</a:t>
            </a:r>
            <a:endParaRPr 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75E48C-4139-3238-63E0-5D47124955B3}"/>
              </a:ext>
            </a:extLst>
          </p:cNvPr>
          <p:cNvSpPr txBox="1"/>
          <p:nvPr/>
        </p:nvSpPr>
        <p:spPr>
          <a:xfrm>
            <a:off x="9990710" y="6893411"/>
            <a:ext cx="9222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Wave-3 Cutover</a:t>
            </a:r>
            <a:endParaRPr 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03B15E-7321-C6A8-8A39-C3E7C36D9C66}"/>
              </a:ext>
            </a:extLst>
          </p:cNvPr>
          <p:cNvSpPr txBox="1"/>
          <p:nvPr/>
        </p:nvSpPr>
        <p:spPr>
          <a:xfrm>
            <a:off x="10790114" y="7305541"/>
            <a:ext cx="11549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Stabilize &amp; Handover</a:t>
            </a:r>
            <a:endParaRPr lang="en-US" sz="7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88DCB0-DC98-755B-C8D2-FADC9F661829}"/>
              </a:ext>
            </a:extLst>
          </p:cNvPr>
          <p:cNvSpPr txBox="1"/>
          <p:nvPr/>
        </p:nvSpPr>
        <p:spPr>
          <a:xfrm>
            <a:off x="10153651" y="8261889"/>
            <a:ext cx="88557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Right-size: FinOps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D8BD19-24E0-85A2-2339-4CE48F3722C7}"/>
              </a:ext>
            </a:extLst>
          </p:cNvPr>
          <p:cNvSpPr txBox="1"/>
          <p:nvPr/>
        </p:nvSpPr>
        <p:spPr>
          <a:xfrm>
            <a:off x="10765471" y="7802235"/>
            <a:ext cx="13505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Perf Tuning: </a:t>
            </a:r>
            <a:r>
              <a:rPr lang="en-IN" sz="700" dirty="0" err="1"/>
              <a:t>DevSecOps</a:t>
            </a:r>
            <a:endParaRPr lang="en-US" sz="7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404D02-95F2-8734-4271-0A7192162DD0}"/>
              </a:ext>
            </a:extLst>
          </p:cNvPr>
          <p:cNvSpPr txBox="1"/>
          <p:nvPr/>
        </p:nvSpPr>
        <p:spPr>
          <a:xfrm>
            <a:off x="11483088" y="8220779"/>
            <a:ext cx="789752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ROI Validation &amp; Report</a:t>
            </a:r>
            <a:endParaRPr lang="en-US" sz="7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FF84336-9BE0-B49F-EF28-B2D322B3B338}"/>
              </a:ext>
            </a:extLst>
          </p:cNvPr>
          <p:cNvSpPr txBox="1"/>
          <p:nvPr/>
        </p:nvSpPr>
        <p:spPr>
          <a:xfrm>
            <a:off x="11942951" y="7691178"/>
            <a:ext cx="96926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Closure Sign-off</a:t>
            </a:r>
            <a:endParaRPr lang="en-US" sz="7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BE816A-5909-6142-D83A-090F9493B179}"/>
              </a:ext>
            </a:extLst>
          </p:cNvPr>
          <p:cNvSpPr/>
          <p:nvPr/>
        </p:nvSpPr>
        <p:spPr>
          <a:xfrm>
            <a:off x="12778129" y="8997437"/>
            <a:ext cx="164592" cy="164592"/>
          </a:xfrm>
          <a:prstGeom prst="ellipse">
            <a:avLst/>
          </a:prstGeom>
          <a:solidFill>
            <a:srgbClr val="E91E63"/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3BD5D-713B-7FEF-0DC2-D0A2962DBB00}"/>
              </a:ext>
            </a:extLst>
          </p:cNvPr>
          <p:cNvSpPr txBox="1"/>
          <p:nvPr/>
        </p:nvSpPr>
        <p:spPr>
          <a:xfrm>
            <a:off x="12970155" y="9235181"/>
            <a:ext cx="116089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800"/>
            </a:pPr>
            <a:r>
              <a:rPr lang="en-US" sz="700" b="1" dirty="0"/>
              <a:t>Azure Architect</a:t>
            </a:r>
            <a:endParaRPr sz="7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F9DC4E-0DD7-45DA-760C-FD7C1A4D7A4C}"/>
              </a:ext>
            </a:extLst>
          </p:cNvPr>
          <p:cNvSpPr/>
          <p:nvPr/>
        </p:nvSpPr>
        <p:spPr>
          <a:xfrm>
            <a:off x="12796417" y="9491213"/>
            <a:ext cx="164592" cy="1645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4A5E1-E238-1266-C665-5FB894F5982B}"/>
              </a:ext>
            </a:extLst>
          </p:cNvPr>
          <p:cNvSpPr txBox="1"/>
          <p:nvPr/>
        </p:nvSpPr>
        <p:spPr>
          <a:xfrm>
            <a:off x="12994539" y="9469877"/>
            <a:ext cx="116089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800"/>
            </a:pPr>
            <a:r>
              <a:rPr lang="en-US" sz="700" b="1" dirty="0" err="1"/>
              <a:t>Devops</a:t>
            </a:r>
            <a:r>
              <a:rPr lang="en-US" sz="700" b="1" dirty="0"/>
              <a:t>  Consultant</a:t>
            </a:r>
            <a:endParaRPr sz="7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A14FEE-8C8A-CC98-61F6-00C6A0ECA5EF}"/>
              </a:ext>
            </a:extLst>
          </p:cNvPr>
          <p:cNvSpPr/>
          <p:nvPr/>
        </p:nvSpPr>
        <p:spPr>
          <a:xfrm>
            <a:off x="12802513" y="9735053"/>
            <a:ext cx="164592" cy="16459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3A927C-2C67-ED37-C0E1-CE56C31F6BF4}"/>
              </a:ext>
            </a:extLst>
          </p:cNvPr>
          <p:cNvSpPr txBox="1"/>
          <p:nvPr/>
        </p:nvSpPr>
        <p:spPr>
          <a:xfrm>
            <a:off x="13009779" y="9713717"/>
            <a:ext cx="116089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800"/>
            </a:pPr>
            <a:r>
              <a:rPr lang="en-US" sz="700" b="1" dirty="0" err="1"/>
              <a:t>Finops</a:t>
            </a:r>
            <a:r>
              <a:rPr lang="en-US" sz="700" b="1" dirty="0"/>
              <a:t>  Consultant</a:t>
            </a:r>
            <a:endParaRPr sz="7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58C6D2-70DE-3CC5-A6B2-1716FACBFB4A}"/>
              </a:ext>
            </a:extLst>
          </p:cNvPr>
          <p:cNvSpPr/>
          <p:nvPr/>
        </p:nvSpPr>
        <p:spPr>
          <a:xfrm>
            <a:off x="12808609" y="9978893"/>
            <a:ext cx="164592" cy="164592"/>
          </a:xfrm>
          <a:prstGeom prst="ellipse">
            <a:avLst/>
          </a:prstGeom>
          <a:solidFill>
            <a:srgbClr val="00AA48"/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4E4639-52BC-D8F2-A785-9ED0B1B7352A}"/>
              </a:ext>
            </a:extLst>
          </p:cNvPr>
          <p:cNvSpPr txBox="1"/>
          <p:nvPr/>
        </p:nvSpPr>
        <p:spPr>
          <a:xfrm>
            <a:off x="13015875" y="9957557"/>
            <a:ext cx="11608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800"/>
            </a:pPr>
            <a:r>
              <a:rPr lang="en-US" sz="700" b="1" dirty="0"/>
              <a:t>Operating Model  Consultant</a:t>
            </a:r>
            <a:endParaRPr sz="7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0E405E-4159-1B6A-5A35-A771590A8D7B}"/>
              </a:ext>
            </a:extLst>
          </p:cNvPr>
          <p:cNvSpPr/>
          <p:nvPr/>
        </p:nvSpPr>
        <p:spPr>
          <a:xfrm>
            <a:off x="3955618" y="4451782"/>
            <a:ext cx="164592" cy="16459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945463-5E08-6D58-2991-151F80B4FB4C}"/>
              </a:ext>
            </a:extLst>
          </p:cNvPr>
          <p:cNvSpPr/>
          <p:nvPr/>
        </p:nvSpPr>
        <p:spPr>
          <a:xfrm>
            <a:off x="-4345152" y="91606"/>
            <a:ext cx="146304" cy="146304"/>
          </a:xfrm>
          <a:prstGeom prst="ellipse">
            <a:avLst/>
          </a:prstGeom>
          <a:solidFill>
            <a:srgbClr val="E91E63"/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8F75BA-9419-622A-BBBE-5BE8D69B89ED}"/>
              </a:ext>
            </a:extLst>
          </p:cNvPr>
          <p:cNvSpPr/>
          <p:nvPr/>
        </p:nvSpPr>
        <p:spPr>
          <a:xfrm>
            <a:off x="3970858" y="4686478"/>
            <a:ext cx="164592" cy="1645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A1E487-975A-A778-94FF-CC3EFBA952F5}"/>
              </a:ext>
            </a:extLst>
          </p:cNvPr>
          <p:cNvSpPr/>
          <p:nvPr/>
        </p:nvSpPr>
        <p:spPr>
          <a:xfrm>
            <a:off x="4757797" y="5710981"/>
            <a:ext cx="164592" cy="16459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E9B2FD-5FF8-6C33-4425-274856CCFD97}"/>
              </a:ext>
            </a:extLst>
          </p:cNvPr>
          <p:cNvSpPr/>
          <p:nvPr/>
        </p:nvSpPr>
        <p:spPr>
          <a:xfrm>
            <a:off x="4754749" y="5945677"/>
            <a:ext cx="164592" cy="1645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8CCC71-3C7E-D543-8C5B-627FBA31B14A}"/>
              </a:ext>
            </a:extLst>
          </p:cNvPr>
          <p:cNvSpPr/>
          <p:nvPr/>
        </p:nvSpPr>
        <p:spPr>
          <a:xfrm>
            <a:off x="3349066" y="4064686"/>
            <a:ext cx="164592" cy="16459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755A4B-A624-1514-F3F9-7AE1813169D1}"/>
              </a:ext>
            </a:extLst>
          </p:cNvPr>
          <p:cNvSpPr/>
          <p:nvPr/>
        </p:nvSpPr>
        <p:spPr>
          <a:xfrm>
            <a:off x="3364306" y="4299382"/>
            <a:ext cx="164592" cy="1645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DE22B2B-62D2-A36D-7B54-28847D350637}"/>
              </a:ext>
            </a:extLst>
          </p:cNvPr>
          <p:cNvSpPr/>
          <p:nvPr/>
        </p:nvSpPr>
        <p:spPr>
          <a:xfrm>
            <a:off x="4761889" y="6403589"/>
            <a:ext cx="164592" cy="16459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39F743-120A-86DE-8369-ED141EB5FCD7}"/>
              </a:ext>
            </a:extLst>
          </p:cNvPr>
          <p:cNvSpPr/>
          <p:nvPr/>
        </p:nvSpPr>
        <p:spPr>
          <a:xfrm>
            <a:off x="4767985" y="6647429"/>
            <a:ext cx="164592" cy="164592"/>
          </a:xfrm>
          <a:prstGeom prst="ellipse">
            <a:avLst/>
          </a:prstGeom>
          <a:solidFill>
            <a:srgbClr val="00AA48"/>
          </a:solidFill>
          <a:ln>
            <a:solidFill>
              <a:srgbClr val="E91E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7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140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Tenorite</vt:lpstr>
      <vt:lpstr>2_Office Theme</vt:lpstr>
      <vt:lpstr>12‑Month Cloud Migration Roadmap — Process • Decisions • Stakeholders • ROI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Bhim Sharma</dc:creator>
  <cp:lastModifiedBy>Bhim Sharma</cp:lastModifiedBy>
  <cp:revision>17</cp:revision>
  <dcterms:created xsi:type="dcterms:W3CDTF">2025-08-10T09:49:12Z</dcterms:created>
  <dcterms:modified xsi:type="dcterms:W3CDTF">2025-08-10T15:29:52Z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c544ca-bb84-4280-906e-934547e1d30c_Enabled">
    <vt:lpwstr>true</vt:lpwstr>
  </property>
  <property fmtid="{D5CDD505-2E9C-101B-9397-08002B2CF9AE}" pid="3" name="MSIP_Label_a8c544ca-bb84-4280-906e-934547e1d30c_SetDate">
    <vt:lpwstr>2025-08-10T10:02:38Z</vt:lpwstr>
  </property>
  <property fmtid="{D5CDD505-2E9C-101B-9397-08002B2CF9AE}" pid="4" name="MSIP_Label_a8c544ca-bb84-4280-906e-934547e1d30c_Method">
    <vt:lpwstr>Privileged</vt:lpwstr>
  </property>
  <property fmtid="{D5CDD505-2E9C-101B-9397-08002B2CF9AE}" pid="5" name="MSIP_Label_a8c544ca-bb84-4280-906e-934547e1d30c_Name">
    <vt:lpwstr>Internal - General Use</vt:lpwstr>
  </property>
  <property fmtid="{D5CDD505-2E9C-101B-9397-08002B2CF9AE}" pid="6" name="MSIP_Label_a8c544ca-bb84-4280-906e-934547e1d30c_SiteId">
    <vt:lpwstr>258ac4e4-146a-411e-9dc8-79a9e12fd6da</vt:lpwstr>
  </property>
  <property fmtid="{D5CDD505-2E9C-101B-9397-08002B2CF9AE}" pid="7" name="MSIP_Label_a8c544ca-bb84-4280-906e-934547e1d30c_ActionId">
    <vt:lpwstr>7fbf0ced-a47d-49b4-b509-e50cbbd4cbde</vt:lpwstr>
  </property>
  <property fmtid="{D5CDD505-2E9C-101B-9397-08002B2CF9AE}" pid="8" name="MSIP_Label_a8c544ca-bb84-4280-906e-934547e1d30c_ContentBits">
    <vt:lpwstr>2</vt:lpwstr>
  </property>
  <property fmtid="{D5CDD505-2E9C-101B-9397-08002B2CF9AE}" pid="9" name="MSIP_Label_a8c544ca-bb84-4280-906e-934547e1d30c_Tag">
    <vt:lpwstr>10, 0, 1, 1</vt:lpwstr>
  </property>
  <property fmtid="{D5CDD505-2E9C-101B-9397-08002B2CF9AE}" pid="10" name="ClassificationContentMarkingFooterLocations">
    <vt:lpwstr>2_Office Theme:9</vt:lpwstr>
  </property>
  <property fmtid="{D5CDD505-2E9C-101B-9397-08002B2CF9AE}" pid="11" name="ClassificationContentMarkingFooterText">
    <vt:lpwstr>Internal - General Use</vt:lpwstr>
  </property>
</Properties>
</file>