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753600" cy="7315200"/>
  <p:notesSz cx="6858000" cy="9144000"/>
  <p:embeddedFontLst>
    <p:embeddedFont>
      <p:font typeface="DejaVu Sans Bold" panose="020B0803030604020204"/>
      <p:bold r:id="rId23"/>
    </p:embeddedFont>
    <p:embeddedFont>
      <p:font typeface="Arimo Bold" panose="020B0704020202020204"/>
      <p:bold r:id="rId24"/>
    </p:embeddedFont>
    <p:embeddedFont>
      <p:font typeface="Archivo Black" panose="020B0A03020202020B04"/>
      <p:regular r:id="rId25"/>
    </p:embeddedFont>
    <p:embeddedFont>
      <p:font typeface="Trirong Bold" panose="00000800000000000000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  <p:embeddedFont>
      <p:font typeface="TT Rounds Condensed" panose="020005060300000200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5" name="Freeform 5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9" name="Freeform 9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406400" y="0"/>
            <a:ext cx="650240" cy="7315200"/>
            <a:chOff x="0" y="0"/>
            <a:chExt cx="866987" cy="9753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67029" cy="9753600"/>
            </a:xfrm>
            <a:custGeom>
              <a:avLst/>
              <a:gdLst/>
              <a:ahLst/>
              <a:cxnLst/>
              <a:rect l="l" t="t" r="r" b="b"/>
              <a:pathLst>
                <a:path w="867029" h="9753600">
                  <a:moveTo>
                    <a:pt x="0" y="0"/>
                  </a:moveTo>
                  <a:lnTo>
                    <a:pt x="867029" y="0"/>
                  </a:lnTo>
                  <a:lnTo>
                    <a:pt x="867029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53725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294758" y="0"/>
            <a:ext cx="111642" cy="7315200"/>
            <a:chOff x="0" y="0"/>
            <a:chExt cx="148855" cy="9753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8844" cy="9753600"/>
            </a:xfrm>
            <a:custGeom>
              <a:avLst/>
              <a:gdLst/>
              <a:ahLst/>
              <a:cxnLst/>
              <a:rect l="l" t="t" r="r" b="b"/>
              <a:pathLst>
                <a:path w="148844" h="9753600">
                  <a:moveTo>
                    <a:pt x="0" y="0"/>
                  </a:moveTo>
                  <a:lnTo>
                    <a:pt x="148844" y="0"/>
                  </a:lnTo>
                  <a:lnTo>
                    <a:pt x="148844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D9CE">
                <a:alpha val="35686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1056640" y="0"/>
            <a:ext cx="193997" cy="7315200"/>
            <a:chOff x="0" y="0"/>
            <a:chExt cx="258662" cy="97536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8699" cy="9753600"/>
            </a:xfrm>
            <a:custGeom>
              <a:avLst/>
              <a:gdLst/>
              <a:ahLst/>
              <a:cxnLst/>
              <a:rect l="l" t="t" r="r" b="b"/>
              <a:pathLst>
                <a:path w="258699" h="9753600">
                  <a:moveTo>
                    <a:pt x="0" y="0"/>
                  </a:moveTo>
                  <a:lnTo>
                    <a:pt x="258699" y="0"/>
                  </a:lnTo>
                  <a:lnTo>
                    <a:pt x="258699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D9CE">
                <a:alpha val="6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1217408" y="0"/>
            <a:ext cx="245632" cy="7315200"/>
            <a:chOff x="0" y="0"/>
            <a:chExt cx="327509" cy="9753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27533" cy="9753600"/>
            </a:xfrm>
            <a:custGeom>
              <a:avLst/>
              <a:gdLst/>
              <a:ahLst/>
              <a:cxnLst/>
              <a:rect l="l" t="t" r="r" b="b"/>
              <a:pathLst>
                <a:path w="327533" h="9753600">
                  <a:moveTo>
                    <a:pt x="0" y="0"/>
                  </a:moveTo>
                  <a:lnTo>
                    <a:pt x="327533" y="0"/>
                  </a:lnTo>
                  <a:lnTo>
                    <a:pt x="327533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FEDE8">
                <a:alpha val="7098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82954" y="-30480"/>
            <a:ext cx="60960" cy="7376160"/>
            <a:chOff x="0" y="0"/>
            <a:chExt cx="81280" cy="9834880"/>
          </a:xfrm>
        </p:grpSpPr>
        <p:sp>
          <p:nvSpPr>
            <p:cNvPr id="21" name="Freeform 21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72941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944880" y="-30480"/>
            <a:ext cx="60960" cy="7376160"/>
            <a:chOff x="0" y="0"/>
            <a:chExt cx="81280" cy="9834880"/>
          </a:xfrm>
        </p:grpSpPr>
        <p:sp>
          <p:nvSpPr>
            <p:cNvPr id="23" name="Freeform 23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E8">
                <a:alpha val="82745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 rot="0">
            <a:off x="880573" y="-30480"/>
            <a:ext cx="60960" cy="7376160"/>
            <a:chOff x="0" y="0"/>
            <a:chExt cx="81280" cy="9834880"/>
          </a:xfrm>
        </p:grpSpPr>
        <p:sp>
          <p:nvSpPr>
            <p:cNvPr id="25" name="Freeform 2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1826509" y="-15240"/>
            <a:ext cx="30480" cy="7345680"/>
            <a:chOff x="0" y="0"/>
            <a:chExt cx="40640" cy="9794240"/>
          </a:xfrm>
        </p:grpSpPr>
        <p:sp>
          <p:nvSpPr>
            <p:cNvPr id="27" name="Freeform 27"/>
            <p:cNvSpPr/>
            <p:nvPr/>
          </p:nvSpPr>
          <p:spPr>
            <a:xfrm>
              <a:off x="0" y="20320"/>
              <a:ext cx="40640" cy="9753600"/>
            </a:xfrm>
            <a:custGeom>
              <a:avLst/>
              <a:gdLst/>
              <a:ahLst/>
              <a:cxnLst/>
              <a:rect l="l" t="t" r="r" b="b"/>
              <a:pathLst>
                <a:path w="40640" h="9753600">
                  <a:moveTo>
                    <a:pt x="40640" y="0"/>
                  </a:moveTo>
                  <a:lnTo>
                    <a:pt x="4064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8196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 rot="0">
            <a:off x="1132840" y="-5080"/>
            <a:ext cx="10160" cy="7325360"/>
            <a:chOff x="0" y="0"/>
            <a:chExt cx="13547" cy="9767147"/>
          </a:xfrm>
        </p:grpSpPr>
        <p:sp>
          <p:nvSpPr>
            <p:cNvPr id="29" name="Freeform 29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9690966" y="-30480"/>
            <a:ext cx="60960" cy="7376160"/>
            <a:chOff x="0" y="0"/>
            <a:chExt cx="81280" cy="9834880"/>
          </a:xfrm>
        </p:grpSpPr>
        <p:sp>
          <p:nvSpPr>
            <p:cNvPr id="31" name="Freeform 31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32" name="Group 32"/>
          <p:cNvGrpSpPr/>
          <p:nvPr/>
        </p:nvGrpSpPr>
        <p:grpSpPr>
          <a:xfrm rot="0">
            <a:off x="1300480" y="0"/>
            <a:ext cx="81280" cy="7315200"/>
            <a:chOff x="0" y="0"/>
            <a:chExt cx="108373" cy="97536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8331" cy="9753600"/>
            </a:xfrm>
            <a:custGeom>
              <a:avLst/>
              <a:gdLst/>
              <a:ahLst/>
              <a:cxnLst/>
              <a:rect l="l" t="t" r="r" b="b"/>
              <a:pathLst>
                <a:path w="108331" h="9753600">
                  <a:moveTo>
                    <a:pt x="0" y="0"/>
                  </a:moveTo>
                  <a:lnTo>
                    <a:pt x="108331" y="0"/>
                  </a:lnTo>
                  <a:lnTo>
                    <a:pt x="10833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50980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 rot="0">
            <a:off x="650240" y="3657600"/>
            <a:ext cx="1381760" cy="1381760"/>
            <a:chOff x="0" y="0"/>
            <a:chExt cx="1842347" cy="184234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842262" cy="1842262"/>
            </a:xfrm>
            <a:custGeom>
              <a:avLst/>
              <a:gdLst/>
              <a:ahLst/>
              <a:cxnLst/>
              <a:rect l="l" t="t" r="r" b="b"/>
              <a:pathLst>
                <a:path w="1842262" h="1842262">
                  <a:moveTo>
                    <a:pt x="0" y="921131"/>
                  </a:moveTo>
                  <a:cubicBezTo>
                    <a:pt x="0" y="412369"/>
                    <a:pt x="412369" y="0"/>
                    <a:pt x="921131" y="0"/>
                  </a:cubicBezTo>
                  <a:cubicBezTo>
                    <a:pt x="1429893" y="0"/>
                    <a:pt x="1842262" y="412369"/>
                    <a:pt x="1842262" y="921131"/>
                  </a:cubicBezTo>
                  <a:cubicBezTo>
                    <a:pt x="1842262" y="1429893"/>
                    <a:pt x="1429893" y="1842262"/>
                    <a:pt x="921131" y="1842262"/>
                  </a:cubicBezTo>
                  <a:cubicBezTo>
                    <a:pt x="412369" y="1842262"/>
                    <a:pt x="0" y="1429893"/>
                    <a:pt x="0" y="921131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36" name="Group 36"/>
          <p:cNvGrpSpPr/>
          <p:nvPr/>
        </p:nvGrpSpPr>
        <p:grpSpPr>
          <a:xfrm rot="0">
            <a:off x="1396941" y="5191202"/>
            <a:ext cx="684186" cy="684186"/>
            <a:chOff x="0" y="0"/>
            <a:chExt cx="912247" cy="91224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12241" cy="912241"/>
            </a:xfrm>
            <a:custGeom>
              <a:avLst/>
              <a:gdLst/>
              <a:ahLst/>
              <a:cxnLst/>
              <a:rect l="l" t="t" r="r" b="b"/>
              <a:pathLst>
                <a:path w="912241" h="912241">
                  <a:moveTo>
                    <a:pt x="0" y="456184"/>
                  </a:moveTo>
                  <a:cubicBezTo>
                    <a:pt x="0" y="204216"/>
                    <a:pt x="204216" y="0"/>
                    <a:pt x="456184" y="0"/>
                  </a:cubicBezTo>
                  <a:cubicBezTo>
                    <a:pt x="708152" y="0"/>
                    <a:pt x="912241" y="204216"/>
                    <a:pt x="912241" y="456184"/>
                  </a:cubicBezTo>
                  <a:cubicBezTo>
                    <a:pt x="912241" y="708152"/>
                    <a:pt x="708025" y="912241"/>
                    <a:pt x="456184" y="912241"/>
                  </a:cubicBezTo>
                  <a:cubicBezTo>
                    <a:pt x="204343" y="912241"/>
                    <a:pt x="0" y="708025"/>
                    <a:pt x="0" y="45618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38" name="Group 38"/>
          <p:cNvGrpSpPr/>
          <p:nvPr/>
        </p:nvGrpSpPr>
        <p:grpSpPr>
          <a:xfrm rot="0">
            <a:off x="1163819" y="5867341"/>
            <a:ext cx="146304" cy="146304"/>
            <a:chOff x="0" y="0"/>
            <a:chExt cx="195072" cy="1950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95072" cy="195072"/>
            </a:xfrm>
            <a:custGeom>
              <a:avLst/>
              <a:gdLst/>
              <a:ahLst/>
              <a:cxnLst/>
              <a:rect l="l" t="t" r="r" b="b"/>
              <a:pathLst>
                <a:path w="195072" h="195072">
                  <a:moveTo>
                    <a:pt x="0" y="97536"/>
                  </a:moveTo>
                  <a:cubicBezTo>
                    <a:pt x="0" y="43688"/>
                    <a:pt x="43688" y="0"/>
                    <a:pt x="97536" y="0"/>
                  </a:cubicBezTo>
                  <a:cubicBezTo>
                    <a:pt x="151384" y="0"/>
                    <a:pt x="195072" y="43688"/>
                    <a:pt x="195072" y="97536"/>
                  </a:cubicBezTo>
                  <a:cubicBezTo>
                    <a:pt x="195072" y="151384"/>
                    <a:pt x="151384" y="195072"/>
                    <a:pt x="97536" y="195072"/>
                  </a:cubicBezTo>
                  <a:cubicBezTo>
                    <a:pt x="43688" y="195072"/>
                    <a:pt x="0" y="151384"/>
                    <a:pt x="0" y="97536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40" name="Group 40"/>
          <p:cNvGrpSpPr/>
          <p:nvPr/>
        </p:nvGrpSpPr>
        <p:grpSpPr>
          <a:xfrm rot="0">
            <a:off x="1775155" y="6174029"/>
            <a:ext cx="292608" cy="292608"/>
            <a:chOff x="0" y="0"/>
            <a:chExt cx="390144" cy="39014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390144" cy="390144"/>
            </a:xfrm>
            <a:custGeom>
              <a:avLst/>
              <a:gdLst/>
              <a:ahLst/>
              <a:cxnLst/>
              <a:rect l="l" t="t" r="r" b="b"/>
              <a:pathLst>
                <a:path w="390144" h="390144">
                  <a:moveTo>
                    <a:pt x="0" y="195072"/>
                  </a:moveTo>
                  <a:cubicBezTo>
                    <a:pt x="0" y="87376"/>
                    <a:pt x="87376" y="0"/>
                    <a:pt x="195072" y="0"/>
                  </a:cubicBezTo>
                  <a:cubicBezTo>
                    <a:pt x="302768" y="0"/>
                    <a:pt x="390144" y="87376"/>
                    <a:pt x="390144" y="195072"/>
                  </a:cubicBezTo>
                  <a:cubicBezTo>
                    <a:pt x="390144" y="302768"/>
                    <a:pt x="302768" y="390144"/>
                    <a:pt x="195072" y="390144"/>
                  </a:cubicBezTo>
                  <a:cubicBezTo>
                    <a:pt x="87376" y="390144"/>
                    <a:pt x="0" y="302768"/>
                    <a:pt x="0" y="195072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42" name="Group 42"/>
          <p:cNvGrpSpPr/>
          <p:nvPr/>
        </p:nvGrpSpPr>
        <p:grpSpPr>
          <a:xfrm rot="0">
            <a:off x="2032000" y="4795520"/>
            <a:ext cx="390144" cy="390144"/>
            <a:chOff x="0" y="0"/>
            <a:chExt cx="520192" cy="520192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20192" cy="520192"/>
            </a:xfrm>
            <a:custGeom>
              <a:avLst/>
              <a:gdLst/>
              <a:ahLst/>
              <a:cxnLst/>
              <a:rect l="l" t="t" r="r" b="b"/>
              <a:pathLst>
                <a:path w="520192" h="520192">
                  <a:moveTo>
                    <a:pt x="0" y="260096"/>
                  </a:moveTo>
                  <a:cubicBezTo>
                    <a:pt x="0" y="116459"/>
                    <a:pt x="116459" y="0"/>
                    <a:pt x="260096" y="0"/>
                  </a:cubicBezTo>
                  <a:cubicBezTo>
                    <a:pt x="403733" y="0"/>
                    <a:pt x="520192" y="116459"/>
                    <a:pt x="520192" y="260096"/>
                  </a:cubicBezTo>
                  <a:cubicBezTo>
                    <a:pt x="520192" y="403733"/>
                    <a:pt x="403733" y="520192"/>
                    <a:pt x="260096" y="520192"/>
                  </a:cubicBezTo>
                  <a:cubicBezTo>
                    <a:pt x="116459" y="520192"/>
                    <a:pt x="0" y="403733"/>
                    <a:pt x="0" y="260096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44" name="TextBox 44"/>
          <p:cNvSpPr txBox="1"/>
          <p:nvPr/>
        </p:nvSpPr>
        <p:spPr>
          <a:xfrm>
            <a:off x="2677160" y="3449955"/>
            <a:ext cx="5982411" cy="136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5"/>
              </a:lnSpc>
            </a:pPr>
            <a:r>
              <a:rPr lang="en-US" sz="1995" spc="3">
                <a:solidFill>
                  <a:srgbClr val="0000CC"/>
                </a:solidFill>
                <a:latin typeface="DejaVu Sans Bold" panose="020B0803030604020204"/>
              </a:rPr>
              <a:t>Submitted By</a:t>
            </a:r>
            <a:endParaRPr lang="en-US" sz="1995" spc="3">
              <a:solidFill>
                <a:srgbClr val="0000CC"/>
              </a:solidFill>
              <a:latin typeface="DejaVu Sans Bold" panose="020B0803030604020204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2130"/>
              </a:lnSpc>
            </a:pPr>
            <a:r>
              <a:rPr lang="en-US" sz="1775" spc="2">
                <a:solidFill>
                  <a:srgbClr val="000000"/>
                </a:solidFill>
                <a:latin typeface="DejaVu Sans Bold" panose="020B0803030604020204"/>
              </a:rPr>
              <a:t>Akshay Kumar         </a:t>
            </a:r>
            <a:r>
              <a:rPr lang="en-US" sz="1775" spc="2">
                <a:solidFill>
                  <a:srgbClr val="575F6D"/>
                </a:solidFill>
                <a:latin typeface="DejaVu Sans Bold" panose="020B0803030604020204"/>
              </a:rPr>
              <a:t>(Regd. No.  2001209003)</a:t>
            </a:r>
            <a:endParaRPr lang="en-US" sz="1775" spc="2">
              <a:solidFill>
                <a:srgbClr val="575F6D"/>
              </a:solidFill>
              <a:latin typeface="DejaVu Sans Bold" panose="020B0803030604020204"/>
            </a:endParaRPr>
          </a:p>
          <a:p>
            <a:pPr algn="l">
              <a:lnSpc>
                <a:spcPts val="2130"/>
              </a:lnSpc>
            </a:pPr>
            <a:endParaRPr lang="en-US" sz="1775" spc="2">
              <a:solidFill>
                <a:srgbClr val="575F6D"/>
              </a:solidFill>
              <a:latin typeface="DejaVu Sans Bold" panose="020B0803030604020204"/>
            </a:endParaRPr>
          </a:p>
          <a:p>
            <a:pPr algn="l">
              <a:lnSpc>
                <a:spcPts val="2130"/>
              </a:lnSpc>
            </a:pPr>
          </a:p>
        </p:txBody>
      </p:sp>
      <p:sp>
        <p:nvSpPr>
          <p:cNvPr id="45" name="TextBox 45"/>
          <p:cNvSpPr txBox="1"/>
          <p:nvPr/>
        </p:nvSpPr>
        <p:spPr>
          <a:xfrm>
            <a:off x="254000" y="198755"/>
            <a:ext cx="3068320" cy="47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0"/>
              </a:lnSpc>
            </a:pPr>
            <a:r>
              <a:rPr lang="en-US" sz="1495" spc="2">
                <a:solidFill>
                  <a:srgbClr val="EB6E5A"/>
                </a:solidFill>
                <a:latin typeface="DejaVu Sans Bold" panose="020B0803030604020204"/>
              </a:rPr>
              <a:t>Department of </a:t>
            </a:r>
            <a:endParaRPr lang="en-US" sz="1495" spc="2">
              <a:solidFill>
                <a:srgbClr val="EB6E5A"/>
              </a:solidFill>
              <a:latin typeface="DejaVu Sans Bold" panose="020B0803030604020204"/>
            </a:endParaRPr>
          </a:p>
          <a:p>
            <a:pPr algn="l">
              <a:lnSpc>
                <a:spcPts val="1790"/>
              </a:lnSpc>
            </a:pPr>
            <a:r>
              <a:rPr lang="en-US" sz="1495" spc="2">
                <a:solidFill>
                  <a:srgbClr val="EB6E5A"/>
                </a:solidFill>
                <a:latin typeface="DejaVu Sans Bold" panose="020B0803030604020204"/>
              </a:rPr>
              <a:t>Computer Sc. &amp; Engineering</a:t>
            </a:r>
            <a:endParaRPr lang="en-US" sz="1495" spc="2">
              <a:solidFill>
                <a:srgbClr val="EB6E5A"/>
              </a:solidFill>
              <a:latin typeface="DejaVu Sans Bold" panose="020B0803030604020204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757691" y="5797550"/>
            <a:ext cx="430350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sz="1920" spc="3">
                <a:solidFill>
                  <a:srgbClr val="0000CC"/>
                </a:solidFill>
                <a:latin typeface="DejaVu Sans Bold" panose="020B0803030604020204"/>
              </a:rPr>
              <a:t>Under the Supervision of</a:t>
            </a:r>
            <a:endParaRPr lang="en-US" sz="1920" spc="3">
              <a:solidFill>
                <a:srgbClr val="0000CC"/>
              </a:solidFill>
              <a:latin typeface="DejaVu Sans Bold" panose="020B0803030604020204"/>
            </a:endParaRPr>
          </a:p>
          <a:p>
            <a:pPr algn="l">
              <a:lnSpc>
                <a:spcPts val="2045"/>
              </a:lnSpc>
            </a:pPr>
            <a:r>
              <a:rPr lang="en-US" sz="1705" spc="2">
                <a:solidFill>
                  <a:srgbClr val="000000"/>
                </a:solidFill>
                <a:latin typeface="DejaVu Sans Bold" panose="020B0803030604020204"/>
              </a:rPr>
              <a:t>Akshaya Kumar Dash</a:t>
            </a:r>
            <a:endParaRPr lang="en-US" sz="1705" spc="2">
              <a:solidFill>
                <a:srgbClr val="000000"/>
              </a:solidFill>
              <a:latin typeface="DejaVu Sans Bold" panose="020B0803030604020204"/>
            </a:endParaRPr>
          </a:p>
          <a:p>
            <a:pPr algn="l">
              <a:lnSpc>
                <a:spcPts val="1665"/>
              </a:lnSpc>
            </a:pPr>
            <a:r>
              <a:rPr lang="en-US" sz="1385" spc="2">
                <a:solidFill>
                  <a:srgbClr val="575F6D"/>
                </a:solidFill>
                <a:latin typeface="DejaVu Sans Bold" panose="020B0803030604020204"/>
              </a:rPr>
              <a:t>Designation, Department of CSE</a:t>
            </a:r>
            <a:endParaRPr lang="en-US" sz="1385" spc="2">
              <a:solidFill>
                <a:srgbClr val="575F6D"/>
              </a:solidFill>
              <a:latin typeface="DejaVu Sans Bold" panose="020B0803030604020204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2448560" y="1092835"/>
            <a:ext cx="6052947" cy="39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r>
              <a:rPr lang="en-US" sz="2560" spc="-28">
                <a:solidFill>
                  <a:srgbClr val="0070C0"/>
                </a:solidFill>
                <a:latin typeface="Arimo Bold" panose="020B0704020202020204"/>
              </a:rPr>
              <a:t>Welcome to Project Presentation</a:t>
            </a:r>
            <a:endParaRPr lang="en-US" sz="2560" spc="-28">
              <a:solidFill>
                <a:srgbClr val="0070C0"/>
              </a:solidFill>
              <a:latin typeface="Arimo Bold" panose="020B0704020202020204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90981" y="4437761"/>
            <a:ext cx="1036320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920" spc="3">
                <a:solidFill>
                  <a:srgbClr val="000000"/>
                </a:solidFill>
                <a:latin typeface="Archivo Black" panose="020B0A03020202020B04"/>
              </a:rPr>
              <a:t>CSE 23</a:t>
            </a:r>
            <a:endParaRPr lang="en-US" sz="1920" spc="3">
              <a:solidFill>
                <a:srgbClr val="000000"/>
              </a:solidFill>
              <a:latin typeface="Archivo Black" panose="020B0A03020202020B04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774992" y="4031361"/>
            <a:ext cx="1117600" cy="312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920" spc="3">
                <a:solidFill>
                  <a:srgbClr val="C00000"/>
                </a:solidFill>
                <a:latin typeface="Archivo Black" panose="020B0A03020202020B04"/>
              </a:rPr>
              <a:t>Group #</a:t>
            </a:r>
            <a:endParaRPr lang="en-US" sz="1920" spc="3">
              <a:solidFill>
                <a:srgbClr val="C00000"/>
              </a:solidFill>
              <a:latin typeface="Archivo Black" panose="020B0A03020202020B04"/>
            </a:endParaRPr>
          </a:p>
        </p:txBody>
      </p:sp>
      <p:sp>
        <p:nvSpPr>
          <p:cNvPr id="50" name="Freeform 50" descr="https://silicon.ac.in/wp-content/themes/sit/assets/img/logo-7.png"/>
          <p:cNvSpPr/>
          <p:nvPr/>
        </p:nvSpPr>
        <p:spPr>
          <a:xfrm>
            <a:off x="7387988" y="137161"/>
            <a:ext cx="1869440" cy="558800"/>
          </a:xfrm>
          <a:custGeom>
            <a:avLst/>
            <a:gdLst/>
            <a:ahLst/>
            <a:cxnLst/>
            <a:rect l="l" t="t" r="r" b="b"/>
            <a:pathLst>
              <a:path w="1869440" h="558800">
                <a:moveTo>
                  <a:pt x="0" y="0"/>
                </a:moveTo>
                <a:lnTo>
                  <a:pt x="1869440" y="0"/>
                </a:lnTo>
                <a:lnTo>
                  <a:pt x="1869440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467"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236971" y="1640205"/>
            <a:ext cx="796607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3210">
                <a:solidFill>
                  <a:srgbClr val="C00000"/>
                </a:solidFill>
                <a:latin typeface="Arial" panose="020B0604020202020204"/>
              </a:rPr>
              <a:t>MOODLE: Module Object Oriented Dynamic Learning Environment</a:t>
            </a:r>
            <a:endParaRPr lang="en-US" sz="3210">
              <a:solidFill>
                <a:srgbClr val="C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Results Obtained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369989" y="1492592"/>
            <a:ext cx="8570811" cy="3765879"/>
          </a:xfrm>
          <a:custGeom>
            <a:avLst/>
            <a:gdLst/>
            <a:ahLst/>
            <a:cxnLst/>
            <a:rect l="l" t="t" r="r" b="b"/>
            <a:pathLst>
              <a:path w="8570811" h="3765879">
                <a:moveTo>
                  <a:pt x="0" y="0"/>
                </a:moveTo>
                <a:lnTo>
                  <a:pt x="8570811" y="0"/>
                </a:lnTo>
                <a:lnTo>
                  <a:pt x="8570811" y="3765880"/>
                </a:lnTo>
                <a:lnTo>
                  <a:pt x="0" y="376588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73" t="-2205" r="-173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10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Results Obtained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475031" y="1611660"/>
            <a:ext cx="8534247" cy="3948871"/>
          </a:xfrm>
          <a:custGeom>
            <a:avLst/>
            <a:gdLst/>
            <a:ahLst/>
            <a:cxnLst/>
            <a:rect l="l" t="t" r="r" b="b"/>
            <a:pathLst>
              <a:path w="8534247" h="3948871">
                <a:moveTo>
                  <a:pt x="0" y="0"/>
                </a:moveTo>
                <a:lnTo>
                  <a:pt x="8534247" y="0"/>
                </a:lnTo>
                <a:lnTo>
                  <a:pt x="8534247" y="3948872"/>
                </a:lnTo>
                <a:lnTo>
                  <a:pt x="0" y="394887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440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11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Results Obtained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2047852" y="1033622"/>
            <a:ext cx="6348637" cy="2843118"/>
          </a:xfrm>
          <a:custGeom>
            <a:avLst/>
            <a:gdLst/>
            <a:ahLst/>
            <a:cxnLst/>
            <a:rect l="l" t="t" r="r" b="b"/>
            <a:pathLst>
              <a:path w="6348637" h="2843118">
                <a:moveTo>
                  <a:pt x="0" y="0"/>
                </a:moveTo>
                <a:lnTo>
                  <a:pt x="6348637" y="0"/>
                </a:lnTo>
                <a:lnTo>
                  <a:pt x="6348637" y="2843118"/>
                </a:lnTo>
                <a:lnTo>
                  <a:pt x="0" y="284311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986" r="-986" b="-97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450072" y="4143440"/>
            <a:ext cx="6192989" cy="2816111"/>
          </a:xfrm>
          <a:custGeom>
            <a:avLst/>
            <a:gdLst/>
            <a:ahLst/>
            <a:cxnLst/>
            <a:rect l="l" t="t" r="r" b="b"/>
            <a:pathLst>
              <a:path w="6192989" h="2816111">
                <a:moveTo>
                  <a:pt x="0" y="0"/>
                </a:moveTo>
                <a:lnTo>
                  <a:pt x="6192989" y="0"/>
                </a:lnTo>
                <a:lnTo>
                  <a:pt x="6192989" y="2816111"/>
                </a:lnTo>
                <a:lnTo>
                  <a:pt x="0" y="2816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1" b="-771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12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Our Contribution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0400" y="1417955"/>
            <a:ext cx="8107680" cy="551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4320" lvl="1" indent="-137160" algn="l">
              <a:lnSpc>
                <a:spcPts val="2560"/>
              </a:lnSpc>
              <a:buFont typeface="Arial" panose="020B0604020202020204"/>
              <a:buChar char="•"/>
            </a:pPr>
            <a:r>
              <a:rPr lang="en-US" sz="2135" spc="3">
                <a:solidFill>
                  <a:srgbClr val="000000"/>
                </a:solidFill>
                <a:latin typeface="DejaVu Sans"/>
              </a:rPr>
              <a:t>The main facet of this work is the development of a cutting-edge learning management system (LMS), facilitating efficient course management and user engagement.</a:t>
            </a:r>
            <a:endParaRPr lang="en-US" sz="2135" spc="3">
              <a:solidFill>
                <a:srgbClr val="000000"/>
              </a:solidFill>
              <a:latin typeface="DejaVu Sans"/>
            </a:endParaRPr>
          </a:p>
          <a:p>
            <a:pPr marL="274320" lvl="1" indent="-137160" algn="l">
              <a:lnSpc>
                <a:spcPts val="2560"/>
              </a:lnSpc>
              <a:buFont typeface="Arial" panose="020B0604020202020204"/>
              <a:buChar char="•"/>
            </a:pPr>
            <a:r>
              <a:rPr lang="en-US" sz="2135" spc="3">
                <a:solidFill>
                  <a:srgbClr val="000000"/>
                </a:solidFill>
                <a:latin typeface="DejaVu Sans"/>
              </a:rPr>
              <a:t>This initiative significantly contributes to society by democratizing education, breaking down geographical barriers, and providing access to learning opportunities for individuals from diverse backgrounds.</a:t>
            </a:r>
            <a:endParaRPr lang="en-US" sz="2135" spc="3">
              <a:solidFill>
                <a:srgbClr val="000000"/>
              </a:solidFill>
              <a:latin typeface="DejaVu Sans"/>
            </a:endParaRPr>
          </a:p>
          <a:p>
            <a:pPr marL="274320" lvl="1" indent="-137160" algn="l">
              <a:lnSpc>
                <a:spcPts val="2560"/>
              </a:lnSpc>
              <a:buFont typeface="Arial" panose="020B0604020202020204"/>
              <a:buChar char="•"/>
            </a:pPr>
            <a:r>
              <a:rPr lang="en-US" sz="2135" spc="2">
                <a:solidFill>
                  <a:srgbClr val="000000"/>
                </a:solidFill>
                <a:latin typeface="DejaVu Sans"/>
              </a:rPr>
              <a:t>Furthermore, the LMS platform empowers users with the tools and resources necessary for personal and professional growth, thus enhancing human potential and fostering lifelong learning.</a:t>
            </a:r>
            <a:endParaRPr lang="en-US" sz="2135" spc="2">
              <a:solidFill>
                <a:srgbClr val="000000"/>
              </a:solidFill>
              <a:latin typeface="DejaVu Sans"/>
            </a:endParaRPr>
          </a:p>
          <a:p>
            <a:pPr marL="274320" lvl="1" indent="-137160" algn="l">
              <a:lnSpc>
                <a:spcPts val="2560"/>
              </a:lnSpc>
              <a:buFont typeface="Arial" panose="020B0604020202020204"/>
              <a:buChar char="•"/>
            </a:pPr>
            <a:r>
              <a:rPr lang="en-US" sz="2135" spc="3">
                <a:solidFill>
                  <a:srgbClr val="000000"/>
                </a:solidFill>
                <a:latin typeface="DejaVu Sans"/>
              </a:rPr>
              <a:t>Moreover, by promoting remote learning and reducing the need for physical infrastructure, the LMS prototype contributes to environmental sustainability efforts, thereby indirectly benefiting the ecosystem and supporting conservation initiatives.</a:t>
            </a:r>
            <a:endParaRPr lang="en-US" sz="2135" spc="3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13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Conclusion and Future works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542823" y="1105746"/>
            <a:ext cx="8209280" cy="2897759"/>
            <a:chOff x="0" y="0"/>
            <a:chExt cx="10945707" cy="38636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45749" cy="3863722"/>
            </a:xfrm>
            <a:custGeom>
              <a:avLst/>
              <a:gdLst/>
              <a:ahLst/>
              <a:cxnLst/>
              <a:rect l="l" t="t" r="r" b="b"/>
              <a:pathLst>
                <a:path w="10945749" h="3863722">
                  <a:moveTo>
                    <a:pt x="0" y="0"/>
                  </a:moveTo>
                  <a:lnTo>
                    <a:pt x="10945749" y="0"/>
                  </a:lnTo>
                  <a:lnTo>
                    <a:pt x="10945749" y="3863722"/>
                  </a:lnTo>
                  <a:lnTo>
                    <a:pt x="0" y="3863722"/>
                  </a:lnTo>
                  <a:close/>
                </a:path>
              </a:pathLst>
            </a:custGeom>
            <a:solidFill>
              <a:srgbClr val="CC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10945707" cy="3873204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The LMS prototype offers efficient course management and engagement.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Its adaptability and scalability surpass other approaches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Initial targets of democratizing education were achieved.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2">
                  <a:solidFill>
                    <a:srgbClr val="000000"/>
                  </a:solidFill>
                  <a:latin typeface="DejaVu Sans"/>
                </a:rPr>
                <a:t>Limitations include technical challenges and user adoption issues.</a:t>
              </a:r>
              <a:endParaRPr lang="en-US" sz="2135" spc="2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Continued refinement and partnerships can enhance impact and reach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568960" y="4181461"/>
            <a:ext cx="3169920" cy="683260"/>
            <a:chOff x="0" y="0"/>
            <a:chExt cx="4226560" cy="91101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226560" cy="911013"/>
            </a:xfrm>
            <a:custGeom>
              <a:avLst/>
              <a:gdLst/>
              <a:ahLst/>
              <a:cxnLst/>
              <a:rect l="l" t="t" r="r" b="b"/>
              <a:pathLst>
                <a:path w="4226560" h="911013">
                  <a:moveTo>
                    <a:pt x="0" y="0"/>
                  </a:moveTo>
                  <a:lnTo>
                    <a:pt x="4226560" y="0"/>
                  </a:lnTo>
                  <a:lnTo>
                    <a:pt x="4226560" y="911013"/>
                  </a:lnTo>
                  <a:lnTo>
                    <a:pt x="0" y="91101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9525"/>
              <a:ext cx="4226560" cy="92053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070"/>
                </a:lnSpc>
              </a:pPr>
              <a:r>
                <a:rPr lang="en-US" sz="2560" spc="4">
                  <a:solidFill>
                    <a:srgbClr val="C00000"/>
                  </a:solidFill>
                  <a:latin typeface="DejaVu Sans Bold" panose="020B0803030604020204"/>
                </a:rPr>
                <a:t>The Work Ahead</a:t>
              </a:r>
              <a:endParaRPr lang="en-US" sz="2560" spc="4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579248" y="5045696"/>
            <a:ext cx="8183143" cy="2007951"/>
            <a:chOff x="0" y="0"/>
            <a:chExt cx="10910857" cy="26772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910899" cy="2677309"/>
            </a:xfrm>
            <a:custGeom>
              <a:avLst/>
              <a:gdLst/>
              <a:ahLst/>
              <a:cxnLst/>
              <a:rect l="l" t="t" r="r" b="b"/>
              <a:pathLst>
                <a:path w="10910899" h="2677309">
                  <a:moveTo>
                    <a:pt x="0" y="0"/>
                  </a:moveTo>
                  <a:lnTo>
                    <a:pt x="10910899" y="0"/>
                  </a:lnTo>
                  <a:lnTo>
                    <a:pt x="10910899" y="2677309"/>
                  </a:lnTo>
                  <a:lnTo>
                    <a:pt x="0" y="2677309"/>
                  </a:lnTo>
                  <a:close/>
                </a:path>
              </a:pathLst>
            </a:custGeom>
            <a:solidFill>
              <a:srgbClr val="FFFF99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9525"/>
              <a:ext cx="10910857" cy="26867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74320" lvl="1" indent="-137160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2">
                  <a:solidFill>
                    <a:srgbClr val="000000"/>
                  </a:solidFill>
                  <a:latin typeface="DejaVu Sans"/>
                </a:rPr>
                <a:t>User analytics for personalized learning experiences and collaborative features to facilitate group projects and discussions.</a:t>
              </a:r>
              <a:endParaRPr lang="en-US" sz="2135" spc="2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Expanding accessibility options for differently-abled users, ensuring inclusivity in online education.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14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63076" y="66294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844550"/>
            <a:chOff x="0" y="0"/>
            <a:chExt cx="11270827" cy="112606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1126048"/>
            </a:xfrm>
            <a:custGeom>
              <a:avLst/>
              <a:gdLst/>
              <a:ahLst/>
              <a:cxnLst/>
              <a:rect l="l" t="t" r="r" b="b"/>
              <a:pathLst>
                <a:path w="11270869" h="1126048">
                  <a:moveTo>
                    <a:pt x="0" y="0"/>
                  </a:moveTo>
                  <a:lnTo>
                    <a:pt x="11270869" y="0"/>
                  </a:lnTo>
                  <a:lnTo>
                    <a:pt x="11270869" y="1126048"/>
                  </a:lnTo>
                  <a:lnTo>
                    <a:pt x="0" y="112604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11355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Project Timeline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269240" y="1546860"/>
            <a:ext cx="8686800" cy="2320925"/>
          </a:xfrm>
          <a:custGeom>
            <a:avLst/>
            <a:gdLst/>
            <a:ahLst/>
            <a:cxnLst/>
            <a:rect l="l" t="t" r="r" b="b"/>
            <a:pathLst>
              <a:path w="8686698" h="2343803">
                <a:moveTo>
                  <a:pt x="0" y="0"/>
                </a:moveTo>
                <a:lnTo>
                  <a:pt x="8686698" y="0"/>
                </a:lnTo>
                <a:lnTo>
                  <a:pt x="8686698" y="2343804"/>
                </a:lnTo>
                <a:lnTo>
                  <a:pt x="0" y="234380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72" b="-260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798585" y="6858165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15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  <p:pic>
        <p:nvPicPr>
          <p:cNvPr id="21" name="Picture 20" descr="finalmood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18940"/>
            <a:ext cx="862203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References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423920" y="6619875"/>
            <a:ext cx="4612640" cy="27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5"/>
              </a:lnSpc>
            </a:pPr>
            <a:r>
              <a:rPr lang="en-US" sz="1705" spc="2">
                <a:solidFill>
                  <a:srgbClr val="000000"/>
                </a:solidFill>
                <a:latin typeface="DejaVu Sans"/>
              </a:rPr>
              <a:t>References to be shown in IEEE Format</a:t>
            </a:r>
            <a:endParaRPr lang="en-US" sz="1705" spc="2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16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80" y="1273938"/>
            <a:ext cx="8280400" cy="192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[1]	 MDN Web Docs, https://developer.mozilla.org/en-US/ .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[2]	Tailwindcss Docs, https://tailwindcss.com/docs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[3]	Next.js documentation.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[4]	StackOverflow community.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[5]	Discord, and Github community posts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  <a:p>
            <a:pPr algn="l">
              <a:lnSpc>
                <a:spcPts val="2540"/>
              </a:lnSpc>
            </a:pPr>
            <a:r>
              <a:rPr lang="en-US" sz="2115" spc="19">
                <a:solidFill>
                  <a:srgbClr val="000000"/>
                </a:solidFill>
                <a:latin typeface="TT Rounds Condensed" panose="02000506030000020003"/>
              </a:rPr>
              <a:t>[6] Prisma docs, https://www.prisma.io/docs/orm</a:t>
            </a:r>
            <a:endParaRPr lang="en-US" sz="2115" spc="19">
              <a:solidFill>
                <a:srgbClr val="000000"/>
              </a:solidFill>
              <a:latin typeface="TT Rounds Condensed" panose="020005060300000200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975360" y="650240"/>
            <a:ext cx="2773680" cy="528320"/>
          </a:xfrm>
          <a:custGeom>
            <a:avLst/>
            <a:gdLst/>
            <a:ahLst/>
            <a:cxnLst/>
            <a:rect l="l" t="t" r="r" b="b"/>
            <a:pathLst>
              <a:path w="2773680" h="528320">
                <a:moveTo>
                  <a:pt x="0" y="0"/>
                </a:moveTo>
                <a:lnTo>
                  <a:pt x="2773680" y="0"/>
                </a:lnTo>
                <a:lnTo>
                  <a:pt x="2773680" y="528320"/>
                </a:lnTo>
                <a:lnTo>
                  <a:pt x="0" y="5283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869440" y="1625600"/>
            <a:ext cx="5466080" cy="3220720"/>
          </a:xfrm>
          <a:custGeom>
            <a:avLst/>
            <a:gdLst/>
            <a:ahLst/>
            <a:cxnLst/>
            <a:rect l="l" t="t" r="r" b="b"/>
            <a:pathLst>
              <a:path w="5466080" h="3220720">
                <a:moveTo>
                  <a:pt x="0" y="0"/>
                </a:moveTo>
                <a:lnTo>
                  <a:pt x="5466080" y="0"/>
                </a:lnTo>
                <a:lnTo>
                  <a:pt x="5466080" y="3220720"/>
                </a:lnTo>
                <a:lnTo>
                  <a:pt x="0" y="3220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307840" y="5120640"/>
            <a:ext cx="4267200" cy="894080"/>
          </a:xfrm>
          <a:custGeom>
            <a:avLst/>
            <a:gdLst/>
            <a:ahLst/>
            <a:cxnLst/>
            <a:rect l="l" t="t" r="r" b="b"/>
            <a:pathLst>
              <a:path w="4267200" h="894080">
                <a:moveTo>
                  <a:pt x="0" y="0"/>
                </a:moveTo>
                <a:lnTo>
                  <a:pt x="4267200" y="0"/>
                </a:lnTo>
                <a:lnTo>
                  <a:pt x="4267200" y="894080"/>
                </a:lnTo>
                <a:lnTo>
                  <a:pt x="0" y="894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17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4" name="TextBox 14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62390" y="6162040"/>
            <a:ext cx="467360" cy="46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2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487680" y="211667"/>
            <a:ext cx="8453120" cy="682413"/>
            <a:chOff x="0" y="0"/>
            <a:chExt cx="11270827" cy="90988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270869" cy="909828"/>
            </a:xfrm>
            <a:custGeom>
              <a:avLst/>
              <a:gdLst/>
              <a:ahLst/>
              <a:cxnLst/>
              <a:rect l="l" t="t" r="r" b="b"/>
              <a:pathLst>
                <a:path w="11270869" h="909828">
                  <a:moveTo>
                    <a:pt x="0" y="0"/>
                  </a:moveTo>
                  <a:lnTo>
                    <a:pt x="11270869" y="0"/>
                  </a:lnTo>
                  <a:lnTo>
                    <a:pt x="11270869" y="909828"/>
                  </a:lnTo>
                  <a:lnTo>
                    <a:pt x="0" y="90982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1270827" cy="919409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Background of the Study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496519" y="1084051"/>
            <a:ext cx="8128000" cy="2855383"/>
            <a:chOff x="0" y="0"/>
            <a:chExt cx="10837333" cy="38071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837291" cy="3807220"/>
            </a:xfrm>
            <a:custGeom>
              <a:avLst/>
              <a:gdLst/>
              <a:ahLst/>
              <a:cxnLst/>
              <a:rect l="l" t="t" r="r" b="b"/>
              <a:pathLst>
                <a:path w="10837291" h="3807220">
                  <a:moveTo>
                    <a:pt x="0" y="0"/>
                  </a:moveTo>
                  <a:lnTo>
                    <a:pt x="10837291" y="0"/>
                  </a:lnTo>
                  <a:lnTo>
                    <a:pt x="10837291" y="3807220"/>
                  </a:lnTo>
                  <a:lnTo>
                    <a:pt x="0" y="3807220"/>
                  </a:lnTo>
                  <a:close/>
                </a:path>
              </a:pathLst>
            </a:custGeom>
            <a:solidFill>
              <a:srgbClr val="CC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"/>
              <a:ext cx="10837333" cy="3816703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To develop a user-friendly learning management system (LMS) to enhance online education experiences.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Limited resources, Geographical constraints and high fees pose significant barriers.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User preferences, industry standards, and technological advancements are analysed with the evolving needs of our target audience. 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  <a:p>
              <a:pPr algn="l">
                <a:lnSpc>
                  <a:spcPts val="25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496519" y="4129934"/>
            <a:ext cx="1950720" cy="492443"/>
            <a:chOff x="0" y="0"/>
            <a:chExt cx="2600960" cy="6565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600960" cy="656590"/>
            </a:xfrm>
            <a:custGeom>
              <a:avLst/>
              <a:gdLst/>
              <a:ahLst/>
              <a:cxnLst/>
              <a:rect l="l" t="t" r="r" b="b"/>
              <a:pathLst>
                <a:path w="2600960" h="656590">
                  <a:moveTo>
                    <a:pt x="0" y="0"/>
                  </a:moveTo>
                  <a:lnTo>
                    <a:pt x="2600960" y="0"/>
                  </a:lnTo>
                  <a:lnTo>
                    <a:pt x="2600960" y="656590"/>
                  </a:lnTo>
                  <a:lnTo>
                    <a:pt x="0" y="65659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9525"/>
              <a:ext cx="2600960" cy="66611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070"/>
                </a:lnSpc>
              </a:pPr>
              <a:r>
                <a:rPr lang="en-US" sz="2560" spc="4">
                  <a:solidFill>
                    <a:srgbClr val="C00000"/>
                  </a:solidFill>
                  <a:latin typeface="DejaVu Sans Bold" panose="020B0803030604020204"/>
                </a:rPr>
                <a:t>Objective</a:t>
              </a:r>
              <a:endParaRPr lang="en-US" sz="2560" spc="4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487680" y="4812877"/>
            <a:ext cx="8128000" cy="2438024"/>
            <a:chOff x="0" y="0"/>
            <a:chExt cx="10837333" cy="325069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837291" cy="3250741"/>
            </a:xfrm>
            <a:custGeom>
              <a:avLst/>
              <a:gdLst/>
              <a:ahLst/>
              <a:cxnLst/>
              <a:rect l="l" t="t" r="r" b="b"/>
              <a:pathLst>
                <a:path w="10837291" h="3250741">
                  <a:moveTo>
                    <a:pt x="0" y="0"/>
                  </a:moveTo>
                  <a:lnTo>
                    <a:pt x="10837291" y="0"/>
                  </a:lnTo>
                  <a:lnTo>
                    <a:pt x="10837291" y="3250741"/>
                  </a:lnTo>
                  <a:lnTo>
                    <a:pt x="0" y="3250741"/>
                  </a:lnTo>
                  <a:close/>
                </a:path>
              </a:pathLst>
            </a:custGeom>
            <a:solidFill>
              <a:srgbClr val="FFFF9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"/>
              <a:ext cx="10837333" cy="3260224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2">
                  <a:solidFill>
                    <a:srgbClr val="000000"/>
                  </a:solidFill>
                  <a:latin typeface="DejaVu Sans"/>
                </a:rPr>
                <a:t>To propose innovative solutions and advancements in educational technology </a:t>
              </a:r>
              <a:endParaRPr lang="en-US" sz="2135" spc="2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2">
                  <a:solidFill>
                    <a:srgbClr val="000000"/>
                  </a:solidFill>
                  <a:latin typeface="DejaVu Sans"/>
                </a:rPr>
                <a:t>Areas like user engagement, content delivery, and platform security can further be progressed.</a:t>
              </a:r>
              <a:endParaRPr lang="en-US" sz="2135" spc="2">
                <a:solidFill>
                  <a:srgbClr val="000000"/>
                </a:solidFill>
                <a:latin typeface="DejaVu Sans"/>
              </a:endParaRPr>
            </a:p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To seamlessly integrate advancements, ensuring adaptability and scalability 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579120" y="1290321"/>
            <a:ext cx="4024193" cy="683260"/>
            <a:chOff x="0" y="0"/>
            <a:chExt cx="5365591" cy="9110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65633" cy="911013"/>
            </a:xfrm>
            <a:custGeom>
              <a:avLst/>
              <a:gdLst/>
              <a:ahLst/>
              <a:cxnLst/>
              <a:rect l="l" t="t" r="r" b="b"/>
              <a:pathLst>
                <a:path w="5365633" h="911013">
                  <a:moveTo>
                    <a:pt x="0" y="0"/>
                  </a:moveTo>
                  <a:lnTo>
                    <a:pt x="5365633" y="0"/>
                  </a:lnTo>
                  <a:lnTo>
                    <a:pt x="5365633" y="911013"/>
                  </a:lnTo>
                  <a:lnTo>
                    <a:pt x="0" y="91101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5365591" cy="92053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070"/>
                </a:lnSpc>
              </a:pPr>
              <a:r>
                <a:rPr lang="en-US" sz="2560" spc="4">
                  <a:solidFill>
                    <a:srgbClr val="C00000"/>
                  </a:solidFill>
                  <a:latin typeface="DejaVu Sans Bold" panose="020B0803030604020204"/>
                </a:rPr>
                <a:t>Problem Statement</a:t>
              </a:r>
              <a:endParaRPr lang="en-US" sz="2560" spc="4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824414" y="2140474"/>
            <a:ext cx="7557798" cy="1883833"/>
            <a:chOff x="0" y="0"/>
            <a:chExt cx="10077064" cy="25117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077064" cy="2511732"/>
            </a:xfrm>
            <a:custGeom>
              <a:avLst/>
              <a:gdLst/>
              <a:ahLst/>
              <a:cxnLst/>
              <a:rect l="l" t="t" r="r" b="b"/>
              <a:pathLst>
                <a:path w="10077064" h="2511732">
                  <a:moveTo>
                    <a:pt x="0" y="0"/>
                  </a:moveTo>
                  <a:lnTo>
                    <a:pt x="10077064" y="0"/>
                  </a:lnTo>
                  <a:lnTo>
                    <a:pt x="10077064" y="2511732"/>
                  </a:lnTo>
                  <a:lnTo>
                    <a:pt x="0" y="2511732"/>
                  </a:lnTo>
                  <a:close/>
                </a:path>
              </a:pathLst>
            </a:custGeom>
            <a:solidFill>
              <a:srgbClr val="FFFF9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10077064" cy="2521303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marL="274320" lvl="1" indent="-137160" algn="l">
                <a:lnSpc>
                  <a:spcPts val="2560"/>
                </a:lnSpc>
                <a:buFont typeface="Arial" panose="020B0604020202020204"/>
                <a:buChar char="•"/>
              </a:pPr>
              <a:r>
                <a:rPr lang="en-US" sz="2135" spc="3">
                  <a:solidFill>
                    <a:srgbClr val="000000"/>
                  </a:solidFill>
                  <a:latin typeface="DejaVu Sans"/>
                </a:rPr>
                <a:t>The problem statement involves designing a learning management system (LMS) that efficiently manages course content, communication and integrates to address challenges in online education.</a:t>
              </a:r>
              <a:endParaRPr lang="en-US" sz="2135" spc="3">
                <a:solidFill>
                  <a:srgbClr val="000000"/>
                </a:solidFill>
                <a:latin typeface="DejaVu Sans"/>
              </a:endParaRPr>
            </a:p>
          </p:txBody>
        </p:sp>
      </p:grpSp>
      <p:sp>
        <p:nvSpPr>
          <p:cNvPr id="20" name="Freeform 20"/>
          <p:cNvSpPr/>
          <p:nvPr/>
        </p:nvSpPr>
        <p:spPr>
          <a:xfrm>
            <a:off x="1165728" y="4024307"/>
            <a:ext cx="6853057" cy="3134767"/>
          </a:xfrm>
          <a:custGeom>
            <a:avLst/>
            <a:gdLst/>
            <a:ahLst/>
            <a:cxnLst/>
            <a:rect l="l" t="t" r="r" b="b"/>
            <a:pathLst>
              <a:path w="6853057" h="3134767">
                <a:moveTo>
                  <a:pt x="0" y="0"/>
                </a:moveTo>
                <a:lnTo>
                  <a:pt x="6853057" y="0"/>
                </a:lnTo>
                <a:lnTo>
                  <a:pt x="6853057" y="3134767"/>
                </a:lnTo>
                <a:lnTo>
                  <a:pt x="0" y="313476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2682" r="-518" b="-926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79120" y="247862"/>
            <a:ext cx="8270240" cy="600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5">
                <a:solidFill>
                  <a:srgbClr val="C00000"/>
                </a:solidFill>
                <a:latin typeface="DejaVu Sans Bold" panose="020B0803030604020204"/>
              </a:rPr>
              <a:t>Problem Definition</a:t>
            </a:r>
            <a:endParaRPr lang="en-US" sz="3200" spc="5">
              <a:solidFill>
                <a:srgbClr val="C00000"/>
              </a:solidFill>
              <a:latin typeface="DejaVu Sans Bold" panose="020B0803030604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762390" y="6162040"/>
            <a:ext cx="467360" cy="46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3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15984" y="6291072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869400" y="931615"/>
            <a:ext cx="7830812" cy="494538"/>
            <a:chOff x="0" y="0"/>
            <a:chExt cx="10441082" cy="659384"/>
          </a:xfrm>
        </p:grpSpPr>
        <p:sp>
          <p:nvSpPr>
            <p:cNvPr id="15" name="Freeform 15"/>
            <p:cNvSpPr/>
            <p:nvPr/>
          </p:nvSpPr>
          <p:spPr>
            <a:xfrm>
              <a:off x="21308" y="19682"/>
              <a:ext cx="10372032" cy="617894"/>
            </a:xfrm>
            <a:custGeom>
              <a:avLst/>
              <a:gdLst/>
              <a:ahLst/>
              <a:cxnLst/>
              <a:rect l="l" t="t" r="r" b="b"/>
              <a:pathLst>
                <a:path w="10372032" h="617894">
                  <a:moveTo>
                    <a:pt x="0" y="102982"/>
                  </a:moveTo>
                  <a:cubicBezTo>
                    <a:pt x="0" y="46155"/>
                    <a:pt x="52970" y="0"/>
                    <a:pt x="118244" y="0"/>
                  </a:cubicBezTo>
                  <a:lnTo>
                    <a:pt x="10253788" y="0"/>
                  </a:lnTo>
                  <a:cubicBezTo>
                    <a:pt x="10319062" y="0"/>
                    <a:pt x="10372032" y="46155"/>
                    <a:pt x="10372032" y="102982"/>
                  </a:cubicBezTo>
                  <a:lnTo>
                    <a:pt x="10372032" y="514912"/>
                  </a:lnTo>
                  <a:cubicBezTo>
                    <a:pt x="10372032" y="571739"/>
                    <a:pt x="10319062" y="617894"/>
                    <a:pt x="10253788" y="617894"/>
                  </a:cubicBezTo>
                  <a:lnTo>
                    <a:pt x="118244" y="617894"/>
                  </a:lnTo>
                  <a:cubicBezTo>
                    <a:pt x="52970" y="617894"/>
                    <a:pt x="0" y="571739"/>
                    <a:pt x="0" y="514912"/>
                  </a:cubicBezTo>
                  <a:close/>
                </a:path>
              </a:pathLst>
            </a:custGeom>
            <a:solidFill>
              <a:srgbClr val="66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0414648" cy="657258"/>
            </a:xfrm>
            <a:custGeom>
              <a:avLst/>
              <a:gdLst/>
              <a:ahLst/>
              <a:cxnLst/>
              <a:rect l="l" t="t" r="r" b="b"/>
              <a:pathLst>
                <a:path w="10414648" h="657258">
                  <a:moveTo>
                    <a:pt x="0" y="122664"/>
                  </a:moveTo>
                  <a:cubicBezTo>
                    <a:pt x="0" y="53917"/>
                    <a:pt x="63624" y="0"/>
                    <a:pt x="139552" y="0"/>
                  </a:cubicBezTo>
                  <a:lnTo>
                    <a:pt x="10275096" y="0"/>
                  </a:lnTo>
                  <a:lnTo>
                    <a:pt x="10275096" y="19682"/>
                  </a:lnTo>
                  <a:lnTo>
                    <a:pt x="10275096" y="0"/>
                  </a:lnTo>
                  <a:cubicBezTo>
                    <a:pt x="10351024" y="0"/>
                    <a:pt x="10414648" y="53917"/>
                    <a:pt x="10414648" y="122664"/>
                  </a:cubicBezTo>
                  <a:lnTo>
                    <a:pt x="10393340" y="122664"/>
                  </a:lnTo>
                  <a:lnTo>
                    <a:pt x="10414648" y="122664"/>
                  </a:lnTo>
                  <a:lnTo>
                    <a:pt x="10414648" y="534594"/>
                  </a:lnTo>
                  <a:lnTo>
                    <a:pt x="10393340" y="534594"/>
                  </a:lnTo>
                  <a:lnTo>
                    <a:pt x="10414648" y="534594"/>
                  </a:lnTo>
                  <a:cubicBezTo>
                    <a:pt x="10414648" y="603480"/>
                    <a:pt x="10351024" y="657258"/>
                    <a:pt x="10275096" y="657258"/>
                  </a:cubicBezTo>
                  <a:lnTo>
                    <a:pt x="10275096" y="637576"/>
                  </a:lnTo>
                  <a:lnTo>
                    <a:pt x="10275096" y="657258"/>
                  </a:lnTo>
                  <a:lnTo>
                    <a:pt x="139552" y="657258"/>
                  </a:lnTo>
                  <a:lnTo>
                    <a:pt x="139552" y="637576"/>
                  </a:lnTo>
                  <a:lnTo>
                    <a:pt x="139552" y="657258"/>
                  </a:lnTo>
                  <a:cubicBezTo>
                    <a:pt x="63624" y="657258"/>
                    <a:pt x="0" y="603341"/>
                    <a:pt x="0" y="534594"/>
                  </a:cubicBezTo>
                  <a:lnTo>
                    <a:pt x="0" y="122664"/>
                  </a:lnTo>
                  <a:lnTo>
                    <a:pt x="21308" y="122664"/>
                  </a:lnTo>
                  <a:lnTo>
                    <a:pt x="0" y="122664"/>
                  </a:lnTo>
                  <a:moveTo>
                    <a:pt x="42616" y="122664"/>
                  </a:moveTo>
                  <a:lnTo>
                    <a:pt x="42616" y="534594"/>
                  </a:lnTo>
                  <a:lnTo>
                    <a:pt x="21308" y="534594"/>
                  </a:lnTo>
                  <a:lnTo>
                    <a:pt x="42616" y="534594"/>
                  </a:lnTo>
                  <a:cubicBezTo>
                    <a:pt x="42616" y="579501"/>
                    <a:pt x="84782" y="617894"/>
                    <a:pt x="139402" y="617894"/>
                  </a:cubicBezTo>
                  <a:lnTo>
                    <a:pt x="10275096" y="617894"/>
                  </a:lnTo>
                  <a:cubicBezTo>
                    <a:pt x="10329717" y="617894"/>
                    <a:pt x="10371882" y="579501"/>
                    <a:pt x="10371882" y="534594"/>
                  </a:cubicBezTo>
                  <a:lnTo>
                    <a:pt x="10371882" y="122664"/>
                  </a:lnTo>
                  <a:cubicBezTo>
                    <a:pt x="10371882" y="77757"/>
                    <a:pt x="10329717" y="39363"/>
                    <a:pt x="10275096" y="39363"/>
                  </a:cubicBezTo>
                  <a:lnTo>
                    <a:pt x="139552" y="39363"/>
                  </a:lnTo>
                  <a:lnTo>
                    <a:pt x="139552" y="19682"/>
                  </a:lnTo>
                  <a:lnTo>
                    <a:pt x="139552" y="39363"/>
                  </a:lnTo>
                  <a:cubicBezTo>
                    <a:pt x="84932" y="39363"/>
                    <a:pt x="42766" y="77757"/>
                    <a:pt x="42766" y="122664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10441082" cy="668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 Gather requirements for the LMS prototype development project.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869400" y="1636216"/>
            <a:ext cx="7933521" cy="668668"/>
            <a:chOff x="0" y="0"/>
            <a:chExt cx="10578028" cy="891558"/>
          </a:xfrm>
        </p:grpSpPr>
        <p:sp>
          <p:nvSpPr>
            <p:cNvPr id="19" name="Freeform 19"/>
            <p:cNvSpPr/>
            <p:nvPr/>
          </p:nvSpPr>
          <p:spPr>
            <a:xfrm>
              <a:off x="21587" y="28281"/>
              <a:ext cx="10507920" cy="832205"/>
            </a:xfrm>
            <a:custGeom>
              <a:avLst/>
              <a:gdLst/>
              <a:ahLst/>
              <a:cxnLst/>
              <a:rect l="l" t="t" r="r" b="b"/>
              <a:pathLst>
                <a:path w="10507920" h="832205">
                  <a:moveTo>
                    <a:pt x="0" y="138635"/>
                  </a:moveTo>
                  <a:cubicBezTo>
                    <a:pt x="0" y="62099"/>
                    <a:pt x="50777" y="0"/>
                    <a:pt x="113411" y="0"/>
                  </a:cubicBezTo>
                  <a:lnTo>
                    <a:pt x="10394510" y="0"/>
                  </a:lnTo>
                  <a:cubicBezTo>
                    <a:pt x="10457144" y="0"/>
                    <a:pt x="10507921" y="62099"/>
                    <a:pt x="10507921" y="138635"/>
                  </a:cubicBezTo>
                  <a:lnTo>
                    <a:pt x="10507921" y="693570"/>
                  </a:lnTo>
                  <a:cubicBezTo>
                    <a:pt x="10507921" y="770106"/>
                    <a:pt x="10457144" y="832205"/>
                    <a:pt x="10394510" y="832205"/>
                  </a:cubicBezTo>
                  <a:lnTo>
                    <a:pt x="113563" y="832205"/>
                  </a:lnTo>
                  <a:cubicBezTo>
                    <a:pt x="50929" y="832205"/>
                    <a:pt x="152" y="770106"/>
                    <a:pt x="152" y="693570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551247" cy="888766"/>
            </a:xfrm>
            <a:custGeom>
              <a:avLst/>
              <a:gdLst/>
              <a:ahLst/>
              <a:cxnLst/>
              <a:rect l="l" t="t" r="r" b="b"/>
              <a:pathLst>
                <a:path w="10551247" h="888766">
                  <a:moveTo>
                    <a:pt x="0" y="166916"/>
                  </a:moveTo>
                  <a:cubicBezTo>
                    <a:pt x="0" y="73174"/>
                    <a:pt x="61722" y="0"/>
                    <a:pt x="135150" y="0"/>
                  </a:cubicBezTo>
                  <a:lnTo>
                    <a:pt x="10416097" y="0"/>
                  </a:lnTo>
                  <a:lnTo>
                    <a:pt x="10416097" y="28083"/>
                  </a:lnTo>
                  <a:lnTo>
                    <a:pt x="10416097" y="0"/>
                  </a:lnTo>
                  <a:cubicBezTo>
                    <a:pt x="10489373" y="0"/>
                    <a:pt x="10551247" y="73174"/>
                    <a:pt x="10551247" y="166916"/>
                  </a:cubicBezTo>
                  <a:lnTo>
                    <a:pt x="10529659" y="166916"/>
                  </a:lnTo>
                  <a:lnTo>
                    <a:pt x="10551247" y="166916"/>
                  </a:lnTo>
                  <a:lnTo>
                    <a:pt x="10551247" y="721851"/>
                  </a:lnTo>
                  <a:lnTo>
                    <a:pt x="10529659" y="721851"/>
                  </a:lnTo>
                  <a:lnTo>
                    <a:pt x="10551247" y="721851"/>
                  </a:lnTo>
                  <a:cubicBezTo>
                    <a:pt x="10551247" y="815592"/>
                    <a:pt x="10489525" y="888766"/>
                    <a:pt x="10416097" y="888766"/>
                  </a:cubicBezTo>
                  <a:lnTo>
                    <a:pt x="10416097" y="860485"/>
                  </a:lnTo>
                  <a:lnTo>
                    <a:pt x="10416097" y="888568"/>
                  </a:lnTo>
                  <a:lnTo>
                    <a:pt x="135150" y="888568"/>
                  </a:lnTo>
                  <a:lnTo>
                    <a:pt x="135150" y="860485"/>
                  </a:lnTo>
                  <a:lnTo>
                    <a:pt x="135150" y="888568"/>
                  </a:lnTo>
                  <a:cubicBezTo>
                    <a:pt x="61722" y="888568"/>
                    <a:pt x="0" y="815592"/>
                    <a:pt x="0" y="721851"/>
                  </a:cubicBezTo>
                  <a:lnTo>
                    <a:pt x="0" y="166916"/>
                  </a:lnTo>
                  <a:lnTo>
                    <a:pt x="21587" y="166916"/>
                  </a:lnTo>
                  <a:lnTo>
                    <a:pt x="0" y="166916"/>
                  </a:lnTo>
                  <a:moveTo>
                    <a:pt x="43175" y="166916"/>
                  </a:moveTo>
                  <a:lnTo>
                    <a:pt x="43175" y="721851"/>
                  </a:lnTo>
                  <a:lnTo>
                    <a:pt x="21587" y="721851"/>
                  </a:lnTo>
                  <a:lnTo>
                    <a:pt x="43175" y="721851"/>
                  </a:lnTo>
                  <a:cubicBezTo>
                    <a:pt x="43175" y="781379"/>
                    <a:pt x="83005" y="832403"/>
                    <a:pt x="134998" y="832403"/>
                  </a:cubicBezTo>
                  <a:lnTo>
                    <a:pt x="10416097" y="832403"/>
                  </a:lnTo>
                  <a:cubicBezTo>
                    <a:pt x="10468089" y="832403"/>
                    <a:pt x="10507919" y="781181"/>
                    <a:pt x="10507919" y="721851"/>
                  </a:cubicBezTo>
                  <a:lnTo>
                    <a:pt x="10507919" y="166916"/>
                  </a:lnTo>
                  <a:cubicBezTo>
                    <a:pt x="10507919" y="107388"/>
                    <a:pt x="10468089" y="56364"/>
                    <a:pt x="10416097" y="56364"/>
                  </a:cubicBezTo>
                  <a:lnTo>
                    <a:pt x="135150" y="56364"/>
                  </a:lnTo>
                  <a:lnTo>
                    <a:pt x="135150" y="28083"/>
                  </a:lnTo>
                  <a:lnTo>
                    <a:pt x="135150" y="56166"/>
                  </a:lnTo>
                  <a:cubicBezTo>
                    <a:pt x="83157" y="56166"/>
                    <a:pt x="43327" y="107388"/>
                    <a:pt x="43327" y="166718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"/>
              <a:ext cx="10578028" cy="901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Formulate a detailed plan outlining scope, timeline, resources, and budget of Agile and Iterative model.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899892" y="2526174"/>
            <a:ext cx="7903029" cy="647096"/>
            <a:chOff x="0" y="0"/>
            <a:chExt cx="10537371" cy="862795"/>
          </a:xfrm>
        </p:grpSpPr>
        <p:sp>
          <p:nvSpPr>
            <p:cNvPr id="23" name="Freeform 23"/>
            <p:cNvSpPr/>
            <p:nvPr/>
          </p:nvSpPr>
          <p:spPr>
            <a:xfrm>
              <a:off x="21504" y="22950"/>
              <a:ext cx="10467531" cy="814417"/>
            </a:xfrm>
            <a:custGeom>
              <a:avLst/>
              <a:gdLst/>
              <a:ahLst/>
              <a:cxnLst/>
              <a:rect l="l" t="t" r="r" b="b"/>
              <a:pathLst>
                <a:path w="10467531" h="814417">
                  <a:moveTo>
                    <a:pt x="0" y="135764"/>
                  </a:moveTo>
                  <a:cubicBezTo>
                    <a:pt x="0" y="60771"/>
                    <a:pt x="59971" y="0"/>
                    <a:pt x="133873" y="0"/>
                  </a:cubicBezTo>
                  <a:lnTo>
                    <a:pt x="10333659" y="0"/>
                  </a:lnTo>
                  <a:cubicBezTo>
                    <a:pt x="10407561" y="0"/>
                    <a:pt x="10467532" y="60771"/>
                    <a:pt x="10467532" y="135764"/>
                  </a:cubicBezTo>
                  <a:lnTo>
                    <a:pt x="10467532" y="678655"/>
                  </a:lnTo>
                  <a:cubicBezTo>
                    <a:pt x="10467532" y="753648"/>
                    <a:pt x="10407561" y="814418"/>
                    <a:pt x="10333659" y="814418"/>
                  </a:cubicBezTo>
                  <a:lnTo>
                    <a:pt x="133873" y="814418"/>
                  </a:lnTo>
                  <a:cubicBezTo>
                    <a:pt x="59971" y="814418"/>
                    <a:pt x="0" y="753648"/>
                    <a:pt x="0" y="678655"/>
                  </a:cubicBezTo>
                  <a:close/>
                </a:path>
              </a:pathLst>
            </a:custGeom>
            <a:solidFill>
              <a:srgbClr val="66FFFF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0510540" cy="860318"/>
            </a:xfrm>
            <a:custGeom>
              <a:avLst/>
              <a:gdLst/>
              <a:ahLst/>
              <a:cxnLst/>
              <a:rect l="l" t="t" r="r" b="b"/>
              <a:pathLst>
                <a:path w="10510540" h="860318">
                  <a:moveTo>
                    <a:pt x="0" y="158714"/>
                  </a:moveTo>
                  <a:cubicBezTo>
                    <a:pt x="0" y="69983"/>
                    <a:pt x="70571" y="0"/>
                    <a:pt x="155377" y="0"/>
                  </a:cubicBezTo>
                  <a:lnTo>
                    <a:pt x="10355163" y="0"/>
                  </a:lnTo>
                  <a:lnTo>
                    <a:pt x="10355163" y="22950"/>
                  </a:lnTo>
                  <a:lnTo>
                    <a:pt x="10355163" y="0"/>
                  </a:lnTo>
                  <a:cubicBezTo>
                    <a:pt x="10439968" y="0"/>
                    <a:pt x="10510540" y="69983"/>
                    <a:pt x="10510540" y="158714"/>
                  </a:cubicBezTo>
                  <a:lnTo>
                    <a:pt x="10489036" y="158714"/>
                  </a:lnTo>
                  <a:lnTo>
                    <a:pt x="10510540" y="158714"/>
                  </a:lnTo>
                  <a:lnTo>
                    <a:pt x="10510540" y="701605"/>
                  </a:lnTo>
                  <a:lnTo>
                    <a:pt x="10489036" y="701605"/>
                  </a:lnTo>
                  <a:lnTo>
                    <a:pt x="10510540" y="701605"/>
                  </a:lnTo>
                  <a:cubicBezTo>
                    <a:pt x="10510540" y="790336"/>
                    <a:pt x="10439968" y="860318"/>
                    <a:pt x="10355163" y="860318"/>
                  </a:cubicBezTo>
                  <a:lnTo>
                    <a:pt x="10355163" y="837368"/>
                  </a:lnTo>
                  <a:lnTo>
                    <a:pt x="10355163" y="860318"/>
                  </a:lnTo>
                  <a:lnTo>
                    <a:pt x="155377" y="860318"/>
                  </a:lnTo>
                  <a:lnTo>
                    <a:pt x="155377" y="837368"/>
                  </a:lnTo>
                  <a:lnTo>
                    <a:pt x="155377" y="860318"/>
                  </a:lnTo>
                  <a:cubicBezTo>
                    <a:pt x="70571" y="860318"/>
                    <a:pt x="0" y="790497"/>
                    <a:pt x="0" y="701605"/>
                  </a:cubicBezTo>
                  <a:lnTo>
                    <a:pt x="0" y="158714"/>
                  </a:lnTo>
                  <a:lnTo>
                    <a:pt x="21504" y="158714"/>
                  </a:lnTo>
                  <a:lnTo>
                    <a:pt x="0" y="158714"/>
                  </a:lnTo>
                  <a:moveTo>
                    <a:pt x="43009" y="158714"/>
                  </a:moveTo>
                  <a:lnTo>
                    <a:pt x="43009" y="701605"/>
                  </a:lnTo>
                  <a:lnTo>
                    <a:pt x="21504" y="701605"/>
                  </a:lnTo>
                  <a:lnTo>
                    <a:pt x="43009" y="701605"/>
                  </a:lnTo>
                  <a:cubicBezTo>
                    <a:pt x="43009" y="762860"/>
                    <a:pt x="92227" y="814417"/>
                    <a:pt x="155377" y="814417"/>
                  </a:cubicBezTo>
                  <a:lnTo>
                    <a:pt x="10355163" y="814417"/>
                  </a:lnTo>
                  <a:cubicBezTo>
                    <a:pt x="10418313" y="814417"/>
                    <a:pt x="10467531" y="762860"/>
                    <a:pt x="10467531" y="701605"/>
                  </a:cubicBezTo>
                  <a:lnTo>
                    <a:pt x="10467531" y="158714"/>
                  </a:lnTo>
                  <a:cubicBezTo>
                    <a:pt x="10467531" y="97459"/>
                    <a:pt x="10418313" y="45901"/>
                    <a:pt x="10355163" y="45901"/>
                  </a:cubicBezTo>
                  <a:lnTo>
                    <a:pt x="155377" y="45901"/>
                  </a:lnTo>
                  <a:lnTo>
                    <a:pt x="155377" y="22950"/>
                  </a:lnTo>
                  <a:lnTo>
                    <a:pt x="155377" y="45901"/>
                  </a:lnTo>
                  <a:cubicBezTo>
                    <a:pt x="92227" y="45901"/>
                    <a:pt x="43009" y="97459"/>
                    <a:pt x="43009" y="158714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9525"/>
              <a:ext cx="10537371" cy="8723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I</a:t>
              </a: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dentify some common drawbacks such as limited flexibility, potential for scope creep, and complexity in managing larger projects.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899892" y="5087665"/>
            <a:ext cx="7953827" cy="646218"/>
            <a:chOff x="0" y="0"/>
            <a:chExt cx="10605102" cy="861624"/>
          </a:xfrm>
        </p:grpSpPr>
        <p:sp>
          <p:nvSpPr>
            <p:cNvPr id="27" name="Freeform 27"/>
            <p:cNvSpPr/>
            <p:nvPr/>
          </p:nvSpPr>
          <p:spPr>
            <a:xfrm>
              <a:off x="21643" y="23105"/>
              <a:ext cx="10534812" cy="813063"/>
            </a:xfrm>
            <a:custGeom>
              <a:avLst/>
              <a:gdLst/>
              <a:ahLst/>
              <a:cxnLst/>
              <a:rect l="l" t="t" r="r" b="b"/>
              <a:pathLst>
                <a:path w="10534812" h="813063">
                  <a:moveTo>
                    <a:pt x="0" y="135537"/>
                  </a:moveTo>
                  <a:cubicBezTo>
                    <a:pt x="0" y="60691"/>
                    <a:pt x="59898" y="0"/>
                    <a:pt x="133666" y="0"/>
                  </a:cubicBezTo>
                  <a:lnTo>
                    <a:pt x="10401146" y="0"/>
                  </a:lnTo>
                  <a:cubicBezTo>
                    <a:pt x="10474914" y="0"/>
                    <a:pt x="10534812" y="60691"/>
                    <a:pt x="10534812" y="135537"/>
                  </a:cubicBezTo>
                  <a:lnTo>
                    <a:pt x="10534812" y="677525"/>
                  </a:lnTo>
                  <a:cubicBezTo>
                    <a:pt x="10534812" y="752372"/>
                    <a:pt x="10474914" y="813063"/>
                    <a:pt x="10401146" y="813063"/>
                  </a:cubicBezTo>
                  <a:lnTo>
                    <a:pt x="133666" y="813063"/>
                  </a:lnTo>
                  <a:cubicBezTo>
                    <a:pt x="59898" y="813063"/>
                    <a:pt x="0" y="752372"/>
                    <a:pt x="0" y="677525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10578098" cy="859273"/>
            </a:xfrm>
            <a:custGeom>
              <a:avLst/>
              <a:gdLst/>
              <a:ahLst/>
              <a:cxnLst/>
              <a:rect l="l" t="t" r="r" b="b"/>
              <a:pathLst>
                <a:path w="10578098" h="859273">
                  <a:moveTo>
                    <a:pt x="0" y="158642"/>
                  </a:moveTo>
                  <a:cubicBezTo>
                    <a:pt x="0" y="69965"/>
                    <a:pt x="70567" y="0"/>
                    <a:pt x="155309" y="0"/>
                  </a:cubicBezTo>
                  <a:lnTo>
                    <a:pt x="10422789" y="0"/>
                  </a:lnTo>
                  <a:lnTo>
                    <a:pt x="10422789" y="23105"/>
                  </a:lnTo>
                  <a:lnTo>
                    <a:pt x="10422789" y="0"/>
                  </a:lnTo>
                  <a:cubicBezTo>
                    <a:pt x="10507530" y="0"/>
                    <a:pt x="10578098" y="69965"/>
                    <a:pt x="10578098" y="158642"/>
                  </a:cubicBezTo>
                  <a:lnTo>
                    <a:pt x="10556455" y="158642"/>
                  </a:lnTo>
                  <a:lnTo>
                    <a:pt x="10578098" y="158642"/>
                  </a:lnTo>
                  <a:lnTo>
                    <a:pt x="10578098" y="700630"/>
                  </a:lnTo>
                  <a:lnTo>
                    <a:pt x="10556455" y="700630"/>
                  </a:lnTo>
                  <a:lnTo>
                    <a:pt x="10578098" y="700630"/>
                  </a:lnTo>
                  <a:cubicBezTo>
                    <a:pt x="10578098" y="789307"/>
                    <a:pt x="10507530" y="859273"/>
                    <a:pt x="10422789" y="859273"/>
                  </a:cubicBezTo>
                  <a:lnTo>
                    <a:pt x="10422789" y="836005"/>
                  </a:lnTo>
                  <a:lnTo>
                    <a:pt x="10422789" y="859110"/>
                  </a:lnTo>
                  <a:lnTo>
                    <a:pt x="155309" y="859110"/>
                  </a:lnTo>
                  <a:lnTo>
                    <a:pt x="155309" y="836005"/>
                  </a:lnTo>
                  <a:lnTo>
                    <a:pt x="155309" y="859110"/>
                  </a:lnTo>
                  <a:cubicBezTo>
                    <a:pt x="70567" y="859273"/>
                    <a:pt x="0" y="789307"/>
                    <a:pt x="0" y="700630"/>
                  </a:cubicBezTo>
                  <a:lnTo>
                    <a:pt x="0" y="158642"/>
                  </a:lnTo>
                  <a:lnTo>
                    <a:pt x="21643" y="158642"/>
                  </a:lnTo>
                  <a:lnTo>
                    <a:pt x="0" y="158642"/>
                  </a:lnTo>
                  <a:moveTo>
                    <a:pt x="43285" y="158642"/>
                  </a:moveTo>
                  <a:lnTo>
                    <a:pt x="43285" y="700630"/>
                  </a:lnTo>
                  <a:lnTo>
                    <a:pt x="21643" y="700630"/>
                  </a:lnTo>
                  <a:lnTo>
                    <a:pt x="43285" y="700630"/>
                  </a:lnTo>
                  <a:cubicBezTo>
                    <a:pt x="43285" y="761646"/>
                    <a:pt x="92363" y="812900"/>
                    <a:pt x="155309" y="812900"/>
                  </a:cubicBezTo>
                  <a:lnTo>
                    <a:pt x="10422789" y="812900"/>
                  </a:lnTo>
                  <a:cubicBezTo>
                    <a:pt x="10485735" y="812900"/>
                    <a:pt x="10534812" y="761484"/>
                    <a:pt x="10534812" y="700630"/>
                  </a:cubicBezTo>
                  <a:lnTo>
                    <a:pt x="10534812" y="158642"/>
                  </a:lnTo>
                  <a:cubicBezTo>
                    <a:pt x="10534812" y="97626"/>
                    <a:pt x="10485735" y="46372"/>
                    <a:pt x="10422789" y="46372"/>
                  </a:cubicBezTo>
                  <a:lnTo>
                    <a:pt x="155309" y="46372"/>
                  </a:lnTo>
                  <a:lnTo>
                    <a:pt x="155309" y="23105"/>
                  </a:lnTo>
                  <a:lnTo>
                    <a:pt x="155309" y="46210"/>
                  </a:lnTo>
                  <a:cubicBezTo>
                    <a:pt x="92363" y="46210"/>
                    <a:pt x="43285" y="97626"/>
                    <a:pt x="43285" y="158642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10605102" cy="871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Explore additional criteria such as scalability, maintainability, and user satisfaction to evaluate the proposed hybrid model comprehensively.  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899892" y="5967963"/>
            <a:ext cx="7953827" cy="646218"/>
            <a:chOff x="0" y="0"/>
            <a:chExt cx="10605102" cy="861624"/>
          </a:xfrm>
        </p:grpSpPr>
        <p:sp>
          <p:nvSpPr>
            <p:cNvPr id="31" name="Freeform 31"/>
            <p:cNvSpPr/>
            <p:nvPr/>
          </p:nvSpPr>
          <p:spPr>
            <a:xfrm>
              <a:off x="21643" y="26796"/>
              <a:ext cx="10534815" cy="805209"/>
            </a:xfrm>
            <a:custGeom>
              <a:avLst/>
              <a:gdLst/>
              <a:ahLst/>
              <a:cxnLst/>
              <a:rect l="l" t="t" r="r" b="b"/>
              <a:pathLst>
                <a:path w="10534815" h="805209">
                  <a:moveTo>
                    <a:pt x="0" y="134170"/>
                  </a:moveTo>
                  <a:cubicBezTo>
                    <a:pt x="0" y="60009"/>
                    <a:pt x="51515" y="0"/>
                    <a:pt x="115224" y="0"/>
                  </a:cubicBezTo>
                  <a:lnTo>
                    <a:pt x="10419590" y="0"/>
                  </a:lnTo>
                  <a:cubicBezTo>
                    <a:pt x="10483299" y="0"/>
                    <a:pt x="10534815" y="60009"/>
                    <a:pt x="10534815" y="134170"/>
                  </a:cubicBezTo>
                  <a:lnTo>
                    <a:pt x="10534815" y="671039"/>
                  </a:lnTo>
                  <a:cubicBezTo>
                    <a:pt x="10534815" y="745201"/>
                    <a:pt x="10483299" y="805209"/>
                    <a:pt x="10419590" y="805209"/>
                  </a:cubicBezTo>
                  <a:lnTo>
                    <a:pt x="115224" y="805209"/>
                  </a:lnTo>
                  <a:cubicBezTo>
                    <a:pt x="51515" y="805209"/>
                    <a:pt x="0" y="745201"/>
                    <a:pt x="0" y="671039"/>
                  </a:cubicBezTo>
                  <a:close/>
                </a:path>
              </a:pathLst>
            </a:custGeom>
            <a:solidFill>
              <a:srgbClr val="99FFCC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10578100" cy="858801"/>
            </a:xfrm>
            <a:custGeom>
              <a:avLst/>
              <a:gdLst/>
              <a:ahLst/>
              <a:cxnLst/>
              <a:rect l="l" t="t" r="r" b="b"/>
              <a:pathLst>
                <a:path w="10578100" h="858801">
                  <a:moveTo>
                    <a:pt x="0" y="160966"/>
                  </a:moveTo>
                  <a:cubicBezTo>
                    <a:pt x="0" y="70576"/>
                    <a:pt x="62489" y="0"/>
                    <a:pt x="136867" y="0"/>
                  </a:cubicBezTo>
                  <a:lnTo>
                    <a:pt x="10441233" y="0"/>
                  </a:lnTo>
                  <a:lnTo>
                    <a:pt x="10441233" y="26796"/>
                  </a:lnTo>
                  <a:lnTo>
                    <a:pt x="10441233" y="0"/>
                  </a:lnTo>
                  <a:cubicBezTo>
                    <a:pt x="10515611" y="0"/>
                    <a:pt x="10578100" y="70576"/>
                    <a:pt x="10578100" y="160966"/>
                  </a:cubicBezTo>
                  <a:lnTo>
                    <a:pt x="10556458" y="160966"/>
                  </a:lnTo>
                  <a:lnTo>
                    <a:pt x="10578100" y="160966"/>
                  </a:lnTo>
                  <a:lnTo>
                    <a:pt x="10578100" y="697835"/>
                  </a:lnTo>
                  <a:lnTo>
                    <a:pt x="10556458" y="697835"/>
                  </a:lnTo>
                  <a:lnTo>
                    <a:pt x="10578100" y="697835"/>
                  </a:lnTo>
                  <a:cubicBezTo>
                    <a:pt x="10578100" y="788225"/>
                    <a:pt x="10515611" y="858801"/>
                    <a:pt x="10441233" y="858801"/>
                  </a:cubicBezTo>
                  <a:lnTo>
                    <a:pt x="10441233" y="832005"/>
                  </a:lnTo>
                  <a:lnTo>
                    <a:pt x="10441233" y="858801"/>
                  </a:lnTo>
                  <a:lnTo>
                    <a:pt x="136867" y="858801"/>
                  </a:lnTo>
                  <a:lnTo>
                    <a:pt x="136867" y="832005"/>
                  </a:lnTo>
                  <a:lnTo>
                    <a:pt x="136867" y="858801"/>
                  </a:lnTo>
                  <a:cubicBezTo>
                    <a:pt x="62489" y="858801"/>
                    <a:pt x="0" y="788225"/>
                    <a:pt x="0" y="697835"/>
                  </a:cubicBezTo>
                  <a:lnTo>
                    <a:pt x="0" y="160966"/>
                  </a:lnTo>
                  <a:lnTo>
                    <a:pt x="21643" y="160966"/>
                  </a:lnTo>
                  <a:lnTo>
                    <a:pt x="0" y="160966"/>
                  </a:lnTo>
                  <a:moveTo>
                    <a:pt x="43285" y="160966"/>
                  </a:moveTo>
                  <a:lnTo>
                    <a:pt x="43285" y="697835"/>
                  </a:lnTo>
                  <a:lnTo>
                    <a:pt x="21643" y="697835"/>
                  </a:lnTo>
                  <a:lnTo>
                    <a:pt x="43285" y="697835"/>
                  </a:lnTo>
                  <a:cubicBezTo>
                    <a:pt x="43285" y="755579"/>
                    <a:pt x="83827" y="805209"/>
                    <a:pt x="136867" y="805209"/>
                  </a:cubicBezTo>
                  <a:lnTo>
                    <a:pt x="10441233" y="805209"/>
                  </a:lnTo>
                  <a:cubicBezTo>
                    <a:pt x="10494121" y="805209"/>
                    <a:pt x="10534815" y="755579"/>
                    <a:pt x="10534815" y="697835"/>
                  </a:cubicBezTo>
                  <a:lnTo>
                    <a:pt x="10534815" y="160966"/>
                  </a:lnTo>
                  <a:cubicBezTo>
                    <a:pt x="10534815" y="103222"/>
                    <a:pt x="10494273" y="53593"/>
                    <a:pt x="10441233" y="53593"/>
                  </a:cubicBezTo>
                  <a:lnTo>
                    <a:pt x="136867" y="53593"/>
                  </a:lnTo>
                  <a:lnTo>
                    <a:pt x="136867" y="26796"/>
                  </a:lnTo>
                  <a:lnTo>
                    <a:pt x="136867" y="53593"/>
                  </a:lnTo>
                  <a:cubicBezTo>
                    <a:pt x="83980" y="53593"/>
                    <a:pt x="43285" y="103222"/>
                    <a:pt x="43285" y="160966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9525"/>
              <a:ext cx="10605102" cy="871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Implement the validated hybrid approach in real-world LMS projects, monitor performance, and iterate based on feedback for continuous improvement.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4678840" y="1399727"/>
            <a:ext cx="167473" cy="188864"/>
            <a:chOff x="0" y="0"/>
            <a:chExt cx="223297" cy="251818"/>
          </a:xfrm>
        </p:grpSpPr>
        <p:sp>
          <p:nvSpPr>
            <p:cNvPr id="35" name="Freeform 35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37" name="Group 37"/>
          <p:cNvGrpSpPr/>
          <p:nvPr/>
        </p:nvGrpSpPr>
        <p:grpSpPr>
          <a:xfrm rot="0">
            <a:off x="4678840" y="2289685"/>
            <a:ext cx="167473" cy="188864"/>
            <a:chOff x="0" y="0"/>
            <a:chExt cx="223297" cy="251818"/>
          </a:xfrm>
        </p:grpSpPr>
        <p:sp>
          <p:nvSpPr>
            <p:cNvPr id="38" name="Freeform 38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40" name="Group 40"/>
          <p:cNvGrpSpPr/>
          <p:nvPr/>
        </p:nvGrpSpPr>
        <p:grpSpPr>
          <a:xfrm rot="0">
            <a:off x="4667464" y="4849540"/>
            <a:ext cx="167473" cy="188864"/>
            <a:chOff x="0" y="0"/>
            <a:chExt cx="223297" cy="251818"/>
          </a:xfrm>
        </p:grpSpPr>
        <p:sp>
          <p:nvSpPr>
            <p:cNvPr id="41" name="Freeform 41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42" name="Freeform 42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43" name="Group 43"/>
          <p:cNvGrpSpPr/>
          <p:nvPr/>
        </p:nvGrpSpPr>
        <p:grpSpPr>
          <a:xfrm rot="0">
            <a:off x="4793069" y="3805908"/>
            <a:ext cx="167473" cy="188863"/>
            <a:chOff x="0" y="0"/>
            <a:chExt cx="223297" cy="251817"/>
          </a:xfrm>
        </p:grpSpPr>
        <p:sp>
          <p:nvSpPr>
            <p:cNvPr id="44" name="Freeform 44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46" name="Group 46"/>
          <p:cNvGrpSpPr/>
          <p:nvPr/>
        </p:nvGrpSpPr>
        <p:grpSpPr>
          <a:xfrm rot="0">
            <a:off x="4793069" y="4537429"/>
            <a:ext cx="167473" cy="188864"/>
            <a:chOff x="0" y="0"/>
            <a:chExt cx="223297" cy="251818"/>
          </a:xfrm>
        </p:grpSpPr>
        <p:sp>
          <p:nvSpPr>
            <p:cNvPr id="47" name="Freeform 47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id="49" name="TextBox 49"/>
          <p:cNvSpPr txBox="1"/>
          <p:nvPr/>
        </p:nvSpPr>
        <p:spPr>
          <a:xfrm>
            <a:off x="9074912" y="6448958"/>
            <a:ext cx="467360" cy="46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4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grpSp>
        <p:nvGrpSpPr>
          <p:cNvPr id="50" name="Group 50"/>
          <p:cNvGrpSpPr/>
          <p:nvPr/>
        </p:nvGrpSpPr>
        <p:grpSpPr>
          <a:xfrm rot="0">
            <a:off x="899892" y="4203322"/>
            <a:ext cx="7903029" cy="646218"/>
            <a:chOff x="0" y="0"/>
            <a:chExt cx="10537371" cy="861624"/>
          </a:xfrm>
        </p:grpSpPr>
        <p:sp>
          <p:nvSpPr>
            <p:cNvPr id="51" name="Freeform 51"/>
            <p:cNvSpPr/>
            <p:nvPr/>
          </p:nvSpPr>
          <p:spPr>
            <a:xfrm>
              <a:off x="21559" y="26064"/>
              <a:ext cx="10494187" cy="809448"/>
            </a:xfrm>
            <a:custGeom>
              <a:avLst/>
              <a:gdLst/>
              <a:ahLst/>
              <a:cxnLst/>
              <a:rect l="l" t="t" r="r" b="b"/>
              <a:pathLst>
                <a:path w="10494187" h="809448">
                  <a:moveTo>
                    <a:pt x="0" y="134908"/>
                  </a:moveTo>
                  <a:cubicBezTo>
                    <a:pt x="0" y="60387"/>
                    <a:pt x="52987" y="0"/>
                    <a:pt x="118272" y="0"/>
                  </a:cubicBezTo>
                  <a:lnTo>
                    <a:pt x="10375916" y="0"/>
                  </a:lnTo>
                  <a:cubicBezTo>
                    <a:pt x="10441200" y="0"/>
                    <a:pt x="10494188" y="60387"/>
                    <a:pt x="10494188" y="134908"/>
                  </a:cubicBezTo>
                  <a:lnTo>
                    <a:pt x="10494188" y="674540"/>
                  </a:lnTo>
                  <a:cubicBezTo>
                    <a:pt x="10494188" y="749061"/>
                    <a:pt x="10441200" y="809448"/>
                    <a:pt x="10375916" y="809448"/>
                  </a:cubicBezTo>
                  <a:lnTo>
                    <a:pt x="118272" y="809448"/>
                  </a:lnTo>
                  <a:cubicBezTo>
                    <a:pt x="52987" y="809448"/>
                    <a:pt x="0" y="749061"/>
                    <a:pt x="0" y="674540"/>
                  </a:cubicBezTo>
                  <a:close/>
                </a:path>
              </a:pathLst>
            </a:custGeom>
            <a:solidFill>
              <a:srgbClr val="99FFCC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0"/>
              <a:ext cx="10537306" cy="861576"/>
            </a:xfrm>
            <a:custGeom>
              <a:avLst/>
              <a:gdLst/>
              <a:ahLst/>
              <a:cxnLst/>
              <a:rect l="l" t="t" r="r" b="b"/>
              <a:pathLst>
                <a:path w="10537306" h="861576">
                  <a:moveTo>
                    <a:pt x="0" y="160972"/>
                  </a:moveTo>
                  <a:cubicBezTo>
                    <a:pt x="0" y="70666"/>
                    <a:pt x="63767" y="0"/>
                    <a:pt x="139831" y="0"/>
                  </a:cubicBezTo>
                  <a:lnTo>
                    <a:pt x="10397475" y="0"/>
                  </a:lnTo>
                  <a:lnTo>
                    <a:pt x="10397475" y="26064"/>
                  </a:lnTo>
                  <a:lnTo>
                    <a:pt x="10397475" y="0"/>
                  </a:lnTo>
                  <a:cubicBezTo>
                    <a:pt x="10473539" y="0"/>
                    <a:pt x="10537306" y="70666"/>
                    <a:pt x="10537306" y="160972"/>
                  </a:cubicBezTo>
                  <a:lnTo>
                    <a:pt x="10515747" y="160972"/>
                  </a:lnTo>
                  <a:lnTo>
                    <a:pt x="10537306" y="160972"/>
                  </a:lnTo>
                  <a:lnTo>
                    <a:pt x="10537306" y="700604"/>
                  </a:lnTo>
                  <a:lnTo>
                    <a:pt x="10515747" y="700604"/>
                  </a:lnTo>
                  <a:lnTo>
                    <a:pt x="10537306" y="700604"/>
                  </a:lnTo>
                  <a:cubicBezTo>
                    <a:pt x="10537306" y="790910"/>
                    <a:pt x="10473539" y="861576"/>
                    <a:pt x="10397475" y="861576"/>
                  </a:cubicBezTo>
                  <a:lnTo>
                    <a:pt x="10397475" y="835512"/>
                  </a:lnTo>
                  <a:lnTo>
                    <a:pt x="10397475" y="861576"/>
                  </a:lnTo>
                  <a:lnTo>
                    <a:pt x="139831" y="861576"/>
                  </a:lnTo>
                  <a:lnTo>
                    <a:pt x="139831" y="835512"/>
                  </a:lnTo>
                  <a:lnTo>
                    <a:pt x="139831" y="861576"/>
                  </a:lnTo>
                  <a:cubicBezTo>
                    <a:pt x="63767" y="861576"/>
                    <a:pt x="0" y="790910"/>
                    <a:pt x="0" y="700604"/>
                  </a:cubicBezTo>
                  <a:lnTo>
                    <a:pt x="0" y="160972"/>
                  </a:lnTo>
                  <a:lnTo>
                    <a:pt x="21559" y="160972"/>
                  </a:lnTo>
                  <a:lnTo>
                    <a:pt x="0" y="160972"/>
                  </a:lnTo>
                  <a:moveTo>
                    <a:pt x="43118" y="160972"/>
                  </a:moveTo>
                  <a:lnTo>
                    <a:pt x="43118" y="700604"/>
                  </a:lnTo>
                  <a:lnTo>
                    <a:pt x="21559" y="700604"/>
                  </a:lnTo>
                  <a:lnTo>
                    <a:pt x="43118" y="700604"/>
                  </a:lnTo>
                  <a:cubicBezTo>
                    <a:pt x="43118" y="759340"/>
                    <a:pt x="85174" y="809448"/>
                    <a:pt x="139831" y="809448"/>
                  </a:cubicBezTo>
                  <a:lnTo>
                    <a:pt x="10397475" y="809448"/>
                  </a:lnTo>
                  <a:cubicBezTo>
                    <a:pt x="10452131" y="809448"/>
                    <a:pt x="10494187" y="759340"/>
                    <a:pt x="10494187" y="700604"/>
                  </a:cubicBezTo>
                  <a:lnTo>
                    <a:pt x="10494187" y="160972"/>
                  </a:lnTo>
                  <a:cubicBezTo>
                    <a:pt x="10494187" y="102236"/>
                    <a:pt x="10452131" y="52128"/>
                    <a:pt x="10397475" y="52128"/>
                  </a:cubicBezTo>
                  <a:lnTo>
                    <a:pt x="139831" y="52128"/>
                  </a:lnTo>
                  <a:lnTo>
                    <a:pt x="139831" y="26064"/>
                  </a:lnTo>
                  <a:lnTo>
                    <a:pt x="139831" y="52128"/>
                  </a:lnTo>
                  <a:cubicBezTo>
                    <a:pt x="85174" y="52128"/>
                    <a:pt x="43118" y="102236"/>
                    <a:pt x="43118" y="160972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9525"/>
              <a:ext cx="10537371" cy="871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Conduct thorough analysis and simulations to validate the effectiveness and feasibility of the proposed hybrid approach.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grpSp>
        <p:nvGrpSpPr>
          <p:cNvPr id="54" name="Group 54"/>
          <p:cNvGrpSpPr/>
          <p:nvPr/>
        </p:nvGrpSpPr>
        <p:grpSpPr>
          <a:xfrm rot="0">
            <a:off x="487680" y="162560"/>
            <a:ext cx="8453120" cy="601133"/>
            <a:chOff x="0" y="0"/>
            <a:chExt cx="11270827" cy="80151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270869" cy="801497"/>
            </a:xfrm>
            <a:custGeom>
              <a:avLst/>
              <a:gdLst/>
              <a:ahLst/>
              <a:cxnLst/>
              <a:rect l="l" t="t" r="r" b="b"/>
              <a:pathLst>
                <a:path w="11270869" h="801497">
                  <a:moveTo>
                    <a:pt x="0" y="0"/>
                  </a:moveTo>
                  <a:lnTo>
                    <a:pt x="11270869" y="0"/>
                  </a:lnTo>
                  <a:lnTo>
                    <a:pt x="11270869" y="801497"/>
                  </a:lnTo>
                  <a:lnTo>
                    <a:pt x="0" y="801497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9525"/>
              <a:ext cx="11270827" cy="81103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Work Flow Diagram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 rot="0">
            <a:off x="899892" y="3354245"/>
            <a:ext cx="7870090" cy="663860"/>
            <a:chOff x="0" y="0"/>
            <a:chExt cx="10493454" cy="885147"/>
          </a:xfrm>
        </p:grpSpPr>
        <p:sp>
          <p:nvSpPr>
            <p:cNvPr id="58" name="Freeform 58"/>
            <p:cNvSpPr/>
            <p:nvPr/>
          </p:nvSpPr>
          <p:spPr>
            <a:xfrm>
              <a:off x="21469" y="23802"/>
              <a:ext cx="10450598" cy="837608"/>
            </a:xfrm>
            <a:custGeom>
              <a:avLst/>
              <a:gdLst/>
              <a:ahLst/>
              <a:cxnLst/>
              <a:rect l="l" t="t" r="r" b="b"/>
              <a:pathLst>
                <a:path w="10450598" h="837608">
                  <a:moveTo>
                    <a:pt x="0" y="139630"/>
                  </a:moveTo>
                  <a:cubicBezTo>
                    <a:pt x="0" y="62523"/>
                    <a:pt x="59268" y="0"/>
                    <a:pt x="132596" y="0"/>
                  </a:cubicBezTo>
                  <a:lnTo>
                    <a:pt x="10318001" y="0"/>
                  </a:lnTo>
                  <a:cubicBezTo>
                    <a:pt x="10391179" y="0"/>
                    <a:pt x="10450598" y="62523"/>
                    <a:pt x="10450598" y="139630"/>
                  </a:cubicBezTo>
                  <a:lnTo>
                    <a:pt x="10450598" y="697979"/>
                  </a:lnTo>
                  <a:cubicBezTo>
                    <a:pt x="10450598" y="775085"/>
                    <a:pt x="10391330" y="837608"/>
                    <a:pt x="10318001" y="837608"/>
                  </a:cubicBezTo>
                  <a:lnTo>
                    <a:pt x="132596" y="837608"/>
                  </a:lnTo>
                  <a:cubicBezTo>
                    <a:pt x="59419" y="837608"/>
                    <a:pt x="0" y="775085"/>
                    <a:pt x="0" y="697979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0" y="0"/>
              <a:ext cx="10493523" cy="885197"/>
            </a:xfrm>
            <a:custGeom>
              <a:avLst/>
              <a:gdLst/>
              <a:ahLst/>
              <a:cxnLst/>
              <a:rect l="l" t="t" r="r" b="b"/>
              <a:pathLst>
                <a:path w="10493523" h="885197">
                  <a:moveTo>
                    <a:pt x="0" y="163432"/>
                  </a:moveTo>
                  <a:cubicBezTo>
                    <a:pt x="0" y="72078"/>
                    <a:pt x="70002" y="0"/>
                    <a:pt x="154065" y="0"/>
                  </a:cubicBezTo>
                  <a:lnTo>
                    <a:pt x="10339470" y="0"/>
                  </a:lnTo>
                  <a:lnTo>
                    <a:pt x="10339470" y="23802"/>
                  </a:lnTo>
                  <a:lnTo>
                    <a:pt x="10339470" y="0"/>
                  </a:lnTo>
                  <a:cubicBezTo>
                    <a:pt x="10423534" y="0"/>
                    <a:pt x="10493523" y="72078"/>
                    <a:pt x="10493523" y="163432"/>
                  </a:cubicBezTo>
                  <a:lnTo>
                    <a:pt x="10472067" y="163432"/>
                  </a:lnTo>
                  <a:lnTo>
                    <a:pt x="10493523" y="163432"/>
                  </a:lnTo>
                  <a:lnTo>
                    <a:pt x="10493523" y="721781"/>
                  </a:lnTo>
                  <a:lnTo>
                    <a:pt x="10472067" y="721781"/>
                  </a:lnTo>
                  <a:lnTo>
                    <a:pt x="10493523" y="721781"/>
                  </a:lnTo>
                  <a:cubicBezTo>
                    <a:pt x="10493523" y="813135"/>
                    <a:pt x="10423534" y="885197"/>
                    <a:pt x="10339470" y="885197"/>
                  </a:cubicBezTo>
                  <a:lnTo>
                    <a:pt x="10339470" y="861242"/>
                  </a:lnTo>
                  <a:lnTo>
                    <a:pt x="10339470" y="885045"/>
                  </a:lnTo>
                  <a:lnTo>
                    <a:pt x="154065" y="885045"/>
                  </a:lnTo>
                  <a:lnTo>
                    <a:pt x="154065" y="861242"/>
                  </a:lnTo>
                  <a:lnTo>
                    <a:pt x="154065" y="885045"/>
                  </a:lnTo>
                  <a:cubicBezTo>
                    <a:pt x="70002" y="885197"/>
                    <a:pt x="0" y="813135"/>
                    <a:pt x="0" y="721781"/>
                  </a:cubicBezTo>
                  <a:lnTo>
                    <a:pt x="0" y="163432"/>
                  </a:lnTo>
                  <a:lnTo>
                    <a:pt x="21469" y="163432"/>
                  </a:lnTo>
                  <a:lnTo>
                    <a:pt x="0" y="163432"/>
                  </a:lnTo>
                  <a:moveTo>
                    <a:pt x="42939" y="163432"/>
                  </a:moveTo>
                  <a:lnTo>
                    <a:pt x="42939" y="721781"/>
                  </a:lnTo>
                  <a:lnTo>
                    <a:pt x="21469" y="721781"/>
                  </a:lnTo>
                  <a:lnTo>
                    <a:pt x="42939" y="721781"/>
                  </a:lnTo>
                  <a:cubicBezTo>
                    <a:pt x="42939" y="784639"/>
                    <a:pt x="91623" y="837440"/>
                    <a:pt x="153914" y="837440"/>
                  </a:cubicBezTo>
                  <a:lnTo>
                    <a:pt x="10339470" y="837440"/>
                  </a:lnTo>
                  <a:cubicBezTo>
                    <a:pt x="10401762" y="837440"/>
                    <a:pt x="10450447" y="784472"/>
                    <a:pt x="10450447" y="721781"/>
                  </a:cubicBezTo>
                  <a:lnTo>
                    <a:pt x="10450447" y="163432"/>
                  </a:lnTo>
                  <a:cubicBezTo>
                    <a:pt x="10450447" y="100573"/>
                    <a:pt x="10401762" y="47772"/>
                    <a:pt x="10339470" y="47772"/>
                  </a:cubicBezTo>
                  <a:lnTo>
                    <a:pt x="154065" y="47772"/>
                  </a:lnTo>
                  <a:lnTo>
                    <a:pt x="154065" y="23802"/>
                  </a:lnTo>
                  <a:lnTo>
                    <a:pt x="154065" y="47605"/>
                  </a:lnTo>
                  <a:cubicBezTo>
                    <a:pt x="91623" y="47605"/>
                    <a:pt x="42939" y="100573"/>
                    <a:pt x="42939" y="163432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-9525"/>
              <a:ext cx="10493454" cy="894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90"/>
                </a:lnSpc>
              </a:pPr>
              <a:r>
                <a:rPr lang="en-US" sz="1495" spc="2">
                  <a:solidFill>
                    <a:srgbClr val="000000"/>
                  </a:solidFill>
                  <a:latin typeface="DejaVu Sans"/>
                </a:rPr>
                <a:t>Introduce hybrid approaches combining aspects of Agile and Iterative models to balance flexibility and structure in LMS development.</a:t>
              </a:r>
              <a:endParaRPr lang="en-US" sz="1495" spc="2">
                <a:solidFill>
                  <a:srgbClr val="000000"/>
                </a:solidFill>
                <a:latin typeface="DejaVu Sans"/>
              </a:endParaRPr>
            </a:p>
          </p:txBody>
        </p:sp>
      </p:grpSp>
      <p:sp>
        <p:nvSpPr>
          <p:cNvPr id="61" name="TextBox 61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  <p:grpSp>
        <p:nvGrpSpPr>
          <p:cNvPr id="62" name="Group 62"/>
          <p:cNvGrpSpPr/>
          <p:nvPr/>
        </p:nvGrpSpPr>
        <p:grpSpPr>
          <a:xfrm rot="0">
            <a:off x="4683933" y="5733883"/>
            <a:ext cx="167473" cy="188864"/>
            <a:chOff x="0" y="0"/>
            <a:chExt cx="223297" cy="251818"/>
          </a:xfrm>
        </p:grpSpPr>
        <p:sp>
          <p:nvSpPr>
            <p:cNvPr id="63" name="Freeform 63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65" name="Group 65"/>
          <p:cNvGrpSpPr/>
          <p:nvPr/>
        </p:nvGrpSpPr>
        <p:grpSpPr>
          <a:xfrm rot="0">
            <a:off x="4678840" y="3136806"/>
            <a:ext cx="167473" cy="188864"/>
            <a:chOff x="0" y="0"/>
            <a:chExt cx="223297" cy="251818"/>
          </a:xfrm>
        </p:grpSpPr>
        <p:sp>
          <p:nvSpPr>
            <p:cNvPr id="66" name="Freeform 66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grpSp>
        <p:nvGrpSpPr>
          <p:cNvPr id="68" name="Group 68"/>
          <p:cNvGrpSpPr/>
          <p:nvPr/>
        </p:nvGrpSpPr>
        <p:grpSpPr>
          <a:xfrm rot="0">
            <a:off x="4697023" y="4018105"/>
            <a:ext cx="149290" cy="168358"/>
            <a:chOff x="0" y="0"/>
            <a:chExt cx="223297" cy="251818"/>
          </a:xfrm>
        </p:grpSpPr>
        <p:sp>
          <p:nvSpPr>
            <p:cNvPr id="69" name="Freeform 69"/>
            <p:cNvSpPr/>
            <p:nvPr/>
          </p:nvSpPr>
          <p:spPr>
            <a:xfrm>
              <a:off x="18034" y="18034"/>
              <a:ext cx="164719" cy="213868"/>
            </a:xfrm>
            <a:custGeom>
              <a:avLst/>
              <a:gdLst/>
              <a:ahLst/>
              <a:cxnLst/>
              <a:rect l="l" t="t" r="r" b="b"/>
              <a:pathLst>
                <a:path w="164719" h="213868">
                  <a:moveTo>
                    <a:pt x="0" y="118999"/>
                  </a:moveTo>
                  <a:lnTo>
                    <a:pt x="41148" y="118999"/>
                  </a:lnTo>
                  <a:lnTo>
                    <a:pt x="41148" y="0"/>
                  </a:lnTo>
                  <a:lnTo>
                    <a:pt x="123571" y="0"/>
                  </a:lnTo>
                  <a:lnTo>
                    <a:pt x="123571" y="118999"/>
                  </a:lnTo>
                  <a:lnTo>
                    <a:pt x="164719" y="118999"/>
                  </a:lnTo>
                  <a:lnTo>
                    <a:pt x="82423" y="213868"/>
                  </a:ln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id="70" name="Freeform 70"/>
            <p:cNvSpPr/>
            <p:nvPr/>
          </p:nvSpPr>
          <p:spPr>
            <a:xfrm>
              <a:off x="-1270" y="0"/>
              <a:ext cx="203327" cy="249936"/>
            </a:xfrm>
            <a:custGeom>
              <a:avLst/>
              <a:gdLst/>
              <a:ahLst/>
              <a:cxnLst/>
              <a:rect l="l" t="t" r="r" b="b"/>
              <a:pathLst>
                <a:path w="203327" h="249936">
                  <a:moveTo>
                    <a:pt x="19304" y="118999"/>
                  </a:moveTo>
                  <a:lnTo>
                    <a:pt x="60452" y="118999"/>
                  </a:lnTo>
                  <a:lnTo>
                    <a:pt x="60452" y="137033"/>
                  </a:lnTo>
                  <a:lnTo>
                    <a:pt x="42418" y="137033"/>
                  </a:lnTo>
                  <a:lnTo>
                    <a:pt x="42418" y="18034"/>
                  </a:lnTo>
                  <a:cubicBezTo>
                    <a:pt x="42418" y="8128"/>
                    <a:pt x="50546" y="0"/>
                    <a:pt x="60452" y="0"/>
                  </a:cubicBezTo>
                  <a:lnTo>
                    <a:pt x="142875" y="0"/>
                  </a:lnTo>
                  <a:cubicBezTo>
                    <a:pt x="152908" y="0"/>
                    <a:pt x="160909" y="8128"/>
                    <a:pt x="160909" y="18034"/>
                  </a:cubicBezTo>
                  <a:lnTo>
                    <a:pt x="160909" y="137033"/>
                  </a:lnTo>
                  <a:lnTo>
                    <a:pt x="142875" y="137033"/>
                  </a:lnTo>
                  <a:lnTo>
                    <a:pt x="142875" y="118999"/>
                  </a:lnTo>
                  <a:lnTo>
                    <a:pt x="184023" y="118999"/>
                  </a:lnTo>
                  <a:cubicBezTo>
                    <a:pt x="191135" y="118999"/>
                    <a:pt x="197485" y="123190"/>
                    <a:pt x="200406" y="129540"/>
                  </a:cubicBezTo>
                  <a:cubicBezTo>
                    <a:pt x="203327" y="135890"/>
                    <a:pt x="202184" y="143510"/>
                    <a:pt x="197612" y="148844"/>
                  </a:cubicBezTo>
                  <a:lnTo>
                    <a:pt x="115316" y="243713"/>
                  </a:lnTo>
                  <a:cubicBezTo>
                    <a:pt x="111887" y="247650"/>
                    <a:pt x="106934" y="249936"/>
                    <a:pt x="101727" y="249936"/>
                  </a:cubicBezTo>
                  <a:cubicBezTo>
                    <a:pt x="96520" y="249936"/>
                    <a:pt x="91567" y="247650"/>
                    <a:pt x="88138" y="243713"/>
                  </a:cubicBezTo>
                  <a:lnTo>
                    <a:pt x="5715" y="148971"/>
                  </a:lnTo>
                  <a:cubicBezTo>
                    <a:pt x="1016" y="143637"/>
                    <a:pt x="0" y="136017"/>
                    <a:pt x="2921" y="129667"/>
                  </a:cubicBezTo>
                  <a:cubicBezTo>
                    <a:pt x="5842" y="123317"/>
                    <a:pt x="12319" y="119126"/>
                    <a:pt x="19304" y="119126"/>
                  </a:cubicBezTo>
                  <a:moveTo>
                    <a:pt x="19304" y="155194"/>
                  </a:moveTo>
                  <a:lnTo>
                    <a:pt x="19304" y="137033"/>
                  </a:lnTo>
                  <a:lnTo>
                    <a:pt x="33020" y="125222"/>
                  </a:lnTo>
                  <a:lnTo>
                    <a:pt x="115443" y="219964"/>
                  </a:lnTo>
                  <a:lnTo>
                    <a:pt x="101854" y="231775"/>
                  </a:lnTo>
                  <a:lnTo>
                    <a:pt x="88265" y="219964"/>
                  </a:lnTo>
                  <a:lnTo>
                    <a:pt x="170688" y="125222"/>
                  </a:lnTo>
                  <a:lnTo>
                    <a:pt x="184277" y="137033"/>
                  </a:lnTo>
                  <a:lnTo>
                    <a:pt x="184277" y="155067"/>
                  </a:lnTo>
                  <a:lnTo>
                    <a:pt x="142875" y="155067"/>
                  </a:lnTo>
                  <a:cubicBezTo>
                    <a:pt x="132842" y="155067"/>
                    <a:pt x="124841" y="146939"/>
                    <a:pt x="124841" y="137033"/>
                  </a:cubicBezTo>
                  <a:lnTo>
                    <a:pt x="124841" y="18034"/>
                  </a:lnTo>
                  <a:lnTo>
                    <a:pt x="142875" y="18034"/>
                  </a:lnTo>
                  <a:lnTo>
                    <a:pt x="142875" y="36068"/>
                  </a:lnTo>
                  <a:lnTo>
                    <a:pt x="60452" y="36068"/>
                  </a:lnTo>
                  <a:lnTo>
                    <a:pt x="60452" y="18034"/>
                  </a:lnTo>
                  <a:lnTo>
                    <a:pt x="78613" y="18034"/>
                  </a:lnTo>
                  <a:lnTo>
                    <a:pt x="78613" y="137033"/>
                  </a:lnTo>
                  <a:cubicBezTo>
                    <a:pt x="78613" y="147066"/>
                    <a:pt x="70485" y="155067"/>
                    <a:pt x="60579" y="155067"/>
                  </a:cubicBezTo>
                  <a:lnTo>
                    <a:pt x="19304" y="155067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43720" y="30480"/>
            <a:ext cx="309880" cy="7315200"/>
            <a:chOff x="0" y="0"/>
            <a:chExt cx="41317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133" cy="9753600"/>
            </a:xfrm>
            <a:custGeom>
              <a:avLst/>
              <a:gdLst/>
              <a:ahLst/>
              <a:cxnLst/>
              <a:rect l="l" t="t" r="r" b="b"/>
              <a:pathLst>
                <a:path w="413133" h="9753600">
                  <a:moveTo>
                    <a:pt x="0" y="0"/>
                  </a:moveTo>
                  <a:lnTo>
                    <a:pt x="413133" y="0"/>
                  </a:lnTo>
                  <a:lnTo>
                    <a:pt x="413133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487680" y="162560"/>
            <a:ext cx="8453120" cy="844550"/>
            <a:chOff x="0" y="0"/>
            <a:chExt cx="11270827" cy="11260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270869" cy="1126048"/>
            </a:xfrm>
            <a:custGeom>
              <a:avLst/>
              <a:gdLst/>
              <a:ahLst/>
              <a:cxnLst/>
              <a:rect l="l" t="t" r="r" b="b"/>
              <a:pathLst>
                <a:path w="11270869" h="1126048">
                  <a:moveTo>
                    <a:pt x="0" y="0"/>
                  </a:moveTo>
                  <a:lnTo>
                    <a:pt x="11270869" y="0"/>
                  </a:lnTo>
                  <a:lnTo>
                    <a:pt x="11270869" y="1126048"/>
                  </a:lnTo>
                  <a:lnTo>
                    <a:pt x="0" y="112604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1270827" cy="11355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DFD Diagram</a:t>
              </a: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32080" y="1007110"/>
            <a:ext cx="9235440" cy="6173966"/>
          </a:xfrm>
          <a:custGeom>
            <a:avLst/>
            <a:gdLst/>
            <a:ahLst/>
            <a:cxnLst/>
            <a:rect l="l" t="t" r="r" b="b"/>
            <a:pathLst>
              <a:path w="9235440" h="6173966">
                <a:moveTo>
                  <a:pt x="0" y="0"/>
                </a:moveTo>
                <a:lnTo>
                  <a:pt x="9235440" y="0"/>
                </a:lnTo>
                <a:lnTo>
                  <a:pt x="9235440" y="6173966"/>
                </a:lnTo>
                <a:lnTo>
                  <a:pt x="0" y="61739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585" t="-20696" r="-23857"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8995664" y="6291072"/>
            <a:ext cx="585216" cy="585216"/>
            <a:chOff x="0" y="0"/>
            <a:chExt cx="780288" cy="7802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8" name="TextBox 18"/>
          <p:cNvSpPr txBox="1"/>
          <p:nvPr/>
        </p:nvSpPr>
        <p:spPr>
          <a:xfrm rot="5400000">
            <a:off x="8766822" y="619800"/>
            <a:ext cx="831696" cy="34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3/6/2024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047480" y="6474142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5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28480" y="0"/>
            <a:ext cx="325120" cy="7315200"/>
            <a:chOff x="0" y="0"/>
            <a:chExt cx="43349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3451" cy="9753600"/>
            </a:xfrm>
            <a:custGeom>
              <a:avLst/>
              <a:gdLst/>
              <a:ahLst/>
              <a:cxnLst/>
              <a:rect l="l" t="t" r="r" b="b"/>
              <a:pathLst>
                <a:path w="433451" h="9753600">
                  <a:moveTo>
                    <a:pt x="0" y="0"/>
                  </a:moveTo>
                  <a:lnTo>
                    <a:pt x="433451" y="0"/>
                  </a:lnTo>
                  <a:lnTo>
                    <a:pt x="433451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8700211" y="6096000"/>
            <a:ext cx="585216" cy="585216"/>
            <a:chOff x="0" y="0"/>
            <a:chExt cx="780288" cy="7802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342857" y="1209041"/>
            <a:ext cx="8552121" cy="4858322"/>
          </a:xfrm>
          <a:custGeom>
            <a:avLst/>
            <a:gdLst/>
            <a:ahLst/>
            <a:cxnLst/>
            <a:rect l="l" t="t" r="r" b="b"/>
            <a:pathLst>
              <a:path w="8552121" h="4858322">
                <a:moveTo>
                  <a:pt x="0" y="0"/>
                </a:moveTo>
                <a:lnTo>
                  <a:pt x="8552121" y="0"/>
                </a:lnTo>
                <a:lnTo>
                  <a:pt x="8552121" y="4858321"/>
                </a:lnTo>
                <a:lnTo>
                  <a:pt x="0" y="485832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6" r="-362" b="-56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762390" y="6284760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6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43720" y="30480"/>
            <a:ext cx="309880" cy="7315200"/>
            <a:chOff x="0" y="0"/>
            <a:chExt cx="41317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133" cy="9753600"/>
            </a:xfrm>
            <a:custGeom>
              <a:avLst/>
              <a:gdLst/>
              <a:ahLst/>
              <a:cxnLst/>
              <a:rect l="l" t="t" r="r" b="b"/>
              <a:pathLst>
                <a:path w="413133" h="9753600">
                  <a:moveTo>
                    <a:pt x="0" y="0"/>
                  </a:moveTo>
                  <a:lnTo>
                    <a:pt x="413133" y="0"/>
                  </a:lnTo>
                  <a:lnTo>
                    <a:pt x="413133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487680" y="162560"/>
            <a:ext cx="8453120" cy="844550"/>
            <a:chOff x="0" y="0"/>
            <a:chExt cx="11270827" cy="11260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270869" cy="1126048"/>
            </a:xfrm>
            <a:custGeom>
              <a:avLst/>
              <a:gdLst/>
              <a:ahLst/>
              <a:cxnLst/>
              <a:rect l="l" t="t" r="r" b="b"/>
              <a:pathLst>
                <a:path w="11270869" h="1126048">
                  <a:moveTo>
                    <a:pt x="0" y="0"/>
                  </a:moveTo>
                  <a:lnTo>
                    <a:pt x="11270869" y="0"/>
                  </a:lnTo>
                  <a:lnTo>
                    <a:pt x="11270869" y="1126048"/>
                  </a:lnTo>
                  <a:lnTo>
                    <a:pt x="0" y="112604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1270827" cy="11355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Use Case Diagram</a:t>
              </a: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8995664" y="6291072"/>
            <a:ext cx="585216" cy="585216"/>
            <a:chOff x="0" y="0"/>
            <a:chExt cx="780288" cy="7802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289973" y="1506284"/>
            <a:ext cx="8647553" cy="4365841"/>
          </a:xfrm>
          <a:custGeom>
            <a:avLst/>
            <a:gdLst/>
            <a:ahLst/>
            <a:cxnLst/>
            <a:rect l="l" t="t" r="r" b="b"/>
            <a:pathLst>
              <a:path w="8647553" h="4365841">
                <a:moveTo>
                  <a:pt x="0" y="0"/>
                </a:moveTo>
                <a:lnTo>
                  <a:pt x="8647553" y="0"/>
                </a:lnTo>
                <a:lnTo>
                  <a:pt x="8647553" y="4365842"/>
                </a:lnTo>
                <a:lnTo>
                  <a:pt x="0" y="436584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749" t="-18066" r="-3219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047480" y="6474142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7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43720" y="30480"/>
            <a:ext cx="309880" cy="7315200"/>
            <a:chOff x="0" y="0"/>
            <a:chExt cx="41317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133" cy="9753600"/>
            </a:xfrm>
            <a:custGeom>
              <a:avLst/>
              <a:gdLst/>
              <a:ahLst/>
              <a:cxnLst/>
              <a:rect l="l" t="t" r="r" b="b"/>
              <a:pathLst>
                <a:path w="413133" h="9753600">
                  <a:moveTo>
                    <a:pt x="0" y="0"/>
                  </a:moveTo>
                  <a:lnTo>
                    <a:pt x="413133" y="0"/>
                  </a:lnTo>
                  <a:lnTo>
                    <a:pt x="413133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487680" y="162560"/>
            <a:ext cx="8453120" cy="844550"/>
            <a:chOff x="0" y="0"/>
            <a:chExt cx="11270827" cy="11260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270869" cy="1126048"/>
            </a:xfrm>
            <a:custGeom>
              <a:avLst/>
              <a:gdLst/>
              <a:ahLst/>
              <a:cxnLst/>
              <a:rect l="l" t="t" r="r" b="b"/>
              <a:pathLst>
                <a:path w="11270869" h="1126048">
                  <a:moveTo>
                    <a:pt x="0" y="0"/>
                  </a:moveTo>
                  <a:lnTo>
                    <a:pt x="11270869" y="0"/>
                  </a:lnTo>
                  <a:lnTo>
                    <a:pt x="11270869" y="1126048"/>
                  </a:lnTo>
                  <a:lnTo>
                    <a:pt x="0" y="112604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1270827" cy="11355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Entity Relationship Diagram</a:t>
              </a: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8995664" y="6291072"/>
            <a:ext cx="585216" cy="585216"/>
            <a:chOff x="0" y="0"/>
            <a:chExt cx="780288" cy="7802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257937" y="1702439"/>
            <a:ext cx="8859393" cy="4235053"/>
          </a:xfrm>
          <a:custGeom>
            <a:avLst/>
            <a:gdLst/>
            <a:ahLst/>
            <a:cxnLst/>
            <a:rect l="l" t="t" r="r" b="b"/>
            <a:pathLst>
              <a:path w="8859393" h="4235053">
                <a:moveTo>
                  <a:pt x="0" y="0"/>
                </a:moveTo>
                <a:lnTo>
                  <a:pt x="8859393" y="0"/>
                </a:lnTo>
                <a:lnTo>
                  <a:pt x="8859393" y="4235053"/>
                </a:lnTo>
                <a:lnTo>
                  <a:pt x="0" y="42350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9" t="-18439" r="-61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047480" y="6474142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8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26880" y="-20320"/>
            <a:ext cx="40640" cy="7355840"/>
            <a:chOff x="0" y="0"/>
            <a:chExt cx="54187" cy="9807787"/>
          </a:xfrm>
        </p:grpSpPr>
        <p:sp>
          <p:nvSpPr>
            <p:cNvPr id="3" name="Freeform 3"/>
            <p:cNvSpPr/>
            <p:nvPr/>
          </p:nvSpPr>
          <p:spPr>
            <a:xfrm>
              <a:off x="0" y="27051"/>
              <a:ext cx="54229" cy="9753600"/>
            </a:xfrm>
            <a:custGeom>
              <a:avLst/>
              <a:gdLst/>
              <a:ahLst/>
              <a:cxnLst/>
              <a:rect l="l" t="t" r="r" b="b"/>
              <a:pathLst>
                <a:path w="54229" h="9753600">
                  <a:moveTo>
                    <a:pt x="54229" y="0"/>
                  </a:moveTo>
                  <a:lnTo>
                    <a:pt x="5422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>
                <a:alpha val="92941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0800" y="-30480"/>
            <a:ext cx="60960" cy="7376160"/>
            <a:chOff x="0" y="0"/>
            <a:chExt cx="81280" cy="9834880"/>
          </a:xfrm>
        </p:grpSpPr>
        <p:sp>
          <p:nvSpPr>
            <p:cNvPr id="5" name="Freeform 5"/>
            <p:cNvSpPr/>
            <p:nvPr/>
          </p:nvSpPr>
          <p:spPr>
            <a:xfrm>
              <a:off x="0" y="40640"/>
              <a:ext cx="81280" cy="9753600"/>
            </a:xfrm>
            <a:custGeom>
              <a:avLst/>
              <a:gdLst/>
              <a:ahLst/>
              <a:cxnLst/>
              <a:rect l="l" t="t" r="r" b="b"/>
              <a:pathLst>
                <a:path w="81280" h="9753600">
                  <a:moveTo>
                    <a:pt x="81280" y="0"/>
                  </a:moveTo>
                  <a:lnTo>
                    <a:pt x="8128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3AE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580880" y="-10160"/>
            <a:ext cx="20320" cy="7335520"/>
            <a:chOff x="0" y="0"/>
            <a:chExt cx="27093" cy="9780693"/>
          </a:xfrm>
        </p:grpSpPr>
        <p:sp>
          <p:nvSpPr>
            <p:cNvPr id="7" name="Freeform 7"/>
            <p:cNvSpPr/>
            <p:nvPr/>
          </p:nvSpPr>
          <p:spPr>
            <a:xfrm>
              <a:off x="0" y="13589"/>
              <a:ext cx="27051" cy="9753600"/>
            </a:xfrm>
            <a:custGeom>
              <a:avLst/>
              <a:gdLst/>
              <a:ahLst/>
              <a:cxnLst/>
              <a:rect l="l" t="t" r="r" b="b"/>
              <a:pathLst>
                <a:path w="27051" h="9753600">
                  <a:moveTo>
                    <a:pt x="27051" y="0"/>
                  </a:moveTo>
                  <a:lnTo>
                    <a:pt x="27051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9443720" y="30480"/>
            <a:ext cx="309880" cy="7315200"/>
            <a:chOff x="0" y="0"/>
            <a:chExt cx="413173" cy="9753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133" cy="9753600"/>
            </a:xfrm>
            <a:custGeom>
              <a:avLst/>
              <a:gdLst/>
              <a:ahLst/>
              <a:cxnLst/>
              <a:rect l="l" t="t" r="r" b="b"/>
              <a:pathLst>
                <a:path w="413133" h="9753600">
                  <a:moveTo>
                    <a:pt x="0" y="0"/>
                  </a:moveTo>
                  <a:lnTo>
                    <a:pt x="413133" y="0"/>
                  </a:lnTo>
                  <a:lnTo>
                    <a:pt x="413133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FEC3AE">
                <a:alpha val="86667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9504680" y="-5080"/>
            <a:ext cx="10160" cy="7325360"/>
            <a:chOff x="0" y="0"/>
            <a:chExt cx="13547" cy="9767147"/>
          </a:xfrm>
        </p:grpSpPr>
        <p:sp>
          <p:nvSpPr>
            <p:cNvPr id="11" name="Freeform 11"/>
            <p:cNvSpPr/>
            <p:nvPr/>
          </p:nvSpPr>
          <p:spPr>
            <a:xfrm>
              <a:off x="0" y="6731"/>
              <a:ext cx="13589" cy="9753600"/>
            </a:xfrm>
            <a:custGeom>
              <a:avLst/>
              <a:gdLst/>
              <a:ahLst/>
              <a:cxnLst/>
              <a:rect l="l" t="t" r="r" b="b"/>
              <a:pathLst>
                <a:path w="13589" h="9753600">
                  <a:moveTo>
                    <a:pt x="13589" y="0"/>
                  </a:moveTo>
                  <a:lnTo>
                    <a:pt x="13589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863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487680" y="162560"/>
            <a:ext cx="8453120" cy="844550"/>
            <a:chOff x="0" y="0"/>
            <a:chExt cx="11270827" cy="11260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270869" cy="1126048"/>
            </a:xfrm>
            <a:custGeom>
              <a:avLst/>
              <a:gdLst/>
              <a:ahLst/>
              <a:cxnLst/>
              <a:rect l="l" t="t" r="r" b="b"/>
              <a:pathLst>
                <a:path w="11270869" h="1126048">
                  <a:moveTo>
                    <a:pt x="0" y="0"/>
                  </a:moveTo>
                  <a:lnTo>
                    <a:pt x="11270869" y="0"/>
                  </a:lnTo>
                  <a:lnTo>
                    <a:pt x="11270869" y="1126048"/>
                  </a:lnTo>
                  <a:lnTo>
                    <a:pt x="0" y="1126048"/>
                  </a:lnTo>
                  <a:close/>
                </a:path>
              </a:pathLst>
            </a:custGeom>
            <a:solidFill>
              <a:srgbClr val="F9E1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1270827" cy="113559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Class Diagram</a:t>
              </a:r>
              <a:r>
                <a:rPr lang="en-US" sz="3200" spc="5">
                  <a:solidFill>
                    <a:srgbClr val="C00000"/>
                  </a:solidFill>
                  <a:latin typeface="DejaVu Sans Bold" panose="020B0803030604020204"/>
                </a:rPr>
                <a:t>	</a:t>
              </a:r>
              <a:endParaRPr lang="en-US" sz="3200" spc="5">
                <a:solidFill>
                  <a:srgbClr val="C00000"/>
                </a:solidFill>
                <a:latin typeface="DejaVu Sans Bold" panose="020B0803030604020204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8995664" y="6291072"/>
            <a:ext cx="585216" cy="585216"/>
            <a:chOff x="0" y="0"/>
            <a:chExt cx="780288" cy="7802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0288" cy="780288"/>
            </a:xfrm>
            <a:custGeom>
              <a:avLst/>
              <a:gdLst/>
              <a:ahLst/>
              <a:cxnLst/>
              <a:rect l="l" t="t" r="r" b="b"/>
              <a:pathLst>
                <a:path w="780288" h="780288">
                  <a:moveTo>
                    <a:pt x="0" y="390144"/>
                  </a:moveTo>
                  <a:cubicBezTo>
                    <a:pt x="0" y="174625"/>
                    <a:pt x="174625" y="0"/>
                    <a:pt x="390144" y="0"/>
                  </a:cubicBezTo>
                  <a:cubicBezTo>
                    <a:pt x="605663" y="0"/>
                    <a:pt x="780288" y="174625"/>
                    <a:pt x="780288" y="390144"/>
                  </a:cubicBezTo>
                  <a:cubicBezTo>
                    <a:pt x="780288" y="605663"/>
                    <a:pt x="605663" y="780288"/>
                    <a:pt x="390144" y="780288"/>
                  </a:cubicBezTo>
                  <a:cubicBezTo>
                    <a:pt x="174625" y="780288"/>
                    <a:pt x="0" y="605663"/>
                    <a:pt x="0" y="390144"/>
                  </a:cubicBezTo>
                  <a:close/>
                </a:path>
              </a:pathLst>
            </a:custGeom>
            <a:solidFill>
              <a:srgbClr val="FE8637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111760" y="1630050"/>
            <a:ext cx="8956837" cy="4393804"/>
          </a:xfrm>
          <a:custGeom>
            <a:avLst/>
            <a:gdLst/>
            <a:ahLst/>
            <a:cxnLst/>
            <a:rect l="l" t="t" r="r" b="b"/>
            <a:pathLst>
              <a:path w="8956837" h="4393804">
                <a:moveTo>
                  <a:pt x="0" y="0"/>
                </a:moveTo>
                <a:lnTo>
                  <a:pt x="8956837" y="0"/>
                </a:lnTo>
                <a:lnTo>
                  <a:pt x="8956837" y="4393804"/>
                </a:lnTo>
                <a:lnTo>
                  <a:pt x="0" y="439380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715" t="-18830" r="-2393" b="-1693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047480" y="6474142"/>
            <a:ext cx="467360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495" spc="-22">
                <a:solidFill>
                  <a:srgbClr val="FFFFFF"/>
                </a:solidFill>
                <a:latin typeface="Trirong Bold" panose="00000800000000000000"/>
              </a:rPr>
              <a:t>9</a:t>
            </a:r>
            <a:endParaRPr lang="en-US" sz="1495" spc="-22">
              <a:solidFill>
                <a:srgbClr val="FFFFFF"/>
              </a:solidFill>
              <a:latin typeface="Trirong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 rot="5400000">
            <a:off x="7561926" y="4017822"/>
            <a:ext cx="3230880" cy="32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80">
                <a:solidFill>
                  <a:srgbClr val="575F6D"/>
                </a:solidFill>
                <a:latin typeface="Arial" panose="020B0604020202020204"/>
              </a:rPr>
              <a:t>Silicon Institute of Technology, Bhubaneswar</a:t>
            </a:r>
            <a:endParaRPr lang="en-US" sz="1280">
              <a:solidFill>
                <a:srgbClr val="575F6D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4372</Words>
  <Application>WPS Presentation</Application>
  <PresentationFormat>On-screen Show 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DejaVu Sans Bold</vt:lpstr>
      <vt:lpstr>Arimo Bold</vt:lpstr>
      <vt:lpstr>Archivo Black</vt:lpstr>
      <vt:lpstr>Arial</vt:lpstr>
      <vt:lpstr>Trirong Bold</vt:lpstr>
      <vt:lpstr>DejaVu Sans</vt:lpstr>
      <vt:lpstr>Calibri</vt:lpstr>
      <vt:lpstr>TT Rounds Condensed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dms_65f02cd4477b9Sample PPT.pptx</dc:title>
  <dc:creator/>
  <cp:lastModifiedBy>Akshay Kumar</cp:lastModifiedBy>
  <cp:revision>3</cp:revision>
  <dcterms:created xsi:type="dcterms:W3CDTF">2006-08-16T00:00:00Z</dcterms:created>
  <dcterms:modified xsi:type="dcterms:W3CDTF">2025-02-24T19:14:58Z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E9D76B7525334861871BDA2BD06C1285_12</vt:lpwstr>
  </property>
  <property fmtid="{D5CDD505-2E9C-101B-9397-08002B2CF9AE}" pid="3" name="KSOProductBuildVer">
    <vt:lpwstr>1033-12.2.0.19805</vt:lpwstr>
  </property>
</Properties>
</file>