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8" r:id="rId4"/>
    <p:sldId id="269" r:id="rId5"/>
    <p:sldId id="262" r:id="rId6"/>
    <p:sldId id="263" r:id="rId7"/>
    <p:sldId id="258" r:id="rId8"/>
    <p:sldId id="259" r:id="rId9"/>
    <p:sldId id="260" r:id="rId10"/>
    <p:sldId id="261" r:id="rId11"/>
    <p:sldId id="270" r:id="rId12"/>
    <p:sldId id="266" r:id="rId13"/>
    <p:sldId id="264" r:id="rId14"/>
    <p:sldId id="267" r:id="rId15"/>
    <p:sldId id="265" r:id="rId16"/>
  </p:sldIdLst>
  <p:sldSz cx="18288000" cy="10287000"/>
  <p:notesSz cx="6858000" cy="9144000"/>
  <p:embeddedFontLst>
    <p:embeddedFont>
      <p:font typeface="DM Sans Bold" panose="020B0604020202020204" charset="0"/>
      <p:regular r:id="rId17"/>
      <p:bold r:id="rId18"/>
    </p:embeddedFont>
    <p:embeddedFont>
      <p:font typeface="Telegraf" panose="020B0604020202020204" charset="0"/>
      <p:regular r:id="rId19"/>
    </p:embeddedFont>
    <p:embeddedFont>
      <p:font typeface="Telegraf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svg"/><Relationship Id="rId5" Type="http://schemas.openxmlformats.org/officeDocument/2006/relationships/image" Target="../media/image4.sv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7.svg"/><Relationship Id="rId7" Type="http://schemas.openxmlformats.org/officeDocument/2006/relationships/image" Target="../media/image2.svg"/><Relationship Id="rId12" Type="http://schemas.openxmlformats.org/officeDocument/2006/relationships/image" Target="../media/image20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9.jpeg"/><Relationship Id="rId5" Type="http://schemas.openxmlformats.org/officeDocument/2006/relationships/image" Target="../media/image6.svg"/><Relationship Id="rId10" Type="http://schemas.openxmlformats.org/officeDocument/2006/relationships/image" Target="../media/image18.jpeg"/><Relationship Id="rId4" Type="http://schemas.openxmlformats.org/officeDocument/2006/relationships/image" Target="../media/image5.pn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2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6119" y="3133748"/>
            <a:ext cx="13061718" cy="3733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90"/>
              </a:lnSpc>
            </a:pPr>
            <a:r>
              <a:rPr lang="en-US" sz="27223" b="1" spc="-157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Sol</a:t>
            </a:r>
            <a:r>
              <a:rPr lang="en-US" sz="27223" b="1" spc="-1578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VIT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692362" y="6440008"/>
            <a:ext cx="12982121" cy="458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8"/>
              </a:lnSpc>
            </a:pPr>
            <a:r>
              <a:rPr lang="en-US" sz="3874" b="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Team Number - </a:t>
            </a:r>
            <a:r>
              <a:rPr lang="en-US" sz="3874" b="1" dirty="0">
                <a:solidFill>
                  <a:srgbClr val="CFABED"/>
                </a:solidFill>
                <a:latin typeface="Telegraf Bold"/>
                <a:ea typeface="Telegraf Bold"/>
                <a:cs typeface="Telegraf Bold"/>
                <a:sym typeface="Telegraf Bold"/>
              </a:rPr>
              <a:t>57</a:t>
            </a:r>
            <a:r>
              <a:rPr lang="en-US" sz="3874" b="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  Room Number - </a:t>
            </a:r>
            <a:r>
              <a:rPr lang="en-US" sz="3874" b="1" dirty="0">
                <a:solidFill>
                  <a:srgbClr val="CFABED"/>
                </a:solidFill>
                <a:latin typeface="Telegraf Bold"/>
                <a:ea typeface="Telegraf Bold"/>
                <a:cs typeface="Telegraf Bold"/>
                <a:sym typeface="Telegraf Bold"/>
              </a:rPr>
              <a:t>019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8771" y="9553892"/>
            <a:ext cx="3363218" cy="434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HOSTEL_COMMITTEE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509479" y="9553892"/>
            <a:ext cx="2101602" cy="434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MARCH 2025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4369550" y="359392"/>
            <a:ext cx="3667580" cy="1052129"/>
            <a:chOff x="180471" y="57145"/>
            <a:chExt cx="4890105" cy="1402838"/>
          </a:xfrm>
        </p:grpSpPr>
        <p:sp>
          <p:nvSpPr>
            <p:cNvPr id="7" name="TextBox 7"/>
            <p:cNvSpPr txBox="1"/>
            <p:nvPr/>
          </p:nvSpPr>
          <p:spPr>
            <a:xfrm>
              <a:off x="1348614" y="101558"/>
              <a:ext cx="3721962" cy="1021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  <a:spcBef>
                  <a:spcPct val="0"/>
                </a:spcBef>
              </a:pPr>
              <a:r>
                <a:rPr lang="en-US" sz="4643" b="1" spc="-10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Medi</a:t>
              </a:r>
              <a:r>
                <a:rPr lang="en-US" sz="4643" b="1" spc="-102">
                  <a:solidFill>
                    <a:srgbClr val="D6B1F8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Mind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 rot="-3802219">
              <a:off x="-86416" y="324032"/>
              <a:ext cx="1177981" cy="644208"/>
              <a:chOff x="0" y="-38100"/>
              <a:chExt cx="812800" cy="4445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21131" tIns="21131" rIns="21131" bIns="21131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9269463">
              <a:off x="392864" y="135455"/>
              <a:ext cx="515139" cy="570535"/>
              <a:chOff x="0" y="-38100"/>
              <a:chExt cx="660400" cy="73141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21131" tIns="21131" rIns="21131" bIns="21131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 rot="195183">
              <a:off x="452267" y="680636"/>
              <a:ext cx="801360" cy="759269"/>
            </a:xfrm>
            <a:custGeom>
              <a:avLst/>
              <a:gdLst/>
              <a:ahLst/>
              <a:cxnLst/>
              <a:rect l="l" t="t" r="r" b="b"/>
              <a:pathLst>
                <a:path w="801360" h="759269">
                  <a:moveTo>
                    <a:pt x="0" y="0"/>
                  </a:moveTo>
                  <a:lnTo>
                    <a:pt x="801360" y="0"/>
                  </a:lnTo>
                  <a:lnTo>
                    <a:pt x="801360" y="759269"/>
                  </a:lnTo>
                  <a:lnTo>
                    <a:pt x="0" y="759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5" name="Group 15"/>
            <p:cNvGrpSpPr/>
            <p:nvPr/>
          </p:nvGrpSpPr>
          <p:grpSpPr>
            <a:xfrm rot="-3226385">
              <a:off x="384758" y="789506"/>
              <a:ext cx="446668" cy="464009"/>
              <a:chOff x="0" y="-57150"/>
              <a:chExt cx="128200" cy="13317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34"/>
                  </a:lnSpc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 rot="578702">
              <a:off x="489311" y="700714"/>
              <a:ext cx="801360" cy="759269"/>
            </a:xfrm>
            <a:custGeom>
              <a:avLst/>
              <a:gdLst/>
              <a:ahLst/>
              <a:cxnLst/>
              <a:rect l="l" t="t" r="r" b="b"/>
              <a:pathLst>
                <a:path w="801360" h="759269">
                  <a:moveTo>
                    <a:pt x="0" y="0"/>
                  </a:moveTo>
                  <a:lnTo>
                    <a:pt x="801361" y="0"/>
                  </a:lnTo>
                  <a:lnTo>
                    <a:pt x="801361" y="759269"/>
                  </a:lnTo>
                  <a:lnTo>
                    <a:pt x="0" y="759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Freeform 19"/>
          <p:cNvSpPr/>
          <p:nvPr/>
        </p:nvSpPr>
        <p:spPr>
          <a:xfrm rot="-5400000" flipH="1" flipV="1">
            <a:off x="8475640" y="8591887"/>
            <a:ext cx="1336720" cy="2792689"/>
          </a:xfrm>
          <a:custGeom>
            <a:avLst/>
            <a:gdLst/>
            <a:ahLst/>
            <a:cxnLst/>
            <a:rect l="l" t="t" r="r" b="b"/>
            <a:pathLst>
              <a:path w="1336720" h="2792689">
                <a:moveTo>
                  <a:pt x="1336720" y="2792689"/>
                </a:moveTo>
                <a:lnTo>
                  <a:pt x="0" y="2792689"/>
                </a:lnTo>
                <a:lnTo>
                  <a:pt x="0" y="0"/>
                </a:lnTo>
                <a:lnTo>
                  <a:pt x="1336720" y="0"/>
                </a:lnTo>
                <a:lnTo>
                  <a:pt x="1336720" y="279268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 rot="-5400000" flipH="1" flipV="1">
            <a:off x="4011430" y="-1330249"/>
            <a:ext cx="1273446" cy="2660498"/>
          </a:xfrm>
          <a:custGeom>
            <a:avLst/>
            <a:gdLst/>
            <a:ahLst/>
            <a:cxnLst/>
            <a:rect l="l" t="t" r="r" b="b"/>
            <a:pathLst>
              <a:path w="1273446" h="2660498">
                <a:moveTo>
                  <a:pt x="1273446" y="2660498"/>
                </a:moveTo>
                <a:lnTo>
                  <a:pt x="0" y="2660498"/>
                </a:lnTo>
                <a:lnTo>
                  <a:pt x="0" y="0"/>
                </a:lnTo>
                <a:lnTo>
                  <a:pt x="1273446" y="0"/>
                </a:lnTo>
                <a:lnTo>
                  <a:pt x="1273446" y="2660498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3" name="Group 3"/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10"/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Freeform 14"/>
          <p:cNvSpPr/>
          <p:nvPr/>
        </p:nvSpPr>
        <p:spPr>
          <a:xfrm rot="5400000" flipH="1" flipV="1">
            <a:off x="3660987" y="9469230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782850" y="1635540"/>
                </a:moveTo>
                <a:lnTo>
                  <a:pt x="0" y="1635540"/>
                </a:lnTo>
                <a:lnTo>
                  <a:pt x="0" y="0"/>
                </a:lnTo>
                <a:lnTo>
                  <a:pt x="782850" y="0"/>
                </a:lnTo>
                <a:lnTo>
                  <a:pt x="782850" y="163554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391425" y="578189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758234" y="1865695"/>
            <a:ext cx="8223896" cy="4266412"/>
          </a:xfrm>
          <a:custGeom>
            <a:avLst/>
            <a:gdLst/>
            <a:ahLst/>
            <a:cxnLst/>
            <a:rect l="l" t="t" r="r" b="b"/>
            <a:pathLst>
              <a:path w="8223896" h="4266412">
                <a:moveTo>
                  <a:pt x="0" y="0"/>
                </a:moveTo>
                <a:lnTo>
                  <a:pt x="8223896" y="0"/>
                </a:lnTo>
                <a:lnTo>
                  <a:pt x="8223896" y="4266412"/>
                </a:lnTo>
                <a:lnTo>
                  <a:pt x="0" y="42664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9386846" y="3998901"/>
            <a:ext cx="8331213" cy="4974109"/>
          </a:xfrm>
          <a:custGeom>
            <a:avLst/>
            <a:gdLst/>
            <a:ahLst/>
            <a:cxnLst/>
            <a:rect l="l" t="t" r="r" b="b"/>
            <a:pathLst>
              <a:path w="8331213" h="4974109">
                <a:moveTo>
                  <a:pt x="0" y="0"/>
                </a:moveTo>
                <a:lnTo>
                  <a:pt x="8331213" y="0"/>
                </a:lnTo>
                <a:lnTo>
                  <a:pt x="8331213" y="4974109"/>
                </a:lnTo>
                <a:lnTo>
                  <a:pt x="0" y="497410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13182429" y="961110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881786" y="240039"/>
            <a:ext cx="12524428" cy="127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  <a:spcBef>
                <a:spcPct val="0"/>
              </a:spcBef>
            </a:pPr>
            <a:r>
              <a:rPr lang="en-US" sz="6963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API INTEGRATION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0C609-FC3D-6292-C19B-5B57671CF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45D0D3A-667F-738C-4A2E-A987F6A1A8F7}"/>
              </a:ext>
            </a:extLst>
          </p:cNvPr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1E06B458-C7BD-B26A-FDB1-83B402EF7723}"/>
                </a:ext>
              </a:extLst>
            </p:cNvPr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3C08B7A3-02BE-D017-EC46-E3DF974E1CB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3C928222-E2A9-F10B-9959-F82C1FF2DC9B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9522209-AE4D-6225-3D91-B827D2C0E6E0}"/>
                </a:ext>
              </a:extLst>
            </p:cNvPr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09B3825C-38AD-CCDD-F1AC-CFA8DD39AB61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0AADC77-D309-4187-1F27-8D23ADB95315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4283FA7F-27D9-195B-696E-69D3E1AB44D1}"/>
                </a:ext>
              </a:extLst>
            </p:cNvPr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9CF26FA1-76B7-ABE9-7024-CE14ECCF40F0}"/>
                </a:ext>
              </a:extLst>
            </p:cNvPr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62CF47DF-8738-0229-395A-36FF1DADBF97}"/>
                  </a:ext>
                </a:extLst>
              </p:cNvPr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33C6AA80-2103-1A59-A287-2138D7A9A10D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D3596BE-1E07-A4BE-F192-55191585D9FE}"/>
                </a:ext>
              </a:extLst>
            </p:cNvPr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CCDC8840-D1EC-73B7-7DA0-3DEA6A709576}"/>
              </a:ext>
            </a:extLst>
          </p:cNvPr>
          <p:cNvSpPr/>
          <p:nvPr/>
        </p:nvSpPr>
        <p:spPr>
          <a:xfrm rot="5400000" flipH="1" flipV="1">
            <a:off x="3660987" y="9469230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782850" y="1635540"/>
                </a:moveTo>
                <a:lnTo>
                  <a:pt x="0" y="1635540"/>
                </a:lnTo>
                <a:lnTo>
                  <a:pt x="0" y="0"/>
                </a:lnTo>
                <a:lnTo>
                  <a:pt x="782850" y="0"/>
                </a:lnTo>
                <a:lnTo>
                  <a:pt x="782850" y="163554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8CFAA31-E1D0-74B3-2BE3-871F3356E2A2}"/>
              </a:ext>
            </a:extLst>
          </p:cNvPr>
          <p:cNvSpPr/>
          <p:nvPr/>
        </p:nvSpPr>
        <p:spPr>
          <a:xfrm>
            <a:off x="-391425" y="578189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0C8129FE-60F2-8F43-6F60-622121A7DD7E}"/>
              </a:ext>
            </a:extLst>
          </p:cNvPr>
          <p:cNvSpPr txBox="1"/>
          <p:nvPr/>
        </p:nvSpPr>
        <p:spPr>
          <a:xfrm>
            <a:off x="13182429" y="961110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BB543A37-0859-71C5-1A1B-F4DEEFF57E92}"/>
              </a:ext>
            </a:extLst>
          </p:cNvPr>
          <p:cNvSpPr txBox="1"/>
          <p:nvPr/>
        </p:nvSpPr>
        <p:spPr>
          <a:xfrm>
            <a:off x="2881786" y="240039"/>
            <a:ext cx="12524428" cy="1095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  <a:spcBef>
                <a:spcPct val="0"/>
              </a:spcBef>
            </a:pPr>
            <a:r>
              <a:rPr lang="en-US" sz="4800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SEO – SEARCH ENGINE OPTIMISATION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C0D728-20EA-BAC7-7E11-DE94BE2643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25" y="3119155"/>
            <a:ext cx="9285931" cy="37729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D38B34B-337B-12BB-FC90-B0CA52ABA1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532" y="1853146"/>
            <a:ext cx="7591515" cy="691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5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8B6E40-E75A-DF4C-2D54-ED8B53A20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74ABCE7-7761-B77E-CBC8-C211B58E5748}"/>
              </a:ext>
            </a:extLst>
          </p:cNvPr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B1EBAD03-40FD-48E8-9B7E-46F80AE3879D}"/>
                </a:ext>
              </a:extLst>
            </p:cNvPr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3D10156A-6AC2-14CA-AF55-FAD3D0B1311E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FE3B8BB2-2DF2-CF21-4EB0-67A2CC241500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640DCE33-5CB1-2692-ECB6-92EB8EED8523}"/>
                </a:ext>
              </a:extLst>
            </p:cNvPr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45CB2828-EA85-1F53-CF11-196E3639FB0E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1923DEAC-50A8-DFCC-9A79-BA6DD6CE5CC8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2B53786-0B8E-96FB-FAD5-99CD3A79E302}"/>
                </a:ext>
              </a:extLst>
            </p:cNvPr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1942C040-137B-BD10-D5B0-60FEEB3A9FFC}"/>
                </a:ext>
              </a:extLst>
            </p:cNvPr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81F10FD8-3012-496D-2A4D-B668EA3035EC}"/>
                  </a:ext>
                </a:extLst>
              </p:cNvPr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3A1B5B21-E6BE-E54C-172C-A339411D6A06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53D6598-840B-C0B6-A81F-EFDC7595A874}"/>
                </a:ext>
              </a:extLst>
            </p:cNvPr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F605A854-FCDF-8D77-4846-202B9E3AEE9F}"/>
              </a:ext>
            </a:extLst>
          </p:cNvPr>
          <p:cNvSpPr/>
          <p:nvPr/>
        </p:nvSpPr>
        <p:spPr>
          <a:xfrm>
            <a:off x="17801628" y="1837923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39"/>
                </a:lnTo>
                <a:lnTo>
                  <a:pt x="0" y="1635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6BC30671-C833-C6AA-13B6-C1EF65848527}"/>
              </a:ext>
            </a:extLst>
          </p:cNvPr>
          <p:cNvSpPr/>
          <p:nvPr/>
        </p:nvSpPr>
        <p:spPr>
          <a:xfrm rot="5400000" flipH="1" flipV="1">
            <a:off x="3660987" y="9469230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782850" y="1635540"/>
                </a:moveTo>
                <a:lnTo>
                  <a:pt x="0" y="1635540"/>
                </a:lnTo>
                <a:lnTo>
                  <a:pt x="0" y="0"/>
                </a:lnTo>
                <a:lnTo>
                  <a:pt x="782850" y="0"/>
                </a:lnTo>
                <a:lnTo>
                  <a:pt x="782850" y="163554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FA6B945-15A0-61F7-707E-8D3B2FFAF15C}"/>
              </a:ext>
            </a:extLst>
          </p:cNvPr>
          <p:cNvSpPr/>
          <p:nvPr/>
        </p:nvSpPr>
        <p:spPr>
          <a:xfrm>
            <a:off x="-391425" y="578189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551DBA78-CBA1-FC0A-553F-CFD3CF4A5E8F}"/>
              </a:ext>
            </a:extLst>
          </p:cNvPr>
          <p:cNvSpPr txBox="1"/>
          <p:nvPr/>
        </p:nvSpPr>
        <p:spPr>
          <a:xfrm>
            <a:off x="673278" y="2654733"/>
            <a:ext cx="16938634" cy="7659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just"/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VOICE COMMAND INTEGRATION 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Hands-free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Telegraf Bold"/>
              </a:rPr>
              <a:t> control for adding tasks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Telegraf"/>
              </a:rPr>
              <a:t>, setting reminders, and checking health stats.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   </a:t>
            </a:r>
          </a:p>
          <a:p>
            <a:pPr marL="457200" indent="-457200" algn="just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Approach: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 Use a simple voice recognition tool like Web Speech API to capture commands and link them to existing features.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3200" b="1" dirty="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 MENTAL HEALTH TRACKER 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Mood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Telegraf Bold"/>
              </a:rPr>
              <a:t> journaling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Telegraf"/>
              </a:rPr>
              <a:t>, guided meditations, and stress analysis.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  <a:sym typeface="Telegraf"/>
              </a:rPr>
              <a:t>   Approach:</a:t>
            </a:r>
            <a:r>
              <a:rPr lang="en-US" sz="3200" dirty="0">
                <a:solidFill>
                  <a:schemeClr val="bg1"/>
                </a:solidFill>
                <a:ea typeface="+mn-lt"/>
                <a:cs typeface="+mn-lt"/>
                <a:sym typeface="Telegraf"/>
              </a:rPr>
              <a:t> Add a mood logging section with emoji-based mood tracking, paired with a library of     pre-recorded meditations and relaxation tips.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sym typeface="Telegraf"/>
            </a:endParaRPr>
          </a:p>
          <a:p>
            <a:pPr algn="just"/>
            <a:endParaRPr lang="en-US" sz="3200" dirty="0">
              <a:solidFill>
                <a:schemeClr val="bg1"/>
              </a:solidFill>
              <a:ea typeface="+mn-lt"/>
              <a:cs typeface="+mn-lt"/>
            </a:endParaRPr>
          </a:p>
          <a:p>
            <a:pPr algn="just"/>
            <a:endParaRPr lang="en-US" sz="32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algn="just">
              <a:lnSpc>
                <a:spcPts val="3617"/>
              </a:lnSpc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557530" lvl="1" indent="-278765" algn="just">
              <a:lnSpc>
                <a:spcPts val="4495"/>
              </a:lnSpc>
              <a:buFont typeface="Arial"/>
              <a:buChar char="•"/>
            </a:pPr>
            <a:endParaRPr lang="en-US" sz="2550" dirty="0">
              <a:solidFill>
                <a:schemeClr val="bg1"/>
              </a:solidFill>
              <a:latin typeface="Telegraf"/>
              <a:ea typeface="Calibri"/>
              <a:cs typeface="Calibri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AD6958B4-A4C7-49B8-5C88-B1502278BDC2}"/>
              </a:ext>
            </a:extLst>
          </p:cNvPr>
          <p:cNvSpPr txBox="1"/>
          <p:nvPr/>
        </p:nvSpPr>
        <p:spPr>
          <a:xfrm>
            <a:off x="1028562" y="1104900"/>
            <a:ext cx="10497125" cy="1118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9"/>
              </a:lnSpc>
            </a:pPr>
            <a:r>
              <a:rPr lang="en-US" sz="8600" b="1" spc="-493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FUTURE ADDITIONS  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BFD410F5-71DF-C4EB-1AB7-68EB550706CF}"/>
              </a:ext>
            </a:extLst>
          </p:cNvPr>
          <p:cNvSpPr txBox="1"/>
          <p:nvPr/>
        </p:nvSpPr>
        <p:spPr>
          <a:xfrm>
            <a:off x="13182429" y="961110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</p:spTree>
    <p:extLst>
      <p:ext uri="{BB962C8B-B14F-4D97-AF65-F5344CB8AC3E}">
        <p14:creationId xmlns:p14="http://schemas.microsoft.com/office/powerpoint/2010/main" val="277518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3" name="Group 3"/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10"/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19271" y="836711"/>
            <a:ext cx="16251866" cy="93564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spc="-1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SYMPTOM CHECKER : 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sz="3200" spc="-1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AI-based symptom analysis providing insights and recommending actions.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b="1" spc="-122" dirty="0">
                <a:solidFill>
                  <a:schemeClr val="bg1"/>
                </a:solidFill>
                <a:ea typeface="+mn-lt"/>
                <a:cs typeface="+mn-lt"/>
              </a:rPr>
              <a:t>Approach:</a:t>
            </a:r>
            <a:r>
              <a:rPr lang="en-US" sz="3200" spc="-122" dirty="0">
                <a:solidFill>
                  <a:schemeClr val="bg1"/>
                </a:solidFill>
                <a:ea typeface="+mn-lt"/>
                <a:cs typeface="+mn-lt"/>
              </a:rPr>
              <a:t> Implement a basic questionnaire that compares symptoms to a preloaded database, offering recommendations based on common conditions.</a:t>
            </a:r>
            <a:endParaRPr lang="en-US" sz="3200" spc="-122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just"/>
            <a:endParaRPr lang="en-US" sz="3200" spc="-122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just"/>
            <a:r>
              <a:rPr lang="en-US" sz="3200" b="1" spc="-1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COMMUNITY SUPPORT FEATURE : </a:t>
            </a:r>
            <a:endParaRPr lang="en-US" sz="3200" spc="-122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sz="3200" spc="-1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 forum or chat system for users to share experiences and advice.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3200" b="1" spc="-122" dirty="0">
                <a:solidFill>
                  <a:schemeClr val="bg1"/>
                </a:solidFill>
                <a:ea typeface="+mn-lt"/>
                <a:cs typeface="+mn-lt"/>
              </a:rPr>
              <a:t>Approach:</a:t>
            </a:r>
            <a:r>
              <a:rPr lang="en-US" sz="3200" spc="-122" dirty="0">
                <a:solidFill>
                  <a:schemeClr val="bg1"/>
                </a:solidFill>
                <a:ea typeface="+mn-lt"/>
                <a:cs typeface="+mn-lt"/>
              </a:rPr>
              <a:t> Integrate a simple discussion board where users can create threads and reply to each other, with basic moderation tools.</a:t>
            </a:r>
            <a:endParaRPr lang="en-US" sz="3200" spc="-122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endParaRPr lang="en-US" sz="3200" spc="-122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just"/>
            <a:r>
              <a:rPr lang="en-US" sz="3200" b="1" spc="-1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ADVANCED ANALYTICS DASHBOARD : </a:t>
            </a:r>
            <a:endParaRPr lang="en-US" sz="3200" spc="-122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sz="3200" spc="-1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Visual reports on fitness, medication adherence, and overall progress.</a:t>
            </a:r>
          </a:p>
          <a:p>
            <a:pPr marL="457200" indent="-457200" algn="just">
              <a:buFont typeface="Arial"/>
              <a:buChar char="•"/>
            </a:pPr>
            <a:r>
              <a:rPr lang="en-US" sz="3200" b="1" spc="-122" dirty="0">
                <a:solidFill>
                  <a:schemeClr val="bg1"/>
                </a:solidFill>
                <a:ea typeface="+mn-lt"/>
                <a:cs typeface="+mn-lt"/>
              </a:rPr>
              <a:t>Approach:</a:t>
            </a:r>
            <a:r>
              <a:rPr lang="en-US" sz="3200" spc="-122" dirty="0">
                <a:solidFill>
                  <a:schemeClr val="bg1"/>
                </a:solidFill>
                <a:ea typeface="+mn-lt"/>
                <a:cs typeface="+mn-lt"/>
              </a:rPr>
              <a:t> Display charts using a simple library like Chart.js, summarizing weekly and monthly trends.</a:t>
            </a:r>
          </a:p>
          <a:p>
            <a:pPr marL="285750" indent="-285750" algn="just">
              <a:buFont typeface="Arial,Sans-Serif"/>
              <a:buChar char="•"/>
            </a:pPr>
            <a:endParaRPr lang="en-US" sz="3200" b="1" spc="-122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just"/>
            <a:r>
              <a:rPr lang="en-US" sz="3200" b="1" spc="-1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WEARABLE DEVICE INTEGRATION : </a:t>
            </a:r>
            <a:endParaRPr lang="en-US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r>
              <a:rPr lang="en-US" sz="3200" spc="-122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Sync data from smartwatches and fitness bands for real-time updates.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457200" indent="-457200" algn="just">
              <a:buFont typeface="Arial"/>
              <a:buChar char="•"/>
            </a:pPr>
            <a:r>
              <a:rPr lang="en-US" sz="3200" b="1" spc="-122" dirty="0">
                <a:solidFill>
                  <a:schemeClr val="bg1"/>
                </a:solidFill>
                <a:ea typeface="+mn-lt"/>
                <a:cs typeface="+mn-lt"/>
              </a:rPr>
              <a:t>Approach:</a:t>
            </a:r>
            <a:r>
              <a:rPr lang="en-US" sz="3200" spc="-122" dirty="0">
                <a:solidFill>
                  <a:schemeClr val="bg1"/>
                </a:solidFill>
                <a:ea typeface="+mn-lt"/>
                <a:cs typeface="+mn-lt"/>
              </a:rPr>
              <a:t> Connect with popular fitness devices using their native apps or APIs (like Google Fit or Apple Health).</a:t>
            </a:r>
            <a:endParaRPr lang="en-US" sz="3200" spc="-122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endParaRPr lang="en-US" sz="3200" spc="-122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182429" y="961110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602C6-C429-7DDD-FC7D-EAEB004E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BD6732-98B9-284C-8469-77AD2C32857C}"/>
              </a:ext>
            </a:extLst>
          </p:cNvPr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A64EA37-2FEB-7A87-C668-CE188F3BAEE9}"/>
                </a:ext>
              </a:extLst>
            </p:cNvPr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4" name="Freeform 4">
                <a:extLst>
                  <a:ext uri="{FF2B5EF4-FFF2-40B4-BE49-F238E27FC236}">
                    <a16:creationId xmlns:a16="http://schemas.microsoft.com/office/drawing/2014/main" id="{DF72846B-B43A-F07A-9DAC-8923B8166572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E4AF1118-C0B7-B428-3D78-F0AA72F9A39C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1A5EF85E-0CED-1FDF-A03D-F32AFAF1CDCC}"/>
                </a:ext>
              </a:extLst>
            </p:cNvPr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D5C8131A-C8F6-ED46-CBBE-EFD7270E2DA3}"/>
                  </a:ext>
                </a:extLst>
              </p:cNvPr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5BCA89DE-5960-C6C9-207C-82D2BB56906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FCD9790-3910-72C2-3D4F-2EDC97CCB41B}"/>
                </a:ext>
              </a:extLst>
            </p:cNvPr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7B37C935-0377-A41F-377A-9EE6A9ACB582}"/>
                </a:ext>
              </a:extLst>
            </p:cNvPr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32C68B75-6D55-9AED-AF97-096C49E4AF0B}"/>
                  </a:ext>
                </a:extLst>
              </p:cNvPr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642835E3-29FB-2807-0DBD-3A53ECF37DF8}"/>
                  </a:ext>
                </a:extLst>
              </p:cNvPr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B43F66E-A5EE-0A90-1896-FB2A0993620E}"/>
                </a:ext>
              </a:extLst>
            </p:cNvPr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ECFE7074-9A34-5474-5915-CAD99B6C8D63}"/>
              </a:ext>
            </a:extLst>
          </p:cNvPr>
          <p:cNvSpPr txBox="1"/>
          <p:nvPr/>
        </p:nvSpPr>
        <p:spPr>
          <a:xfrm>
            <a:off x="1307580" y="4064005"/>
            <a:ext cx="11915189" cy="3175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3"/>
              </a:lnSpc>
            </a:pPr>
            <a:r>
              <a:rPr lang="en-US" sz="2915" b="1" spc="-122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MediMind</a:t>
            </a:r>
            <a:r>
              <a:rPr lang="en-US" sz="2915" spc="-12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aims to provide a holistic approach to health and wellness by integrating essential tracking features into a single, </a:t>
            </a:r>
            <a:r>
              <a:rPr lang="en-US" sz="2915" spc="-122">
                <a:solidFill>
                  <a:srgbClr val="D6B1F8"/>
                </a:solidFill>
                <a:latin typeface="Telegraf"/>
                <a:ea typeface="Telegraf"/>
                <a:cs typeface="Telegraf"/>
                <a:sym typeface="Telegraf"/>
              </a:rPr>
              <a:t>user-friendly web platform</a:t>
            </a:r>
            <a:r>
              <a:rPr lang="en-US" sz="2915" spc="-12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. This integrated solution can significantly improve users' ability to manage their </a:t>
            </a:r>
            <a:r>
              <a:rPr lang="en-US" sz="2915" spc="-122">
                <a:solidFill>
                  <a:srgbClr val="D6B1F8"/>
                </a:solidFill>
                <a:latin typeface="Telegraf"/>
                <a:ea typeface="Telegraf"/>
                <a:cs typeface="Telegraf"/>
                <a:sym typeface="Telegraf"/>
              </a:rPr>
              <a:t>health</a:t>
            </a:r>
            <a:r>
              <a:rPr lang="en-US" sz="2915" spc="-12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and </a:t>
            </a:r>
            <a:r>
              <a:rPr lang="en-US" sz="2915" spc="-122">
                <a:solidFill>
                  <a:srgbClr val="D6B1F8"/>
                </a:solidFill>
                <a:latin typeface="Telegraf"/>
                <a:ea typeface="Telegraf"/>
                <a:cs typeface="Telegraf"/>
                <a:sym typeface="Telegraf"/>
              </a:rPr>
              <a:t>daily tasks efficiently</a:t>
            </a:r>
            <a:r>
              <a:rPr lang="en-US" sz="2915" spc="-122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, accessible from any device with a web browser.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66F89DAC-577F-5A24-D9DB-27A03EF6EF44}"/>
              </a:ext>
            </a:extLst>
          </p:cNvPr>
          <p:cNvSpPr txBox="1"/>
          <p:nvPr/>
        </p:nvSpPr>
        <p:spPr>
          <a:xfrm>
            <a:off x="1307580" y="2199018"/>
            <a:ext cx="10214584" cy="1190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130"/>
              </a:lnSpc>
            </a:pPr>
            <a:r>
              <a:rPr lang="en-US" sz="8649" b="1" spc="-50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Conclusion</a:t>
            </a: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73536271-538C-BDD9-C0CB-E6F78CB8AC63}"/>
              </a:ext>
            </a:extLst>
          </p:cNvPr>
          <p:cNvSpPr txBox="1"/>
          <p:nvPr/>
        </p:nvSpPr>
        <p:spPr>
          <a:xfrm>
            <a:off x="13182429" y="961110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</p:spTree>
    <p:extLst>
      <p:ext uri="{BB962C8B-B14F-4D97-AF65-F5344CB8AC3E}">
        <p14:creationId xmlns:p14="http://schemas.microsoft.com/office/powerpoint/2010/main" val="240612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71525" y="3820189"/>
            <a:ext cx="19454870" cy="3247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2207"/>
              </a:lnSpc>
            </a:pPr>
            <a:r>
              <a:rPr lang="en-US" sz="23624" b="1" spc="-137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</a:t>
            </a:r>
            <a:r>
              <a:rPr lang="en-US" sz="23624" b="1" spc="-1370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YOU</a:t>
            </a:r>
            <a:r>
              <a:rPr lang="en-US" sz="23624" b="1" spc="-137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369550" y="359392"/>
            <a:ext cx="3667580" cy="1052129"/>
            <a:chOff x="180471" y="57145"/>
            <a:chExt cx="4890105" cy="1402838"/>
          </a:xfrm>
        </p:grpSpPr>
        <p:sp>
          <p:nvSpPr>
            <p:cNvPr id="4" name="TextBox 4"/>
            <p:cNvSpPr txBox="1"/>
            <p:nvPr/>
          </p:nvSpPr>
          <p:spPr>
            <a:xfrm>
              <a:off x="1348614" y="101558"/>
              <a:ext cx="3721962" cy="1021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  <a:spcBef>
                  <a:spcPct val="0"/>
                </a:spcBef>
              </a:pPr>
              <a:r>
                <a:rPr lang="en-US" sz="4643" b="1" spc="-10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Medi</a:t>
              </a:r>
              <a:r>
                <a:rPr lang="en-US" sz="4643" b="1" spc="-102">
                  <a:solidFill>
                    <a:srgbClr val="D6B1F8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Mind</a:t>
              </a:r>
            </a:p>
          </p:txBody>
        </p:sp>
        <p:grpSp>
          <p:nvGrpSpPr>
            <p:cNvPr id="5" name="Group 5"/>
            <p:cNvGrpSpPr/>
            <p:nvPr/>
          </p:nvGrpSpPr>
          <p:grpSpPr>
            <a:xfrm rot="-3802219">
              <a:off x="-86416" y="324032"/>
              <a:ext cx="1177981" cy="644208"/>
              <a:chOff x="0" y="-38100"/>
              <a:chExt cx="812800" cy="4445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21131" tIns="21131" rIns="21131" bIns="21131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 rot="-9269463">
              <a:off x="392864" y="135455"/>
              <a:ext cx="515139" cy="570535"/>
              <a:chOff x="0" y="-38100"/>
              <a:chExt cx="660400" cy="73141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21131" tIns="21131" rIns="21131" bIns="21131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 rot="195183">
              <a:off x="452267" y="680636"/>
              <a:ext cx="801360" cy="759269"/>
            </a:xfrm>
            <a:custGeom>
              <a:avLst/>
              <a:gdLst/>
              <a:ahLst/>
              <a:cxnLst/>
              <a:rect l="l" t="t" r="r" b="b"/>
              <a:pathLst>
                <a:path w="801360" h="759269">
                  <a:moveTo>
                    <a:pt x="0" y="0"/>
                  </a:moveTo>
                  <a:lnTo>
                    <a:pt x="801360" y="0"/>
                  </a:lnTo>
                  <a:lnTo>
                    <a:pt x="801360" y="759269"/>
                  </a:lnTo>
                  <a:lnTo>
                    <a:pt x="0" y="759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2" name="Group 12"/>
            <p:cNvGrpSpPr/>
            <p:nvPr/>
          </p:nvGrpSpPr>
          <p:grpSpPr>
            <a:xfrm rot="-3226385">
              <a:off x="384758" y="789506"/>
              <a:ext cx="446668" cy="464009"/>
              <a:chOff x="0" y="-57150"/>
              <a:chExt cx="128200" cy="13317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34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 rot="578702">
              <a:off x="489311" y="700714"/>
              <a:ext cx="801360" cy="759269"/>
            </a:xfrm>
            <a:custGeom>
              <a:avLst/>
              <a:gdLst/>
              <a:ahLst/>
              <a:cxnLst/>
              <a:rect l="l" t="t" r="r" b="b"/>
              <a:pathLst>
                <a:path w="801360" h="759269">
                  <a:moveTo>
                    <a:pt x="0" y="0"/>
                  </a:moveTo>
                  <a:lnTo>
                    <a:pt x="801361" y="0"/>
                  </a:lnTo>
                  <a:lnTo>
                    <a:pt x="801361" y="759269"/>
                  </a:lnTo>
                  <a:lnTo>
                    <a:pt x="0" y="759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1726" y="4462755"/>
            <a:ext cx="6111702" cy="3354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3561" lvl="1" indent="-271781" algn="l">
              <a:lnSpc>
                <a:spcPts val="4431"/>
              </a:lnSpc>
              <a:buFont typeface="Arial"/>
              <a:buChar char="•"/>
            </a:pPr>
            <a:r>
              <a:rPr lang="en-US" sz="2517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YASH GOYAL -</a:t>
            </a:r>
            <a:r>
              <a:rPr lang="en-US" sz="2517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 24BAI10100</a:t>
            </a:r>
          </a:p>
          <a:p>
            <a:pPr marL="543561" lvl="1" indent="-271781" algn="l">
              <a:lnSpc>
                <a:spcPts val="4431"/>
              </a:lnSpc>
              <a:buFont typeface="Arial"/>
              <a:buChar char="•"/>
            </a:pPr>
            <a:r>
              <a:rPr lang="en-US" sz="2517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VISHWESH SINGH - </a:t>
            </a:r>
            <a:r>
              <a:rPr lang="en-US" sz="2517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24BAI10404</a:t>
            </a:r>
          </a:p>
          <a:p>
            <a:pPr marL="543561" lvl="1" indent="-271781" algn="l">
              <a:lnSpc>
                <a:spcPts val="4431"/>
              </a:lnSpc>
              <a:buFont typeface="Arial"/>
              <a:buChar char="•"/>
            </a:pPr>
            <a:r>
              <a:rPr lang="en-US" sz="2517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RAJ SACHAN - </a:t>
            </a:r>
            <a:r>
              <a:rPr lang="en-US" sz="2517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24BCE10022</a:t>
            </a:r>
          </a:p>
          <a:p>
            <a:pPr marL="543561" lvl="1" indent="-271781" algn="l">
              <a:lnSpc>
                <a:spcPts val="4431"/>
              </a:lnSpc>
              <a:buFont typeface="Arial"/>
              <a:buChar char="•"/>
            </a:pPr>
            <a:r>
              <a:rPr lang="en-US" sz="2517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TRISHA KAPOOR - </a:t>
            </a:r>
            <a:r>
              <a:rPr lang="en-US" sz="2517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24BAI10659</a:t>
            </a:r>
          </a:p>
          <a:p>
            <a:pPr marL="543561" lvl="1" indent="-271781" algn="l">
              <a:lnSpc>
                <a:spcPts val="4431"/>
              </a:lnSpc>
              <a:buFont typeface="Arial"/>
              <a:buChar char="•"/>
            </a:pPr>
            <a:r>
              <a:rPr lang="en-US" sz="2517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ARYAN KUMAR RAI - </a:t>
            </a:r>
            <a:r>
              <a:rPr lang="en-US" sz="2517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24BAI10151</a:t>
            </a:r>
          </a:p>
          <a:p>
            <a:pPr marL="543561" lvl="1" indent="-271781" algn="l">
              <a:lnSpc>
                <a:spcPts val="4431"/>
              </a:lnSpc>
              <a:buFont typeface="Arial"/>
              <a:buChar char="•"/>
            </a:pPr>
            <a:r>
              <a:rPr lang="en-US" sz="2517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JIYA JAISWAL - </a:t>
            </a:r>
            <a:r>
              <a:rPr lang="en-US" sz="2517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24BAI10275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58953" y="9560549"/>
            <a:ext cx="3363218" cy="434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HOSTEL_COMMITTEE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699" y="2131184"/>
            <a:ext cx="14950815" cy="20587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123"/>
              </a:lnSpc>
            </a:pPr>
            <a:r>
              <a:rPr lang="en-US" sz="12231" b="1" dirty="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Quantum </a:t>
            </a:r>
            <a:r>
              <a:rPr lang="en-US" sz="12231" b="1" dirty="0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Crew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369550" y="359392"/>
            <a:ext cx="3667580" cy="1052129"/>
            <a:chOff x="180471" y="57145"/>
            <a:chExt cx="4890105" cy="1402838"/>
          </a:xfrm>
        </p:grpSpPr>
        <p:sp>
          <p:nvSpPr>
            <p:cNvPr id="6" name="TextBox 6"/>
            <p:cNvSpPr txBox="1"/>
            <p:nvPr/>
          </p:nvSpPr>
          <p:spPr>
            <a:xfrm>
              <a:off x="1348614" y="101558"/>
              <a:ext cx="3721962" cy="10210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  <a:spcBef>
                  <a:spcPct val="0"/>
                </a:spcBef>
              </a:pPr>
              <a:r>
                <a:rPr lang="en-US" sz="4643" b="1" spc="-102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Medi</a:t>
              </a:r>
              <a:r>
                <a:rPr lang="en-US" sz="4643" b="1" spc="-102">
                  <a:solidFill>
                    <a:srgbClr val="D6B1F8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Mind</a:t>
              </a:r>
            </a:p>
          </p:txBody>
        </p:sp>
        <p:grpSp>
          <p:nvGrpSpPr>
            <p:cNvPr id="7" name="Group 7"/>
            <p:cNvGrpSpPr/>
            <p:nvPr/>
          </p:nvGrpSpPr>
          <p:grpSpPr>
            <a:xfrm rot="-3802219">
              <a:off x="-86416" y="324032"/>
              <a:ext cx="1177981" cy="644208"/>
              <a:chOff x="0" y="-38100"/>
              <a:chExt cx="812800" cy="4445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21131" tIns="21131" rIns="21131" bIns="21131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-9269463">
              <a:off x="392864" y="135455"/>
              <a:ext cx="515139" cy="570535"/>
              <a:chOff x="0" y="-38100"/>
              <a:chExt cx="660400" cy="73141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21131" tIns="21131" rIns="21131" bIns="21131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 rot="195183">
              <a:off x="452267" y="680636"/>
              <a:ext cx="801360" cy="759269"/>
            </a:xfrm>
            <a:custGeom>
              <a:avLst/>
              <a:gdLst/>
              <a:ahLst/>
              <a:cxnLst/>
              <a:rect l="l" t="t" r="r" b="b"/>
              <a:pathLst>
                <a:path w="801360" h="759269">
                  <a:moveTo>
                    <a:pt x="0" y="0"/>
                  </a:moveTo>
                  <a:lnTo>
                    <a:pt x="801360" y="0"/>
                  </a:lnTo>
                  <a:lnTo>
                    <a:pt x="801360" y="759269"/>
                  </a:lnTo>
                  <a:lnTo>
                    <a:pt x="0" y="759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4" name="Group 14"/>
            <p:cNvGrpSpPr/>
            <p:nvPr/>
          </p:nvGrpSpPr>
          <p:grpSpPr>
            <a:xfrm rot="-3226385">
              <a:off x="384758" y="789506"/>
              <a:ext cx="446668" cy="464009"/>
              <a:chOff x="0" y="-57150"/>
              <a:chExt cx="128200" cy="133176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534"/>
                  </a:lnSpc>
                </a:pPr>
                <a:endParaRPr/>
              </a:p>
            </p:txBody>
          </p:sp>
        </p:grpSp>
        <p:sp>
          <p:nvSpPr>
            <p:cNvPr id="17" name="Freeform 17"/>
            <p:cNvSpPr/>
            <p:nvPr/>
          </p:nvSpPr>
          <p:spPr>
            <a:xfrm rot="578702">
              <a:off x="489311" y="700714"/>
              <a:ext cx="801360" cy="759269"/>
            </a:xfrm>
            <a:custGeom>
              <a:avLst/>
              <a:gdLst/>
              <a:ahLst/>
              <a:cxnLst/>
              <a:rect l="l" t="t" r="r" b="b"/>
              <a:pathLst>
                <a:path w="801360" h="759269">
                  <a:moveTo>
                    <a:pt x="0" y="0"/>
                  </a:moveTo>
                  <a:lnTo>
                    <a:pt x="801361" y="0"/>
                  </a:lnTo>
                  <a:lnTo>
                    <a:pt x="801361" y="759269"/>
                  </a:lnTo>
                  <a:lnTo>
                    <a:pt x="0" y="7592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8" name="Freeform 18"/>
          <p:cNvSpPr/>
          <p:nvPr/>
        </p:nvSpPr>
        <p:spPr>
          <a:xfrm rot="-10737211">
            <a:off x="17471250" y="9030275"/>
            <a:ext cx="941393" cy="1966769"/>
          </a:xfrm>
          <a:custGeom>
            <a:avLst/>
            <a:gdLst/>
            <a:ahLst/>
            <a:cxnLst/>
            <a:rect l="l" t="t" r="r" b="b"/>
            <a:pathLst>
              <a:path w="941393" h="1966769">
                <a:moveTo>
                  <a:pt x="0" y="0"/>
                </a:moveTo>
                <a:lnTo>
                  <a:pt x="941393" y="0"/>
                </a:lnTo>
                <a:lnTo>
                  <a:pt x="941393" y="1966769"/>
                </a:lnTo>
                <a:lnTo>
                  <a:pt x="0" y="1966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TextBox 19"/>
          <p:cNvSpPr txBox="1"/>
          <p:nvPr/>
        </p:nvSpPr>
        <p:spPr>
          <a:xfrm>
            <a:off x="15509479" y="9579320"/>
            <a:ext cx="2101602" cy="4343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MARCH 2025</a:t>
            </a:r>
          </a:p>
        </p:txBody>
      </p:sp>
      <p:sp>
        <p:nvSpPr>
          <p:cNvPr id="20" name="Freeform 20"/>
          <p:cNvSpPr/>
          <p:nvPr/>
        </p:nvSpPr>
        <p:spPr>
          <a:xfrm rot="-5400000" flipH="1" flipV="1">
            <a:off x="148679" y="-544421"/>
            <a:ext cx="824189" cy="1721904"/>
          </a:xfrm>
          <a:custGeom>
            <a:avLst/>
            <a:gdLst/>
            <a:ahLst/>
            <a:cxnLst/>
            <a:rect l="l" t="t" r="r" b="b"/>
            <a:pathLst>
              <a:path w="824189" h="1721904">
                <a:moveTo>
                  <a:pt x="824189" y="1721905"/>
                </a:moveTo>
                <a:lnTo>
                  <a:pt x="0" y="1721905"/>
                </a:lnTo>
                <a:lnTo>
                  <a:pt x="0" y="0"/>
                </a:lnTo>
                <a:lnTo>
                  <a:pt x="824189" y="0"/>
                </a:lnTo>
                <a:lnTo>
                  <a:pt x="824189" y="1721905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9D4BD-FA20-13CD-5535-BD68F475A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36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8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0C30C2-3178-EAB0-C5B3-96BF61BA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40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07580" y="1683128"/>
            <a:ext cx="7125203" cy="1238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9"/>
              </a:lnSpc>
            </a:pPr>
            <a:r>
              <a:rPr lang="en-US" sz="8649" b="1" spc="-493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Features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4" name="Group 4"/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11"/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3182429" y="961110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  <p:sp>
        <p:nvSpPr>
          <p:cNvPr id="16" name="Freeform 16"/>
          <p:cNvSpPr/>
          <p:nvPr/>
        </p:nvSpPr>
        <p:spPr>
          <a:xfrm>
            <a:off x="15666788" y="2410804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3660987" y="9469230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782850" y="1635540"/>
                </a:moveTo>
                <a:lnTo>
                  <a:pt x="0" y="1635540"/>
                </a:lnTo>
                <a:lnTo>
                  <a:pt x="0" y="0"/>
                </a:lnTo>
                <a:lnTo>
                  <a:pt x="782850" y="0"/>
                </a:lnTo>
                <a:lnTo>
                  <a:pt x="782850" y="163554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-391425" y="578189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9" name="Group 19"/>
          <p:cNvGrpSpPr>
            <a:grpSpLocks noChangeAspect="1"/>
          </p:cNvGrpSpPr>
          <p:nvPr/>
        </p:nvGrpSpPr>
        <p:grpSpPr>
          <a:xfrm>
            <a:off x="14166775" y="2922013"/>
            <a:ext cx="2803894" cy="5546625"/>
            <a:chOff x="0" y="0"/>
            <a:chExt cx="2620010" cy="5182870"/>
          </a:xfrm>
        </p:grpSpPr>
        <p:sp>
          <p:nvSpPr>
            <p:cNvPr id="20" name="Freeform 20"/>
            <p:cNvSpPr/>
            <p:nvPr/>
          </p:nvSpPr>
          <p:spPr>
            <a:xfrm>
              <a:off x="53340" y="25400"/>
              <a:ext cx="2513330" cy="5132070"/>
            </a:xfrm>
            <a:custGeom>
              <a:avLst/>
              <a:gdLst/>
              <a:ahLst/>
              <a:cxnLst/>
              <a:rect l="l" t="t" r="r" b="b"/>
              <a:pathLst>
                <a:path w="2513330" h="513207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185420" y="156210"/>
              <a:ext cx="2251710" cy="4876800"/>
            </a:xfrm>
            <a:custGeom>
              <a:avLst/>
              <a:gdLst/>
              <a:ahLst/>
              <a:cxnLst/>
              <a:rect l="l" t="t" r="r" b="b"/>
              <a:pathLst>
                <a:path w="2251710" h="487680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8"/>
              <a:stretch>
                <a:fillRect l="-10873" r="-10873"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22"/>
            <p:cNvSpPr/>
            <p:nvPr/>
          </p:nvSpPr>
          <p:spPr>
            <a:xfrm>
              <a:off x="1121410" y="198120"/>
              <a:ext cx="347980" cy="43180"/>
            </a:xfrm>
            <a:custGeom>
              <a:avLst/>
              <a:gdLst/>
              <a:ahLst/>
              <a:cxnLst/>
              <a:rect l="l" t="t" r="r" b="b"/>
              <a:pathLst>
                <a:path w="347980" h="431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1578312" y="187909"/>
              <a:ext cx="66636" cy="63602"/>
            </a:xfrm>
            <a:custGeom>
              <a:avLst/>
              <a:gdLst/>
              <a:ahLst/>
              <a:cxnLst/>
              <a:rect l="l" t="t" r="r" b="b"/>
              <a:pathLst>
                <a:path w="66636" h="63602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4"/>
            <p:cNvSpPr/>
            <p:nvPr/>
          </p:nvSpPr>
          <p:spPr>
            <a:xfrm>
              <a:off x="0" y="685800"/>
              <a:ext cx="27940" cy="213360"/>
            </a:xfrm>
            <a:custGeom>
              <a:avLst/>
              <a:gdLst/>
              <a:ahLst/>
              <a:cxnLst/>
              <a:rect l="l" t="t" r="r" b="b"/>
              <a:pathLst>
                <a:path w="27940" h="21336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0" y="1057910"/>
              <a:ext cx="27940" cy="384810"/>
            </a:xfrm>
            <a:custGeom>
              <a:avLst/>
              <a:gdLst/>
              <a:ahLst/>
              <a:cxnLst/>
              <a:rect l="l" t="t" r="r" b="b"/>
              <a:pathLst>
                <a:path w="27940" h="38481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1526540"/>
              <a:ext cx="27940" cy="386080"/>
            </a:xfrm>
            <a:custGeom>
              <a:avLst/>
              <a:gdLst/>
              <a:ahLst/>
              <a:cxnLst/>
              <a:rect l="l" t="t" r="r" b="b"/>
              <a:pathLst>
                <a:path w="27940" h="38608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27"/>
            <p:cNvSpPr/>
            <p:nvPr/>
          </p:nvSpPr>
          <p:spPr>
            <a:xfrm>
              <a:off x="2592070" y="1184910"/>
              <a:ext cx="27940" cy="618490"/>
            </a:xfrm>
            <a:custGeom>
              <a:avLst/>
              <a:gdLst/>
              <a:ahLst/>
              <a:cxnLst/>
              <a:rect l="l" t="t" r="r" b="b"/>
              <a:pathLst>
                <a:path w="27940" h="61849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28"/>
            <p:cNvSpPr/>
            <p:nvPr/>
          </p:nvSpPr>
          <p:spPr>
            <a:xfrm>
              <a:off x="27940" y="0"/>
              <a:ext cx="2564130" cy="5182870"/>
            </a:xfrm>
            <a:custGeom>
              <a:avLst/>
              <a:gdLst/>
              <a:ahLst/>
              <a:cxnLst/>
              <a:rect l="l" t="t" r="r" b="b"/>
              <a:pathLst>
                <a:path w="2564130" h="518287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28700" y="3505300"/>
            <a:ext cx="10733365" cy="4963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5039" lvl="1" indent="-312519" algn="just">
              <a:lnSpc>
                <a:spcPts val="3531"/>
              </a:lnSpc>
              <a:buFont typeface="Arial"/>
              <a:buChar char="•"/>
            </a:pPr>
            <a:r>
              <a:rPr lang="en-US" sz="2895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Medication Tracker</a:t>
            </a:r>
            <a:r>
              <a:rPr lang="en-US" sz="2895" b="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:</a:t>
            </a:r>
            <a:r>
              <a:rPr lang="en-US" sz="2895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Set reminders for medications, track adherence, and receive alerts for missed doses.</a:t>
            </a:r>
          </a:p>
          <a:p>
            <a:pPr algn="just">
              <a:lnSpc>
                <a:spcPts val="3531"/>
              </a:lnSpc>
            </a:pPr>
            <a:endParaRPr lang="en-US" sz="2895">
              <a:solidFill>
                <a:srgbClr val="FFFFFF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625039" lvl="1" indent="-312519" algn="just">
              <a:lnSpc>
                <a:spcPts val="3531"/>
              </a:lnSpc>
              <a:buFont typeface="Arial"/>
              <a:buChar char="•"/>
            </a:pPr>
            <a:r>
              <a:rPr lang="en-US" sz="2895" b="1" spc="-3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Fitness Tracker:</a:t>
            </a:r>
            <a:r>
              <a:rPr lang="en-US" sz="2895" spc="-31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Log workouts, set fitness goals, and monitor progress with visual charts.</a:t>
            </a:r>
          </a:p>
          <a:p>
            <a:pPr algn="just">
              <a:lnSpc>
                <a:spcPts val="3531"/>
              </a:lnSpc>
            </a:pPr>
            <a:endParaRPr lang="en-US" sz="2895" spc="-31">
              <a:solidFill>
                <a:srgbClr val="FFFFFF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625039" lvl="1" indent="-312519" algn="just">
              <a:lnSpc>
                <a:spcPts val="3531"/>
              </a:lnSpc>
              <a:buFont typeface="Arial"/>
              <a:buChar char="•"/>
            </a:pPr>
            <a:r>
              <a:rPr lang="en-US" sz="2895" b="1" spc="-3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Medipedia :</a:t>
            </a:r>
            <a:r>
              <a:rPr lang="en-US" sz="2895" spc="-31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Displays information about the medicine what the user is taking .  </a:t>
            </a:r>
          </a:p>
          <a:p>
            <a:pPr algn="just">
              <a:lnSpc>
                <a:spcPts val="3531"/>
              </a:lnSpc>
            </a:pPr>
            <a:endParaRPr lang="en-US" sz="2895" spc="-31">
              <a:solidFill>
                <a:srgbClr val="FFFFFF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625039" lvl="1" indent="-312519" algn="just">
              <a:lnSpc>
                <a:spcPts val="3531"/>
              </a:lnSpc>
              <a:buFont typeface="Arial"/>
              <a:buChar char="•"/>
            </a:pPr>
            <a:r>
              <a:rPr lang="en-US" sz="2895" b="1" spc="-3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To-Do List Compilation:</a:t>
            </a:r>
            <a:r>
              <a:rPr lang="en-US" sz="2895" spc="-31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Manage daily tasks and integrate them with health routines for a balanced lifestyle.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3" name="Group 3"/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10"/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7801628" y="1837923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39"/>
                </a:lnTo>
                <a:lnTo>
                  <a:pt x="0" y="1635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 rot="5400000" flipH="1" flipV="1">
            <a:off x="3660987" y="9469230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782850" y="1635540"/>
                </a:moveTo>
                <a:lnTo>
                  <a:pt x="0" y="1635540"/>
                </a:lnTo>
                <a:lnTo>
                  <a:pt x="0" y="0"/>
                </a:lnTo>
                <a:lnTo>
                  <a:pt x="782850" y="0"/>
                </a:lnTo>
                <a:lnTo>
                  <a:pt x="782850" y="163554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-391425" y="578189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14091494" y="3473462"/>
            <a:ext cx="1106538" cy="1262648"/>
          </a:xfrm>
          <a:custGeom>
            <a:avLst/>
            <a:gdLst/>
            <a:ahLst/>
            <a:cxnLst/>
            <a:rect l="l" t="t" r="r" b="b"/>
            <a:pathLst>
              <a:path w="1106538" h="1262648">
                <a:moveTo>
                  <a:pt x="0" y="0"/>
                </a:moveTo>
                <a:lnTo>
                  <a:pt x="1106538" y="0"/>
                </a:lnTo>
                <a:lnTo>
                  <a:pt x="1106538" y="1262648"/>
                </a:lnTo>
                <a:lnTo>
                  <a:pt x="0" y="12626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Freeform 18"/>
          <p:cNvSpPr/>
          <p:nvPr/>
        </p:nvSpPr>
        <p:spPr>
          <a:xfrm>
            <a:off x="13218531" y="5143500"/>
            <a:ext cx="1123169" cy="1286210"/>
          </a:xfrm>
          <a:custGeom>
            <a:avLst/>
            <a:gdLst/>
            <a:ahLst/>
            <a:cxnLst/>
            <a:rect l="l" t="t" r="r" b="b"/>
            <a:pathLst>
              <a:path w="1123169" h="1286210">
                <a:moveTo>
                  <a:pt x="0" y="0"/>
                </a:moveTo>
                <a:lnTo>
                  <a:pt x="1123169" y="0"/>
                </a:lnTo>
                <a:lnTo>
                  <a:pt x="1123169" y="1286210"/>
                </a:lnTo>
                <a:lnTo>
                  <a:pt x="0" y="12862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9" name="Freeform 19"/>
          <p:cNvSpPr/>
          <p:nvPr/>
        </p:nvSpPr>
        <p:spPr>
          <a:xfrm>
            <a:off x="15476125" y="4561412"/>
            <a:ext cx="1164176" cy="1164176"/>
          </a:xfrm>
          <a:custGeom>
            <a:avLst/>
            <a:gdLst/>
            <a:ahLst/>
            <a:cxnLst/>
            <a:rect l="l" t="t" r="r" b="b"/>
            <a:pathLst>
              <a:path w="1164176" h="1164176">
                <a:moveTo>
                  <a:pt x="0" y="0"/>
                </a:moveTo>
                <a:lnTo>
                  <a:pt x="1164176" y="0"/>
                </a:lnTo>
                <a:lnTo>
                  <a:pt x="1164176" y="1164176"/>
                </a:lnTo>
                <a:lnTo>
                  <a:pt x="0" y="11641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0" name="Freeform 20"/>
          <p:cNvSpPr/>
          <p:nvPr/>
        </p:nvSpPr>
        <p:spPr>
          <a:xfrm>
            <a:off x="12879831" y="5655766"/>
            <a:ext cx="4988740" cy="3323748"/>
          </a:xfrm>
          <a:custGeom>
            <a:avLst/>
            <a:gdLst/>
            <a:ahLst/>
            <a:cxnLst/>
            <a:rect l="l" t="t" r="r" b="b"/>
            <a:pathLst>
              <a:path w="4988740" h="3323748">
                <a:moveTo>
                  <a:pt x="0" y="0"/>
                </a:moveTo>
                <a:lnTo>
                  <a:pt x="4988741" y="0"/>
                </a:lnTo>
                <a:lnTo>
                  <a:pt x="4988741" y="3323748"/>
                </a:lnTo>
                <a:lnTo>
                  <a:pt x="0" y="332374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TextBox 21"/>
          <p:cNvSpPr txBox="1"/>
          <p:nvPr/>
        </p:nvSpPr>
        <p:spPr>
          <a:xfrm>
            <a:off x="1000937" y="2915845"/>
            <a:ext cx="11055544" cy="5394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17"/>
              </a:lnSpc>
            </a:pPr>
            <a:endParaRPr/>
          </a:p>
          <a:p>
            <a:pPr marL="557856" lvl="1" indent="-278928" algn="just">
              <a:lnSpc>
                <a:spcPts val="3617"/>
              </a:lnSpc>
              <a:buFont typeface="Arial"/>
              <a:buChar char="•"/>
            </a:pPr>
            <a:r>
              <a:rPr lang="en-US" sz="2583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Frontend:</a:t>
            </a:r>
            <a:r>
              <a:rPr lang="en-US" sz="258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HTML, CSS, React.js , JavaScript </a:t>
            </a:r>
          </a:p>
          <a:p>
            <a:pPr algn="just">
              <a:lnSpc>
                <a:spcPts val="3617"/>
              </a:lnSpc>
            </a:pPr>
            <a:endParaRPr lang="en-US" sz="2583">
              <a:solidFill>
                <a:srgbClr val="FFFFFF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557856" lvl="1" indent="-278928" algn="just">
              <a:lnSpc>
                <a:spcPts val="3617"/>
              </a:lnSpc>
              <a:buFont typeface="Arial"/>
              <a:buChar char="•"/>
            </a:pPr>
            <a:r>
              <a:rPr lang="en-US" sz="2583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Backend:</a:t>
            </a:r>
            <a:r>
              <a:rPr lang="en-US" sz="258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Node.js,  Firebase  , PHP , Google Cloud (Database)</a:t>
            </a:r>
          </a:p>
          <a:p>
            <a:pPr algn="just">
              <a:lnSpc>
                <a:spcPts val="3617"/>
              </a:lnSpc>
            </a:pPr>
            <a:endParaRPr lang="en-US" sz="2583">
              <a:solidFill>
                <a:srgbClr val="FFFFFF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marL="557856" lvl="1" indent="-278928" algn="just">
              <a:lnSpc>
                <a:spcPts val="3617"/>
              </a:lnSpc>
              <a:buFont typeface="Arial"/>
              <a:buChar char="•"/>
            </a:pPr>
            <a:r>
              <a:rPr lang="en-US" sz="2583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Notifications:</a:t>
            </a:r>
            <a:r>
              <a:rPr lang="en-US" sz="258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Flask (Python) , JSON , FCM</a:t>
            </a:r>
          </a:p>
          <a:p>
            <a:pPr algn="just">
              <a:lnSpc>
                <a:spcPts val="3617"/>
              </a:lnSpc>
            </a:pPr>
            <a:endParaRPr lang="en-US" sz="2583">
              <a:solidFill>
                <a:srgbClr val="FFFFFF"/>
              </a:solidFill>
              <a:latin typeface="Telegraf"/>
              <a:ea typeface="Telegraf"/>
              <a:cs typeface="Telegraf"/>
              <a:sym typeface="Telegraf"/>
            </a:endParaRPr>
          </a:p>
          <a:p>
            <a:pPr algn="just">
              <a:lnSpc>
                <a:spcPts val="4317"/>
              </a:lnSpc>
            </a:pPr>
            <a:r>
              <a:rPr lang="en-US" sz="308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 </a:t>
            </a:r>
            <a:r>
              <a:rPr lang="en-US" sz="3083" b="1">
                <a:solidFill>
                  <a:srgbClr val="D6B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Sources Used:</a:t>
            </a:r>
          </a:p>
          <a:p>
            <a:pPr marL="557856" lvl="1" indent="-278928" algn="just">
              <a:lnSpc>
                <a:spcPts val="4495"/>
              </a:lnSpc>
              <a:buFont typeface="Arial"/>
              <a:buChar char="•"/>
            </a:pPr>
            <a:r>
              <a:rPr lang="en-US" sz="258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Online tutorials for frontend design and responsive layouts.</a:t>
            </a:r>
          </a:p>
          <a:p>
            <a:pPr marL="557856" lvl="1" indent="-278928" algn="just">
              <a:lnSpc>
                <a:spcPts val="4495"/>
              </a:lnSpc>
              <a:buFont typeface="Arial"/>
              <a:buChar char="•"/>
            </a:pPr>
            <a:r>
              <a:rPr lang="en-US" sz="258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Backend frameworks and APIs for data handling and reminders.</a:t>
            </a:r>
          </a:p>
          <a:p>
            <a:pPr marL="557856" lvl="1" indent="-278928" algn="just">
              <a:lnSpc>
                <a:spcPts val="4495"/>
              </a:lnSpc>
              <a:buFont typeface="Arial"/>
              <a:buChar char="•"/>
            </a:pPr>
            <a:r>
              <a:rPr lang="en-US" sz="258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Tutorial for editing JSON files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562" y="1104900"/>
            <a:ext cx="10497125" cy="1238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649"/>
              </a:lnSpc>
            </a:pPr>
            <a:r>
              <a:rPr lang="en-US" sz="8649" b="1" spc="-493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TECH STACK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3182429" y="961110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5397" y="1057275"/>
            <a:ext cx="8208603" cy="947423"/>
            <a:chOff x="0" y="38100"/>
            <a:chExt cx="10944804" cy="1263229"/>
          </a:xfrm>
        </p:grpSpPr>
        <p:sp>
          <p:nvSpPr>
            <p:cNvPr id="3" name="Freeform 3"/>
            <p:cNvSpPr/>
            <p:nvPr/>
          </p:nvSpPr>
          <p:spPr>
            <a:xfrm rot="-5400000" flipH="1">
              <a:off x="10332491" y="344317"/>
              <a:ext cx="611930" cy="612696"/>
            </a:xfrm>
            <a:custGeom>
              <a:avLst/>
              <a:gdLst/>
              <a:ahLst/>
              <a:cxnLst/>
              <a:rect l="l" t="t" r="r" b="b"/>
              <a:pathLst>
                <a:path w="611930" h="612696">
                  <a:moveTo>
                    <a:pt x="611931" y="0"/>
                  </a:moveTo>
                  <a:lnTo>
                    <a:pt x="0" y="0"/>
                  </a:lnTo>
                  <a:lnTo>
                    <a:pt x="0" y="612696"/>
                  </a:lnTo>
                  <a:lnTo>
                    <a:pt x="611931" y="612696"/>
                  </a:lnTo>
                  <a:lnTo>
                    <a:pt x="61193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100"/>
              <a:ext cx="10332108" cy="12632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419"/>
                </a:lnSpc>
              </a:pPr>
              <a:r>
                <a:rPr lang="en-US" sz="6419" b="1" spc="-365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CODE SNIPPETS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2130023" y="-817770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1" y="0"/>
                </a:lnTo>
                <a:lnTo>
                  <a:pt x="782851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7896575" y="5384101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721570" y="9469230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1" y="0"/>
                </a:lnTo>
                <a:lnTo>
                  <a:pt x="782851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9" name="Group 9"/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6" name="Group 16"/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Freeform 20"/>
          <p:cNvSpPr/>
          <p:nvPr/>
        </p:nvSpPr>
        <p:spPr>
          <a:xfrm>
            <a:off x="4188401" y="5774046"/>
            <a:ext cx="5960807" cy="3599768"/>
          </a:xfrm>
          <a:custGeom>
            <a:avLst/>
            <a:gdLst/>
            <a:ahLst/>
            <a:cxnLst/>
            <a:rect l="l" t="t" r="r" b="b"/>
            <a:pathLst>
              <a:path w="5960807" h="3599768">
                <a:moveTo>
                  <a:pt x="0" y="0"/>
                </a:moveTo>
                <a:lnTo>
                  <a:pt x="5960807" y="0"/>
                </a:lnTo>
                <a:lnTo>
                  <a:pt x="5960807" y="3599768"/>
                </a:lnTo>
                <a:lnTo>
                  <a:pt x="0" y="35997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1" name="Freeform 21"/>
          <p:cNvSpPr/>
          <p:nvPr/>
        </p:nvSpPr>
        <p:spPr>
          <a:xfrm>
            <a:off x="10448240" y="2343024"/>
            <a:ext cx="6522429" cy="3092694"/>
          </a:xfrm>
          <a:custGeom>
            <a:avLst/>
            <a:gdLst/>
            <a:ahLst/>
            <a:cxnLst/>
            <a:rect l="l" t="t" r="r" b="b"/>
            <a:pathLst>
              <a:path w="6522429" h="3092694">
                <a:moveTo>
                  <a:pt x="0" y="0"/>
                </a:moveTo>
                <a:lnTo>
                  <a:pt x="6522428" y="0"/>
                </a:lnTo>
                <a:lnTo>
                  <a:pt x="6522428" y="3092694"/>
                </a:lnTo>
                <a:lnTo>
                  <a:pt x="0" y="309269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11160" b="-1116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2" name="Freeform 22"/>
          <p:cNvSpPr/>
          <p:nvPr/>
        </p:nvSpPr>
        <p:spPr>
          <a:xfrm>
            <a:off x="1112995" y="2343024"/>
            <a:ext cx="6281380" cy="3092694"/>
          </a:xfrm>
          <a:custGeom>
            <a:avLst/>
            <a:gdLst/>
            <a:ahLst/>
            <a:cxnLst/>
            <a:rect l="l" t="t" r="r" b="b"/>
            <a:pathLst>
              <a:path w="6281380" h="3092694">
                <a:moveTo>
                  <a:pt x="0" y="0"/>
                </a:moveTo>
                <a:lnTo>
                  <a:pt x="6281381" y="0"/>
                </a:lnTo>
                <a:lnTo>
                  <a:pt x="6281381" y="3092694"/>
                </a:lnTo>
                <a:lnTo>
                  <a:pt x="0" y="3092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t="-10931" b="-1093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TextBox 23"/>
          <p:cNvSpPr txBox="1"/>
          <p:nvPr/>
        </p:nvSpPr>
        <p:spPr>
          <a:xfrm>
            <a:off x="13182429" y="961110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8396" y="-239580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39"/>
                </a:lnTo>
                <a:lnTo>
                  <a:pt x="0" y="163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4" name="Group 4"/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1" name="Group 11"/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4" name="Freeform 14"/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46894" y="2879623"/>
            <a:ext cx="8064391" cy="5977730"/>
          </a:xfrm>
          <a:custGeom>
            <a:avLst/>
            <a:gdLst/>
            <a:ahLst/>
            <a:cxnLst/>
            <a:rect l="l" t="t" r="r" b="b"/>
            <a:pathLst>
              <a:path w="8064391" h="5977730">
                <a:moveTo>
                  <a:pt x="0" y="0"/>
                </a:moveTo>
                <a:lnTo>
                  <a:pt x="8064391" y="0"/>
                </a:lnTo>
                <a:lnTo>
                  <a:pt x="8064391" y="5977730"/>
                </a:lnTo>
                <a:lnTo>
                  <a:pt x="0" y="597773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0505135" y="3722763"/>
            <a:ext cx="7304477" cy="4291451"/>
          </a:xfrm>
          <a:custGeom>
            <a:avLst/>
            <a:gdLst/>
            <a:ahLst/>
            <a:cxnLst/>
            <a:rect l="l" t="t" r="r" b="b"/>
            <a:pathLst>
              <a:path w="7304477" h="4291451">
                <a:moveTo>
                  <a:pt x="0" y="0"/>
                </a:moveTo>
                <a:lnTo>
                  <a:pt x="7304477" y="0"/>
                </a:lnTo>
                <a:lnTo>
                  <a:pt x="7304477" y="4291450"/>
                </a:lnTo>
                <a:lnTo>
                  <a:pt x="0" y="42914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6802" t="-15494" b="-876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TextBox 17"/>
          <p:cNvSpPr txBox="1"/>
          <p:nvPr/>
        </p:nvSpPr>
        <p:spPr>
          <a:xfrm>
            <a:off x="13249278" y="967795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1472159"/>
            <a:ext cx="13371515" cy="1293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6"/>
              </a:lnSpc>
            </a:pPr>
            <a:r>
              <a:rPr lang="en-US" sz="9006" b="1" spc="-513">
                <a:solidFill>
                  <a:srgbClr val="E9E9E9"/>
                </a:solidFill>
                <a:latin typeface="Telegraf Bold"/>
                <a:ea typeface="Telegraf Bold"/>
                <a:cs typeface="Telegraf Bold"/>
                <a:sym typeface="Telegraf Bold"/>
              </a:rPr>
              <a:t>BACKEND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039275" y="8885928"/>
            <a:ext cx="2744391" cy="484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67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FLASK (PYTHON)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07674" y="8109528"/>
            <a:ext cx="1818308" cy="484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9"/>
              </a:lnSpc>
              <a:spcBef>
                <a:spcPct val="0"/>
              </a:spcBef>
            </a:pPr>
            <a:r>
              <a:rPr lang="en-US" sz="267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DATABASE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18342" y="316004"/>
            <a:ext cx="772218" cy="1020650"/>
            <a:chOff x="196898" y="51463"/>
            <a:chExt cx="1029624" cy="1360868"/>
          </a:xfrm>
        </p:grpSpPr>
        <p:grpSp>
          <p:nvGrpSpPr>
            <p:cNvPr id="3" name="Group 3"/>
            <p:cNvGrpSpPr/>
            <p:nvPr/>
          </p:nvGrpSpPr>
          <p:grpSpPr>
            <a:xfrm rot="-3571898">
              <a:off x="-57477" y="305838"/>
              <a:ext cx="1122760" cy="614009"/>
              <a:chOff x="0" y="-38100"/>
              <a:chExt cx="812800" cy="4445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812800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406400">
                    <a:moveTo>
                      <a:pt x="609600" y="0"/>
                    </a:moveTo>
                    <a:cubicBezTo>
                      <a:pt x="721824" y="0"/>
                      <a:pt x="812800" y="90976"/>
                      <a:pt x="812800" y="203200"/>
                    </a:cubicBezTo>
                    <a:cubicBezTo>
                      <a:pt x="812800" y="315424"/>
                      <a:pt x="721824" y="406400"/>
                      <a:pt x="609600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812800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-9039142">
              <a:off x="413402" y="136019"/>
              <a:ext cx="490990" cy="543789"/>
              <a:chOff x="0" y="-38100"/>
              <a:chExt cx="660400" cy="73141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60400" cy="693316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693316">
                    <a:moveTo>
                      <a:pt x="220252" y="674247"/>
                    </a:moveTo>
                    <a:cubicBezTo>
                      <a:pt x="254109" y="685761"/>
                      <a:pt x="292600" y="693316"/>
                      <a:pt x="330378" y="693316"/>
                    </a:cubicBezTo>
                    <a:cubicBezTo>
                      <a:pt x="368157" y="693316"/>
                      <a:pt x="404509" y="686839"/>
                      <a:pt x="438009" y="675326"/>
                    </a:cubicBezTo>
                    <a:cubicBezTo>
                      <a:pt x="438723" y="674966"/>
                      <a:pt x="439435" y="674966"/>
                      <a:pt x="440148" y="674607"/>
                    </a:cubicBezTo>
                    <a:cubicBezTo>
                      <a:pt x="565955" y="628551"/>
                      <a:pt x="658618" y="506938"/>
                      <a:pt x="660400" y="367468"/>
                    </a:cubicBezTo>
                    <a:lnTo>
                      <a:pt x="660400" y="0"/>
                    </a:lnTo>
                    <a:lnTo>
                      <a:pt x="0" y="0"/>
                    </a:lnTo>
                    <a:lnTo>
                      <a:pt x="0" y="367196"/>
                    </a:lnTo>
                    <a:cubicBezTo>
                      <a:pt x="1782" y="507656"/>
                      <a:pt x="93019" y="629272"/>
                      <a:pt x="220252" y="674247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660400" cy="6044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 rot="425504">
              <a:off x="428780" y="667197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4" y="0"/>
                  </a:lnTo>
                  <a:lnTo>
                    <a:pt x="763794" y="723677"/>
                  </a:lnTo>
                  <a:lnTo>
                    <a:pt x="0" y="7236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10" name="Group 10"/>
            <p:cNvGrpSpPr/>
            <p:nvPr/>
          </p:nvGrpSpPr>
          <p:grpSpPr>
            <a:xfrm rot="-2996065">
              <a:off x="367432" y="755422"/>
              <a:ext cx="425730" cy="442258"/>
              <a:chOff x="0" y="-57150"/>
              <a:chExt cx="128200" cy="13317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28200" cy="76026"/>
              </a:xfrm>
              <a:custGeom>
                <a:avLst/>
                <a:gdLst/>
                <a:ahLst/>
                <a:cxnLst/>
                <a:rect l="l" t="t" r="r" b="b"/>
                <a:pathLst>
                  <a:path w="128200" h="76026">
                    <a:moveTo>
                      <a:pt x="0" y="0"/>
                    </a:moveTo>
                    <a:lnTo>
                      <a:pt x="128200" y="0"/>
                    </a:lnTo>
                    <a:lnTo>
                      <a:pt x="128200" y="76026"/>
                    </a:lnTo>
                    <a:lnTo>
                      <a:pt x="0" y="7602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57150"/>
                <a:ext cx="128200" cy="133176"/>
              </a:xfrm>
              <a:prstGeom prst="rect">
                <a:avLst/>
              </a:prstGeom>
            </p:spPr>
            <p:txBody>
              <a:bodyPr lIns="122126" tIns="122126" rIns="122126" bIns="122126" rtlCol="0" anchor="ctr"/>
              <a:lstStyle/>
              <a:p>
                <a:pPr algn="ctr">
                  <a:lnSpc>
                    <a:spcPts val="3535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 rot="809023">
              <a:off x="462727" y="688655"/>
              <a:ext cx="763795" cy="723676"/>
            </a:xfrm>
            <a:custGeom>
              <a:avLst/>
              <a:gdLst/>
              <a:ahLst/>
              <a:cxnLst/>
              <a:rect l="l" t="t" r="r" b="b"/>
              <a:pathLst>
                <a:path w="763795" h="723676">
                  <a:moveTo>
                    <a:pt x="0" y="0"/>
                  </a:moveTo>
                  <a:lnTo>
                    <a:pt x="763795" y="0"/>
                  </a:lnTo>
                  <a:lnTo>
                    <a:pt x="763795" y="723676"/>
                  </a:lnTo>
                  <a:lnTo>
                    <a:pt x="0" y="7236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Freeform 14"/>
          <p:cNvSpPr/>
          <p:nvPr/>
        </p:nvSpPr>
        <p:spPr>
          <a:xfrm rot="5400000" flipH="1" flipV="1">
            <a:off x="3660987" y="9469230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782850" y="1635540"/>
                </a:moveTo>
                <a:lnTo>
                  <a:pt x="0" y="1635540"/>
                </a:lnTo>
                <a:lnTo>
                  <a:pt x="0" y="0"/>
                </a:lnTo>
                <a:lnTo>
                  <a:pt x="782850" y="0"/>
                </a:lnTo>
                <a:lnTo>
                  <a:pt x="782850" y="163554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5" name="Freeform 15"/>
          <p:cNvSpPr/>
          <p:nvPr/>
        </p:nvSpPr>
        <p:spPr>
          <a:xfrm>
            <a:off x="-391425" y="578189"/>
            <a:ext cx="782850" cy="1635539"/>
          </a:xfrm>
          <a:custGeom>
            <a:avLst/>
            <a:gdLst/>
            <a:ahLst/>
            <a:cxnLst/>
            <a:rect l="l" t="t" r="r" b="b"/>
            <a:pathLst>
              <a:path w="782850" h="1635539">
                <a:moveTo>
                  <a:pt x="0" y="0"/>
                </a:moveTo>
                <a:lnTo>
                  <a:pt x="782850" y="0"/>
                </a:lnTo>
                <a:lnTo>
                  <a:pt x="782850" y="1635540"/>
                </a:lnTo>
                <a:lnTo>
                  <a:pt x="0" y="1635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10735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6" name="Freeform 16"/>
          <p:cNvSpPr/>
          <p:nvPr/>
        </p:nvSpPr>
        <p:spPr>
          <a:xfrm>
            <a:off x="1028700" y="1511009"/>
            <a:ext cx="6466743" cy="3632491"/>
          </a:xfrm>
          <a:custGeom>
            <a:avLst/>
            <a:gdLst/>
            <a:ahLst/>
            <a:cxnLst/>
            <a:rect l="l" t="t" r="r" b="b"/>
            <a:pathLst>
              <a:path w="6466743" h="3632491">
                <a:moveTo>
                  <a:pt x="0" y="0"/>
                </a:moveTo>
                <a:lnTo>
                  <a:pt x="6466743" y="0"/>
                </a:lnTo>
                <a:lnTo>
                  <a:pt x="6466743" y="3632491"/>
                </a:lnTo>
                <a:lnTo>
                  <a:pt x="0" y="36324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7" name="Freeform 17"/>
          <p:cNvSpPr/>
          <p:nvPr/>
        </p:nvSpPr>
        <p:spPr>
          <a:xfrm>
            <a:off x="8652227" y="4261048"/>
            <a:ext cx="8806077" cy="5089620"/>
          </a:xfrm>
          <a:custGeom>
            <a:avLst/>
            <a:gdLst/>
            <a:ahLst/>
            <a:cxnLst/>
            <a:rect l="l" t="t" r="r" b="b"/>
            <a:pathLst>
              <a:path w="8806077" h="5089620">
                <a:moveTo>
                  <a:pt x="0" y="0"/>
                </a:moveTo>
                <a:lnTo>
                  <a:pt x="8806078" y="0"/>
                </a:lnTo>
                <a:lnTo>
                  <a:pt x="8806078" y="5089620"/>
                </a:lnTo>
                <a:lnTo>
                  <a:pt x="0" y="508962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4068" b="-4068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8" name="TextBox 18"/>
          <p:cNvSpPr txBox="1"/>
          <p:nvPr/>
        </p:nvSpPr>
        <p:spPr>
          <a:xfrm>
            <a:off x="13182429" y="9611102"/>
            <a:ext cx="5751568" cy="458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95"/>
              </a:lnSpc>
              <a:spcBef>
                <a:spcPct val="0"/>
              </a:spcBef>
            </a:pPr>
            <a:r>
              <a:rPr lang="en-US" sz="2854" b="1" u="none" strike="noStrik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www.medimind.live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49290" y="58331"/>
            <a:ext cx="3995915" cy="11687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  <a:spcBef>
                <a:spcPct val="0"/>
              </a:spcBef>
            </a:pPr>
            <a:r>
              <a:rPr lang="en-US" sz="6963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UI/UX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870258" y="3146280"/>
            <a:ext cx="8765317" cy="9991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04"/>
              </a:lnSpc>
              <a:spcBef>
                <a:spcPct val="0"/>
              </a:spcBef>
            </a:pPr>
            <a:r>
              <a:rPr lang="en-US" sz="5932" dirty="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DATABASE SCHEME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532</Words>
  <Application>Microsoft Office PowerPoint</Application>
  <PresentationFormat>Custom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Telegraf Bold</vt:lpstr>
      <vt:lpstr>Arial</vt:lpstr>
      <vt:lpstr>Telegraf</vt:lpstr>
      <vt:lpstr>DM Sans Bold</vt:lpstr>
      <vt:lpstr>Arial,Sans-Serif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White Professional Minimal Company Business Card (Presentation)</dc:title>
  <dc:creator>Yash Goyal</dc:creator>
  <cp:lastModifiedBy>Yash Goyal</cp:lastModifiedBy>
  <cp:revision>4</cp:revision>
  <dcterms:created xsi:type="dcterms:W3CDTF">2006-08-16T00:00:00Z</dcterms:created>
  <dcterms:modified xsi:type="dcterms:W3CDTF">2025-03-23T13:12:56Z</dcterms:modified>
  <dc:identifier>DAGYpCbSxqc</dc:identifier>
</cp:coreProperties>
</file>