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8" r:id="rId4"/>
    <p:sldId id="257" r:id="rId5"/>
    <p:sldId id="262" r:id="rId6"/>
    <p:sldId id="264" r:id="rId7"/>
    <p:sldId id="258" r:id="rId8"/>
    <p:sldId id="259" r:id="rId9"/>
    <p:sldId id="260" r:id="rId10"/>
    <p:sldId id="261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011E3-86F6-40A9-9C29-D415C435B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416A2D-32AC-49EC-845C-157A6637B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8917A-DBBE-4915-AFF3-F2BAF820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4718C-B129-4E97-AE1F-79F781B8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28ED4-2849-4152-8B96-001634F6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916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C3B59-0A79-4D59-BBF4-04E26A43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6A1C60-1A82-4725-9D43-4C262D44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9C2A1-7A8A-4967-876E-7DA2B15B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F136E-9EF0-4352-A880-EF0F4CD2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05BEC-B4DA-463D-B284-2F88F39E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00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0E7B42-4990-4376-AB47-A8EB67521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0FBF6C-F381-45E4-8CC8-FB4B86DF1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F89EC-6CF6-43B8-BFDD-87CC0184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AD531-94FC-4C08-9BF0-57977168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32517-A02A-41FA-BDDB-F5B8C9AF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84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359F4-30D4-4236-9206-B3F75E37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1AE38-8D40-487C-9E64-6908EB34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D45FB-5C70-4D31-A4FB-EC8871CD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536FF-E52B-4571-B9AA-17752DE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10B25-90AB-4390-AA77-74FECFA9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14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2D7B-B47E-4F07-9D88-E94A9553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92C5C7-80A4-4986-8928-98125226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70C8D-9394-4309-BEB5-D6CE8A5E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280A8-C451-4B00-8DE6-0924E195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126C4-4F43-4749-AC41-51E0431C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12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ACD9A-23B6-48BC-A9FB-8687B5D3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98582-E430-4387-9344-9EB88E37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AB30DA-456F-4FB5-91CF-1DE672189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0F691B-E393-495C-A694-52FD452B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3BBB2A-9E1F-4A51-8662-CC68B3FB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DE94D6-3F2D-4191-8171-74218898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48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54A8-E018-4173-A4EE-FE07FB42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9092C6-9F2C-41A5-8CD3-336830E8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C25506-6BDB-46DD-AF69-1478CA098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236CD2-3EF4-4859-B23A-A68BFEC2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323BC8-E5C9-43CC-AC69-963D7B5A3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25B603-482C-499C-993B-EF3EB36A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134D1B-6E34-45F9-AED5-36D7B794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9966EF-9D6A-4312-9DF8-E47658B3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1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7D66A-7A4E-47A9-951B-9BC7C4C7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8422AF-9889-42F0-BF3D-14AA6D2E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809BE1-9D40-4D19-A8CD-A0CB4973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32FB0E-78E3-4724-A1EE-BF977766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98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E46001-436E-4DFB-879D-44C05087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A8D6DD-3960-4853-B391-AD7F54B8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73C3C5-CFBD-4CC5-8851-D0630910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78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4F1A0-4555-496E-BF6F-024CBB26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B8336-D4F1-4B0C-BC73-D8FDDCAA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A1DC02-FBDB-4D88-AA43-4322EB6E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B88B10-CC25-4555-8FD1-F6827C81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72CD85-FC60-4858-A63B-694ABB1C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0C2F14-9342-4B3F-93C9-DEA450D3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9B22A-3D34-4178-BF31-DA77134D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F6842E-0C9F-46CB-82CA-994C95B11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A60C09-2CC2-45A7-BB99-462E39D0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FE9B46-AFC1-4558-9F2A-583FBC4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9448B8-E2A8-4CBD-8B5C-00FFB3D7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09CA1E-1478-4D1D-B41E-020A4AE0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694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D2799E-ADC8-4F51-921D-7E5B9DFF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4331F5-B967-4BE2-825F-C422BAC07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44100-26D1-42C3-B675-435D20A3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CB01-0931-40DA-A8B0-324D92D70834}" type="datetimeFigureOut">
              <a:rPr lang="es-CO" smtClean="0"/>
              <a:t>14/05/2018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5D3DC-D294-4EF1-A571-50839E078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A97701-86AA-465A-9961-44300B50E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6355-7466-4C36-8468-8336C264D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0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298A-3168-4B60-94A5-E54AF960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383" y="1750979"/>
            <a:ext cx="10457234" cy="2431914"/>
          </a:xfrm>
        </p:spPr>
        <p:txBody>
          <a:bodyPr>
            <a:normAutofit fontScale="90000"/>
          </a:bodyPr>
          <a:lstStyle/>
          <a:p>
            <a:r>
              <a:rPr lang="es-ES" sz="8800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El presente de Machine </a:t>
            </a:r>
            <a:r>
              <a:rPr lang="es-ES" sz="8800" b="1" dirty="0" err="1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Learning</a:t>
            </a:r>
            <a:endParaRPr lang="es-CO" sz="8800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59AB7-66F0-49E2-9C65-B2B9C5CB1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75115"/>
            <a:ext cx="9144000" cy="452336"/>
          </a:xfrm>
        </p:spPr>
        <p:txBody>
          <a:bodyPr/>
          <a:lstStyle/>
          <a:p>
            <a:r>
              <a:rPr lang="es-CO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Ing. Rodrigo Garcia</a:t>
            </a:r>
          </a:p>
        </p:txBody>
      </p:sp>
    </p:spTree>
    <p:extLst>
      <p:ext uri="{BB962C8B-B14F-4D97-AF65-F5344CB8AC3E}">
        <p14:creationId xmlns:p14="http://schemas.microsoft.com/office/powerpoint/2010/main" val="126138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870367" y="769118"/>
            <a:ext cx="10314530" cy="1956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Machine Learning puede usar las estadísticas y las ciencias computaciones para que aprendan ciertas tareas sin ser programadas para hacer eso, de la misma manera que tu cerebro para  aprender de la experiencia.</a:t>
            </a:r>
          </a:p>
        </p:txBody>
      </p:sp>
      <p:pic>
        <p:nvPicPr>
          <p:cNvPr id="9218" name="Picture 2" descr="Resultado de imagen para machine learning">
            <a:extLst>
              <a:ext uri="{FF2B5EF4-FFF2-40B4-BE49-F238E27FC236}">
                <a16:creationId xmlns:a16="http://schemas.microsoft.com/office/drawing/2014/main" id="{DC66CC75-ECBA-4C94-A958-7222AB2C0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70" y="2618698"/>
            <a:ext cx="8437061" cy="421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4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C1A3B41-ACAB-4548-900D-7A5FEBE7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216"/>
            <a:ext cx="12192000" cy="5793568"/>
          </a:xfrm>
          <a:prstGeom prst="rect">
            <a:avLst/>
          </a:prstGeom>
        </p:spPr>
      </p:pic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BD2CDED1-9593-4AC9-89AD-BBED405E588A}"/>
              </a:ext>
            </a:extLst>
          </p:cNvPr>
          <p:cNvSpPr/>
          <p:nvPr/>
        </p:nvSpPr>
        <p:spPr>
          <a:xfrm>
            <a:off x="9201815" y="1824526"/>
            <a:ext cx="916405" cy="1362269"/>
          </a:xfrm>
          <a:prstGeom prst="wedgeRoundRectCallout">
            <a:avLst>
              <a:gd name="adj1" fmla="val -20368"/>
              <a:gd name="adj2" fmla="val 1120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1998</a:t>
            </a:r>
          </a:p>
        </p:txBody>
      </p:sp>
      <p:pic>
        <p:nvPicPr>
          <p:cNvPr id="13314" name="Picture 2" descr="Resultado de imagen para google">
            <a:extLst>
              <a:ext uri="{FF2B5EF4-FFF2-40B4-BE49-F238E27FC236}">
                <a16:creationId xmlns:a16="http://schemas.microsoft.com/office/drawing/2014/main" id="{5F564AC8-B3DF-4BDA-932C-F18E2AB5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183" y="1903207"/>
            <a:ext cx="799826" cy="79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A4356423-D89A-45B4-933A-966DE04E3A9A}"/>
              </a:ext>
            </a:extLst>
          </p:cNvPr>
          <p:cNvSpPr/>
          <p:nvPr/>
        </p:nvSpPr>
        <p:spPr>
          <a:xfrm>
            <a:off x="7733944" y="2189177"/>
            <a:ext cx="1254807" cy="876553"/>
          </a:xfrm>
          <a:prstGeom prst="wedgeRoundRectCallout">
            <a:avLst>
              <a:gd name="adj1" fmla="val 71178"/>
              <a:gd name="adj2" fmla="val 1675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1997</a:t>
            </a:r>
          </a:p>
        </p:txBody>
      </p:sp>
      <p:pic>
        <p:nvPicPr>
          <p:cNvPr id="13316" name="Picture 4" descr="Resultado de imagen para netflix">
            <a:extLst>
              <a:ext uri="{FF2B5EF4-FFF2-40B4-BE49-F238E27FC236}">
                <a16:creationId xmlns:a16="http://schemas.microsoft.com/office/drawing/2014/main" id="{0B3507CB-DDFB-4B95-A391-EF983853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41" y="2189177"/>
            <a:ext cx="1122488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ocadillo: rectángulo con esquinas redondeadas 12">
            <a:extLst>
              <a:ext uri="{FF2B5EF4-FFF2-40B4-BE49-F238E27FC236}">
                <a16:creationId xmlns:a16="http://schemas.microsoft.com/office/drawing/2014/main" id="{4052483E-9BCF-4B6A-A1D9-F4F24E3D8BC0}"/>
              </a:ext>
            </a:extLst>
          </p:cNvPr>
          <p:cNvSpPr/>
          <p:nvPr/>
        </p:nvSpPr>
        <p:spPr>
          <a:xfrm>
            <a:off x="7055983" y="3120934"/>
            <a:ext cx="1350236" cy="729304"/>
          </a:xfrm>
          <a:prstGeom prst="wedgeRoundRectCallout">
            <a:avLst>
              <a:gd name="adj1" fmla="val 93556"/>
              <a:gd name="adj2" fmla="val 1061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r>
              <a:rPr lang="es-CO" dirty="0"/>
              <a:t>1994</a:t>
            </a:r>
          </a:p>
        </p:txBody>
      </p:sp>
      <p:pic>
        <p:nvPicPr>
          <p:cNvPr id="13318" name="Picture 6" descr="Resultado de imagen para amazon">
            <a:extLst>
              <a:ext uri="{FF2B5EF4-FFF2-40B4-BE49-F238E27FC236}">
                <a16:creationId xmlns:a16="http://schemas.microsoft.com/office/drawing/2014/main" id="{54BED5D8-CD0C-495D-BAC9-345DEE43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157" y="3285062"/>
            <a:ext cx="1198190" cy="2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ocadillo: rectángulo con esquinas redondeadas 13">
            <a:extLst>
              <a:ext uri="{FF2B5EF4-FFF2-40B4-BE49-F238E27FC236}">
                <a16:creationId xmlns:a16="http://schemas.microsoft.com/office/drawing/2014/main" id="{3CB77EB4-8D23-414D-B183-7E374FE2314E}"/>
              </a:ext>
            </a:extLst>
          </p:cNvPr>
          <p:cNvSpPr/>
          <p:nvPr/>
        </p:nvSpPr>
        <p:spPr>
          <a:xfrm>
            <a:off x="2495372" y="3747115"/>
            <a:ext cx="1053262" cy="1378010"/>
          </a:xfrm>
          <a:prstGeom prst="wedgeRoundRectCallout">
            <a:avLst>
              <a:gd name="adj1" fmla="val 224077"/>
              <a:gd name="adj2" fmla="val 9394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1975</a:t>
            </a:r>
          </a:p>
        </p:txBody>
      </p:sp>
      <p:sp>
        <p:nvSpPr>
          <p:cNvPr id="12" name="Bocadillo: rectángulo con esquinas redondeadas 11">
            <a:extLst>
              <a:ext uri="{FF2B5EF4-FFF2-40B4-BE49-F238E27FC236}">
                <a16:creationId xmlns:a16="http://schemas.microsoft.com/office/drawing/2014/main" id="{8282F477-10B4-493D-B09D-A833DB5B3AB4}"/>
              </a:ext>
            </a:extLst>
          </p:cNvPr>
          <p:cNvSpPr/>
          <p:nvPr/>
        </p:nvSpPr>
        <p:spPr>
          <a:xfrm>
            <a:off x="3881212" y="3367044"/>
            <a:ext cx="1254807" cy="1378010"/>
          </a:xfrm>
          <a:prstGeom prst="wedgeRoundRectCallout">
            <a:avLst>
              <a:gd name="adj1" fmla="val 78670"/>
              <a:gd name="adj2" fmla="val 12185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1976</a:t>
            </a:r>
          </a:p>
        </p:txBody>
      </p:sp>
      <p:pic>
        <p:nvPicPr>
          <p:cNvPr id="13324" name="Picture 12" descr="Resultado de imagen para microsoft">
            <a:extLst>
              <a:ext uri="{FF2B5EF4-FFF2-40B4-BE49-F238E27FC236}">
                <a16:creationId xmlns:a16="http://schemas.microsoft.com/office/drawing/2014/main" id="{2AB42A79-B348-486E-AB46-18201B5C5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7" r="79633" b="14840"/>
          <a:stretch/>
        </p:blipFill>
        <p:spPr bwMode="auto">
          <a:xfrm>
            <a:off x="2658008" y="3924474"/>
            <a:ext cx="762173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Resultado de imagen para apple">
            <a:extLst>
              <a:ext uri="{FF2B5EF4-FFF2-40B4-BE49-F238E27FC236}">
                <a16:creationId xmlns:a16="http://schemas.microsoft.com/office/drawing/2014/main" id="{A511E736-86DD-4CCE-B24D-DB9D34CFA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72" y="3429000"/>
            <a:ext cx="693485" cy="8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1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836184" y="230734"/>
            <a:ext cx="10314530" cy="10853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Científico de datos</a:t>
            </a:r>
          </a:p>
        </p:txBody>
      </p:sp>
      <p:pic>
        <p:nvPicPr>
          <p:cNvPr id="10242" name="Picture 2" descr="Resultado de imagen para data science">
            <a:extLst>
              <a:ext uri="{FF2B5EF4-FFF2-40B4-BE49-F238E27FC236}">
                <a16:creationId xmlns:a16="http://schemas.microsoft.com/office/drawing/2014/main" id="{3A907331-CEF4-49A4-BB83-536E4256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82" y="2328576"/>
            <a:ext cx="6903625" cy="452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0139C56-F95C-42A9-8391-8155D5682BB2}"/>
              </a:ext>
            </a:extLst>
          </p:cNvPr>
          <p:cNvSpPr txBox="1">
            <a:spLocks/>
          </p:cNvSpPr>
          <p:nvPr/>
        </p:nvSpPr>
        <p:spPr>
          <a:xfrm>
            <a:off x="382992" y="3873303"/>
            <a:ext cx="5479422" cy="2226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  <a:p>
            <a:pPr algn="l">
              <a:lnSpc>
                <a:spcPct val="100000"/>
              </a:lnSpc>
            </a:pPr>
            <a:r>
              <a:rPr lang="es-CO" sz="2800" b="1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Habilidades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s-CO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Estadística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s-CO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Matemática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s-CO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Programación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s-CO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Facilidad de Comunicación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34F968-5B15-441A-B7D7-93C5C6DFAD7F}"/>
              </a:ext>
            </a:extLst>
          </p:cNvPr>
          <p:cNvSpPr txBox="1">
            <a:spLocks/>
          </p:cNvSpPr>
          <p:nvPr/>
        </p:nvSpPr>
        <p:spPr>
          <a:xfrm>
            <a:off x="283652" y="1813805"/>
            <a:ext cx="5678101" cy="1377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En el 2016 ocupó el primer lugar entre los mejores trabajos de América. </a:t>
            </a: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954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B34F968-5B15-441A-B7D7-93C5C6DFAD7F}"/>
              </a:ext>
            </a:extLst>
          </p:cNvPr>
          <p:cNvSpPr txBox="1">
            <a:spLocks/>
          </p:cNvSpPr>
          <p:nvPr/>
        </p:nvSpPr>
        <p:spPr>
          <a:xfrm>
            <a:off x="352984" y="1993266"/>
            <a:ext cx="11486031" cy="1377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Un científico de datos gana en promedio un salario base de 115.000 USD.</a:t>
            </a:r>
          </a:p>
          <a:p>
            <a:r>
              <a:rPr lang="es-ES" sz="28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En pesos colombianos 345,000,000 que equivalen mensualmente a 28,750,000 pesos</a:t>
            </a:r>
            <a:endParaRPr lang="es-CO" sz="28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1266" name="Picture 2" descr="Resultado de imagen para Glassdoor">
            <a:extLst>
              <a:ext uri="{FF2B5EF4-FFF2-40B4-BE49-F238E27FC236}">
                <a16:creationId xmlns:a16="http://schemas.microsoft.com/office/drawing/2014/main" id="{62B2DFF8-4A27-4FFC-9481-9F55D3612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76" y="-325493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n para Cisco">
            <a:extLst>
              <a:ext uri="{FF2B5EF4-FFF2-40B4-BE49-F238E27FC236}">
                <a16:creationId xmlns:a16="http://schemas.microsoft.com/office/drawing/2014/main" id="{AE19A11F-1D11-4ACF-91C2-82011E1D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58" y="3708261"/>
            <a:ext cx="2667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esultado de imagen para apple">
            <a:extLst>
              <a:ext uri="{FF2B5EF4-FFF2-40B4-BE49-F238E27FC236}">
                <a16:creationId xmlns:a16="http://schemas.microsoft.com/office/drawing/2014/main" id="{F058BCB2-BFF2-4491-B2C4-A4806A534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400" y="3650965"/>
            <a:ext cx="1623738" cy="162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FC7C44-5A79-417C-91FE-8D1F3B97C9E5}"/>
              </a:ext>
            </a:extLst>
          </p:cNvPr>
          <p:cNvSpPr txBox="1">
            <a:spLocks/>
          </p:cNvSpPr>
          <p:nvPr/>
        </p:nvSpPr>
        <p:spPr>
          <a:xfrm>
            <a:off x="670723" y="4956498"/>
            <a:ext cx="5970905" cy="1377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190,000 USD</a:t>
            </a:r>
          </a:p>
          <a:p>
            <a:r>
              <a:rPr lang="es-ES" sz="2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570,000,000 Pesos</a:t>
            </a:r>
          </a:p>
          <a:p>
            <a:r>
              <a:rPr lang="es-ES" sz="2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47,500,000 Pesos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2AB47D5-14A7-467F-8470-FCDC759E2832}"/>
              </a:ext>
            </a:extLst>
          </p:cNvPr>
          <p:cNvSpPr txBox="1">
            <a:spLocks/>
          </p:cNvSpPr>
          <p:nvPr/>
        </p:nvSpPr>
        <p:spPr>
          <a:xfrm>
            <a:off x="5336729" y="4956498"/>
            <a:ext cx="5970905" cy="1377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145,000 USD</a:t>
            </a:r>
          </a:p>
          <a:p>
            <a:r>
              <a:rPr lang="es-ES" sz="2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435,000,000 Pesos</a:t>
            </a:r>
          </a:p>
          <a:p>
            <a:r>
              <a:rPr lang="es-ES" sz="2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36,250,000 Pesos</a:t>
            </a:r>
          </a:p>
        </p:txBody>
      </p:sp>
    </p:spTree>
    <p:extLst>
      <p:ext uri="{BB962C8B-B14F-4D97-AF65-F5344CB8AC3E}">
        <p14:creationId xmlns:p14="http://schemas.microsoft.com/office/powerpoint/2010/main" val="403889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298A-3168-4B60-94A5-E54AF960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380" y="5255660"/>
            <a:ext cx="10457234" cy="892762"/>
          </a:xfrm>
        </p:spPr>
        <p:txBody>
          <a:bodyPr>
            <a:normAutofit/>
          </a:bodyPr>
          <a:lstStyle/>
          <a:p>
            <a:r>
              <a:rPr lang="es-ES" sz="4800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Olvida el Big Data - Piensa en Machine Learning</a:t>
            </a:r>
            <a:endParaRPr lang="es-CO" sz="4800" b="1" dirty="0">
              <a:latin typeface="Bahnschrift Condensed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2292" name="Picture 4" descr="Imagen relacionada">
            <a:extLst>
              <a:ext uri="{FF2B5EF4-FFF2-40B4-BE49-F238E27FC236}">
                <a16:creationId xmlns:a16="http://schemas.microsoft.com/office/drawing/2014/main" id="{BE0B1F59-2205-4DAE-A5F8-F02212C3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44" y="1049039"/>
            <a:ext cx="4756511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43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FC4FF9B-79F6-4ECA-BDAE-5063BAFA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21" y="1166950"/>
            <a:ext cx="8269079" cy="501195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64599" y="5293313"/>
            <a:ext cx="4011010" cy="1531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ES" sz="2000" b="1" i="1" dirty="0"/>
              <a:t>“Una computadora puede ser llamada "inteligente" si logra engañar a una persona haciéndole creer que es un humano”</a:t>
            </a:r>
          </a:p>
          <a:p>
            <a:pPr algn="r">
              <a:lnSpc>
                <a:spcPct val="120000"/>
              </a:lnSpc>
            </a:pPr>
            <a:r>
              <a:rPr lang="es-CO" sz="2000" i="1" dirty="0"/>
              <a:t>Alan Turing</a:t>
            </a:r>
            <a:endParaRPr lang="es-ES" sz="2000" i="1" dirty="0"/>
          </a:p>
          <a:p>
            <a:pPr>
              <a:lnSpc>
                <a:spcPct val="120000"/>
              </a:lnSpc>
            </a:pPr>
            <a:br>
              <a:rPr lang="es-ES" sz="1100" dirty="0"/>
            </a:br>
            <a:endParaRPr lang="es-CO" sz="11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9769D7C-BBF8-4B4E-858F-AA5B4F249FEE}"/>
              </a:ext>
            </a:extLst>
          </p:cNvPr>
          <p:cNvSpPr txBox="1">
            <a:spLocks/>
          </p:cNvSpPr>
          <p:nvPr/>
        </p:nvSpPr>
        <p:spPr>
          <a:xfrm>
            <a:off x="-3668" y="4107104"/>
            <a:ext cx="4218617" cy="1074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CO" sz="20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Alan Turing (1912-1954)  </a:t>
            </a:r>
          </a:p>
          <a:p>
            <a:pPr>
              <a:lnSpc>
                <a:spcPct val="120000"/>
              </a:lnSpc>
            </a:pPr>
            <a:r>
              <a:rPr lang="es-CO" sz="20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Genio informático </a:t>
            </a:r>
          </a:p>
          <a:p>
            <a:pPr>
              <a:lnSpc>
                <a:spcPct val="120000"/>
              </a:lnSpc>
            </a:pPr>
            <a:r>
              <a:rPr lang="es-CO" sz="20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Padre de la computación</a:t>
            </a:r>
          </a:p>
        </p:txBody>
      </p:sp>
      <p:pic>
        <p:nvPicPr>
          <p:cNvPr id="1028" name="Picture 4" descr="Resultado de imagen para turing">
            <a:extLst>
              <a:ext uri="{FF2B5EF4-FFF2-40B4-BE49-F238E27FC236}">
                <a16:creationId xmlns:a16="http://schemas.microsoft.com/office/drawing/2014/main" id="{50DE22F0-413F-4C72-BE5F-1AF227233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8" y="229894"/>
            <a:ext cx="3684947" cy="377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0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test de turing">
            <a:extLst>
              <a:ext uri="{FF2B5EF4-FFF2-40B4-BE49-F238E27FC236}">
                <a16:creationId xmlns:a16="http://schemas.microsoft.com/office/drawing/2014/main" id="{8272151A-1899-4C89-9138-D5A341AA1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4" r="-2" b="2385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5E298A-3168-4B60-94A5-E54AF960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2104" y="536045"/>
            <a:ext cx="3844896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Test de Turing</a:t>
            </a:r>
          </a:p>
        </p:txBody>
      </p:sp>
    </p:spTree>
    <p:extLst>
      <p:ext uri="{BB962C8B-B14F-4D97-AF65-F5344CB8AC3E}">
        <p14:creationId xmlns:p14="http://schemas.microsoft.com/office/powerpoint/2010/main" val="281059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298A-3168-4B60-94A5-E54AF960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1921"/>
            <a:ext cx="12192000" cy="940608"/>
          </a:xfrm>
        </p:spPr>
        <p:txBody>
          <a:bodyPr>
            <a:normAutofit/>
          </a:bodyPr>
          <a:lstStyle/>
          <a:p>
            <a:r>
              <a:rPr lang="es-ES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Singularidad </a:t>
            </a:r>
            <a:r>
              <a:rPr lang="es-CO" b="1" dirty="0">
                <a:latin typeface="Bahnschrift Condensed" panose="020B0502040204020203" pitchFamily="34" charset="0"/>
                <a:ea typeface="Adobe Gothic Std B" panose="020B0800000000000000" pitchFamily="34" charset="-128"/>
              </a:rPr>
              <a:t>tecnológica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0" y="2857703"/>
            <a:ext cx="12191999" cy="780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IA capas de auto-mejorarse</a:t>
            </a:r>
            <a:endParaRPr lang="es-CO" sz="30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Resultado de imagen para singularidad ia">
            <a:extLst>
              <a:ext uri="{FF2B5EF4-FFF2-40B4-BE49-F238E27FC236}">
                <a16:creationId xmlns:a16="http://schemas.microsoft.com/office/drawing/2014/main" id="{55B2E3A5-907D-47DB-8C49-FF7CBF52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000297"/>
            <a:ext cx="37909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769D7C-BBF8-4B4E-858F-AA5B4F249FEE}"/>
              </a:ext>
            </a:extLst>
          </p:cNvPr>
          <p:cNvSpPr txBox="1">
            <a:spLocks/>
          </p:cNvSpPr>
          <p:nvPr/>
        </p:nvSpPr>
        <p:spPr>
          <a:xfrm>
            <a:off x="12565" y="5347064"/>
            <a:ext cx="8388485" cy="13635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s-ES" i="1" dirty="0">
                <a:latin typeface="Bahnschrift Light" panose="020B0502040204020203" pitchFamily="34" charset="0"/>
              </a:rPr>
              <a:t>“El desarrollo de la inteligencia artificial completa podría significar el fin de la raza humana.”</a:t>
            </a:r>
          </a:p>
          <a:p>
            <a:pPr algn="r">
              <a:lnSpc>
                <a:spcPct val="120000"/>
              </a:lnSpc>
            </a:pPr>
            <a:r>
              <a:rPr lang="es-CO" sz="3000" i="1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Stephen Hawking</a:t>
            </a:r>
          </a:p>
        </p:txBody>
      </p:sp>
    </p:spTree>
    <p:extLst>
      <p:ext uri="{BB962C8B-B14F-4D97-AF65-F5344CB8AC3E}">
        <p14:creationId xmlns:p14="http://schemas.microsoft.com/office/powerpoint/2010/main" val="293258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746251" y="1290415"/>
            <a:ext cx="7338070" cy="3033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Nuestra capacidad de </a:t>
            </a:r>
            <a:r>
              <a:rPr lang="es-ES" sz="4400" u="sng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aprender</a:t>
            </a:r>
            <a:r>
              <a:rPr lang="es-ES" sz="44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 y mejorar a través de la experiencia es parte de ser humano.</a:t>
            </a:r>
            <a:endParaRPr lang="es-CO" sz="44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2052" name="Picture 4" descr="Resultado de imagen para desarrollador">
            <a:extLst>
              <a:ext uri="{FF2B5EF4-FFF2-40B4-BE49-F238E27FC236}">
                <a16:creationId xmlns:a16="http://schemas.microsoft.com/office/drawing/2014/main" id="{444A2C1E-6524-4424-8712-7486BBD6D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89" y="0"/>
            <a:ext cx="8829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2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87D59BB-C5B8-454E-AD29-65E7ECF4F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495425"/>
            <a:ext cx="8621486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391886" y="973783"/>
            <a:ext cx="11408228" cy="1142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Cuando nacemos casi no sabemos nada y no podemos hacer nada por nosotros mismos.</a:t>
            </a:r>
            <a:endParaRPr lang="es-CO" sz="32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586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0" y="5458696"/>
            <a:ext cx="12191999" cy="780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Pronto aprendemos y nos volvemos mas capaces.</a:t>
            </a:r>
            <a:endParaRPr lang="es-CO" sz="32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2050" name="Picture 2" descr="Resultado de imagen para bebe jugando">
            <a:extLst>
              <a:ext uri="{FF2B5EF4-FFF2-40B4-BE49-F238E27FC236}">
                <a16:creationId xmlns:a16="http://schemas.microsoft.com/office/drawing/2014/main" id="{FB16AF68-8723-4958-80F8-F23AF909E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319" y="488378"/>
            <a:ext cx="5775614" cy="497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4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0A51-A41F-4529-A96C-C271EA4C0F09}"/>
              </a:ext>
            </a:extLst>
          </p:cNvPr>
          <p:cNvSpPr txBox="1">
            <a:spLocks/>
          </p:cNvSpPr>
          <p:nvPr/>
        </p:nvSpPr>
        <p:spPr>
          <a:xfrm>
            <a:off x="0" y="5693828"/>
            <a:ext cx="12191999" cy="780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latin typeface="Bahnschrift Light" panose="020B0502040204020203" pitchFamily="34" charset="0"/>
                <a:ea typeface="Adobe Gothic Std B" panose="020B0800000000000000" pitchFamily="34" charset="-128"/>
              </a:rPr>
              <a:t>Las maquinas pueden hacer lo mismo?</a:t>
            </a:r>
            <a:endParaRPr lang="es-CO" sz="3200" dirty="0">
              <a:latin typeface="Bahnschrift Light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3" name="Picture 4" descr="Resultado de imagen para robot leyendo">
            <a:extLst>
              <a:ext uri="{FF2B5EF4-FFF2-40B4-BE49-F238E27FC236}">
                <a16:creationId xmlns:a16="http://schemas.microsoft.com/office/drawing/2014/main" id="{6626B4AA-5A38-457B-A1F1-E8F0CA8E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673" y="1159678"/>
            <a:ext cx="6072655" cy="453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953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8257DB0E-7688-488D-BF2B-AE66297DA74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222</Words>
  <Application>Microsoft Office PowerPoint</Application>
  <PresentationFormat>Panorámica</PresentationFormat>
  <Paragraphs>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Adobe Gothic Std B</vt:lpstr>
      <vt:lpstr>Arial</vt:lpstr>
      <vt:lpstr>Bahnschrift Condensed</vt:lpstr>
      <vt:lpstr>Bahnschrift Light</vt:lpstr>
      <vt:lpstr>Calibri</vt:lpstr>
      <vt:lpstr>Calibri Light</vt:lpstr>
      <vt:lpstr>Tema de Office</vt:lpstr>
      <vt:lpstr>El presente de Machine Learning</vt:lpstr>
      <vt:lpstr>Olvida el Big Data - Piensa en Machine Learning</vt:lpstr>
      <vt:lpstr>Presentación de PowerPoint</vt:lpstr>
      <vt:lpstr>Test de Turing</vt:lpstr>
      <vt:lpstr>Singularidad tecnológica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de Machine Learning</dc:title>
  <dc:creator>Garcia Hoyos,Rodrigo Junior</dc:creator>
  <cp:lastModifiedBy>Garcia Hoyos,Rodrigo Junior</cp:lastModifiedBy>
  <cp:revision>21</cp:revision>
  <dcterms:created xsi:type="dcterms:W3CDTF">2018-05-14T23:24:44Z</dcterms:created>
  <dcterms:modified xsi:type="dcterms:W3CDTF">2018-05-15T02:01:53Z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