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8" r:id="rId4"/>
    <p:sldId id="264" r:id="rId5"/>
    <p:sldId id="257" r:id="rId6"/>
    <p:sldId id="262" r:id="rId7"/>
    <p:sldId id="271" r:id="rId8"/>
    <p:sldId id="269" r:id="rId9"/>
    <p:sldId id="258" r:id="rId10"/>
    <p:sldId id="259" r:id="rId11"/>
    <p:sldId id="260" r:id="rId12"/>
    <p:sldId id="261" r:id="rId13"/>
    <p:sldId id="265" r:id="rId14"/>
    <p:sldId id="266" r:id="rId15"/>
    <p:sldId id="267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2" r:id="rId25"/>
    <p:sldId id="283" r:id="rId26"/>
    <p:sldId id="285" r:id="rId27"/>
    <p:sldId id="284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03E"/>
    <a:srgbClr val="C28E37"/>
    <a:srgbClr val="FFBC49"/>
    <a:srgbClr val="FFD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63" autoAdjust="0"/>
  </p:normalViewPr>
  <p:slideViewPr>
    <p:cSldViewPr snapToGrid="0">
      <p:cViewPr varScale="1">
        <p:scale>
          <a:sx n="102" d="100"/>
          <a:sy n="102" d="100"/>
        </p:scale>
        <p:origin x="673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11E3-86F6-40A9-9C29-D415C435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16A2D-32AC-49EC-845C-157A6637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8917A-DBBE-4915-AFF3-F2BAF82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4718C-B129-4E97-AE1F-79F781B8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28ED4-2849-4152-8B96-001634F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1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3B59-0A79-4D59-BBF4-04E26A43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6A1C60-1A82-4725-9D43-4C262D44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9C2A1-7A8A-4967-876E-7DA2B15B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F136E-9EF0-4352-A880-EF0F4CD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05BEC-B4DA-463D-B284-2F88F39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0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E7B42-4990-4376-AB47-A8EB6752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FBF6C-F381-45E4-8CC8-FB4B86DF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F89EC-6CF6-43B8-BFDD-87CC018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AD531-94FC-4C08-9BF0-57977168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32517-A02A-41FA-BDDB-F5B8C9A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4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59F4-30D4-4236-9206-B3F75E37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1AE38-8D40-487C-9E64-6908EB34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D45FB-5C70-4D31-A4FB-EC8871CD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536FF-E52B-4571-B9AA-17752DE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10B25-90AB-4390-AA77-74FECFA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4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2D7B-B47E-4F07-9D88-E94A955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2C5C7-80A4-4986-8928-9812522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0C8D-9394-4309-BEB5-D6CE8A5E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280A8-C451-4B00-8DE6-0924E195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126C4-4F43-4749-AC41-51E0431C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1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ACD9A-23B6-48BC-A9FB-8687B5D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8582-E430-4387-9344-9EB88E37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30DA-456F-4FB5-91CF-1DE67218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F691B-E393-495C-A694-52FD452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BBB2A-9E1F-4A51-8662-CC68B3FB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E94D6-3F2D-4191-8171-74218898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8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54A8-E018-4173-A4EE-FE07FB42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092C6-9F2C-41A5-8CD3-336830E8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25506-6BDB-46DD-AF69-1478CA09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236CD2-3EF4-4859-B23A-A68BFEC2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323BC8-E5C9-43CC-AC69-963D7B5A3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25B603-482C-499C-993B-EF3EB36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134D1B-6E34-45F9-AED5-36D7B79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9966EF-9D6A-4312-9DF8-E47658B3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7D66A-7A4E-47A9-951B-9BC7C4C7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8422AF-9889-42F0-BF3D-14AA6D2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809BE1-9D40-4D19-A8CD-A0CB497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2FB0E-78E3-4724-A1EE-BF977766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E46001-436E-4DFB-879D-44C05087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A8D6DD-3960-4853-B391-AD7F54B8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73C3C5-CFBD-4CC5-8851-D063091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7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4F1A0-4555-496E-BF6F-024CBB26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B8336-D4F1-4B0C-BC73-D8FDDCAA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1DC02-FBDB-4D88-AA43-4322EB6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8B10-CC25-4555-8FD1-F6827C81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2CD85-FC60-4858-A63B-694ABB1C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C2F14-9342-4B3F-93C9-DEA450D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B22A-3D34-4178-BF31-DA77134D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F6842E-0C9F-46CB-82CA-994C95B11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60C09-2CC2-45A7-BB99-462E39D0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E9B46-AFC1-4558-9F2A-583FBC4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448B8-E2A8-4CBD-8B5C-00FFB3D7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9CA1E-1478-4D1D-B41E-020A4AE0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9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D2799E-ADC8-4F51-921D-7E5B9DF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331F5-B967-4BE2-825F-C422BAC0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4100-26D1-42C3-B675-435D20A3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B01-0931-40DA-A8B0-324D92D70834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5D3DC-D294-4EF1-A571-50839E07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97701-86AA-465A-9961-44300B50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0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83" y="1750979"/>
            <a:ext cx="10457234" cy="2431914"/>
          </a:xfrm>
        </p:spPr>
        <p:txBody>
          <a:bodyPr>
            <a:normAutofit fontScale="90000"/>
          </a:bodyPr>
          <a:lstStyle/>
          <a:p>
            <a:r>
              <a:rPr lang="es-ES" sz="8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El presente de Machine </a:t>
            </a:r>
            <a:r>
              <a:rPr lang="es-ES" sz="8800" b="1" dirty="0" err="1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Learning</a:t>
            </a:r>
            <a:endParaRPr lang="es-CO" sz="8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59AB7-66F0-49E2-9C65-B2B9C5CB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5115"/>
            <a:ext cx="9144000" cy="452336"/>
          </a:xfrm>
        </p:spPr>
        <p:txBody>
          <a:bodyPr/>
          <a:lstStyle/>
          <a:p>
            <a:r>
              <a:rPr lang="es-CO" b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Ing. </a:t>
            </a:r>
            <a:r>
              <a:rPr lang="es-CO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Rodrigo Garcia</a:t>
            </a:r>
          </a:p>
        </p:txBody>
      </p:sp>
      <p:pic>
        <p:nvPicPr>
          <p:cNvPr id="13314" name="Picture 2" descr="Resultado de imagen para twitter">
            <a:extLst>
              <a:ext uri="{FF2B5EF4-FFF2-40B4-BE49-F238E27FC236}">
                <a16:creationId xmlns:a16="http://schemas.microsoft.com/office/drawing/2014/main" id="{D9DEE27A-8D55-4463-BD4F-003ABE3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16" y="5233857"/>
            <a:ext cx="517905" cy="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7E5DB93-C3FA-47DB-9679-666F83B8C093}"/>
              </a:ext>
            </a:extLst>
          </p:cNvPr>
          <p:cNvSpPr txBox="1">
            <a:spLocks/>
          </p:cNvSpPr>
          <p:nvPr/>
        </p:nvSpPr>
        <p:spPr>
          <a:xfrm>
            <a:off x="10245804" y="5756969"/>
            <a:ext cx="1719128" cy="45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@</a:t>
            </a:r>
            <a:r>
              <a:rPr lang="es-CO" dirty="0" err="1">
                <a:latin typeface="Bahnschrift Light" panose="020B0502040204020203" pitchFamily="34" charset="0"/>
                <a:ea typeface="Adobe Gothic Std B" panose="020B0800000000000000" pitchFamily="34" charset="-128"/>
              </a:rPr>
              <a:t>raxielh</a:t>
            </a:r>
            <a:endParaRPr lang="es-CO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3316" name="Picture 4" descr="Resultado de imagen para telefono">
            <a:extLst>
              <a:ext uri="{FF2B5EF4-FFF2-40B4-BE49-F238E27FC236}">
                <a16:creationId xmlns:a16="http://schemas.microsoft.com/office/drawing/2014/main" id="{E0C4FB98-16A8-4924-8669-D11548A1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12" y="6202894"/>
            <a:ext cx="421917" cy="4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619E191-E0EB-4E1E-8F48-5C2449C9C492}"/>
              </a:ext>
            </a:extLst>
          </p:cNvPr>
          <p:cNvSpPr txBox="1">
            <a:spLocks/>
          </p:cNvSpPr>
          <p:nvPr/>
        </p:nvSpPr>
        <p:spPr>
          <a:xfrm>
            <a:off x="10306505" y="6209305"/>
            <a:ext cx="1719128" cy="452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3106763499</a:t>
            </a:r>
          </a:p>
        </p:txBody>
      </p:sp>
    </p:spTree>
    <p:extLst>
      <p:ext uri="{BB962C8B-B14F-4D97-AF65-F5344CB8AC3E}">
        <p14:creationId xmlns:p14="http://schemas.microsoft.com/office/powerpoint/2010/main" val="126138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5458696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Pronto aprendemos y nos volvemos mas capaces.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050" name="Picture 2" descr="Resultado de imagen para bebe jugando">
            <a:extLst>
              <a:ext uri="{FF2B5EF4-FFF2-40B4-BE49-F238E27FC236}">
                <a16:creationId xmlns:a16="http://schemas.microsoft.com/office/drawing/2014/main" id="{FB16AF68-8723-4958-80F8-F23AF909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19" y="488378"/>
            <a:ext cx="5775614" cy="4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4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5693828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Las maquinas pueden hacer lo mismo?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4" descr="Resultado de imagen para robot leyendo">
            <a:extLst>
              <a:ext uri="{FF2B5EF4-FFF2-40B4-BE49-F238E27FC236}">
                <a16:creationId xmlns:a16="http://schemas.microsoft.com/office/drawing/2014/main" id="{6626B4AA-5A38-457B-A1F1-E8F0CA8E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73" y="1159678"/>
            <a:ext cx="6072655" cy="453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5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70367" y="769118"/>
            <a:ext cx="10314530" cy="1956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Machine Learning puede usar las estadísticas y las ciencias computaciones para que aprendan ciertas tareas sin ser programadas para hacer eso, de la misma manera que tu cerebro para  aprender de la experiencia.</a:t>
            </a:r>
          </a:p>
        </p:txBody>
      </p:sp>
      <p:pic>
        <p:nvPicPr>
          <p:cNvPr id="9218" name="Picture 2" descr="Resultado de imagen para machine learning">
            <a:extLst>
              <a:ext uri="{FF2B5EF4-FFF2-40B4-BE49-F238E27FC236}">
                <a16:creationId xmlns:a16="http://schemas.microsoft.com/office/drawing/2014/main" id="{DC66CC75-ECBA-4C94-A958-7222AB2C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2618698"/>
            <a:ext cx="8437061" cy="42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4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36184" y="230734"/>
            <a:ext cx="1031453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Científico de datos</a:t>
            </a:r>
          </a:p>
        </p:txBody>
      </p:sp>
      <p:pic>
        <p:nvPicPr>
          <p:cNvPr id="10242" name="Picture 2" descr="Resultado de imagen para data science">
            <a:extLst>
              <a:ext uri="{FF2B5EF4-FFF2-40B4-BE49-F238E27FC236}">
                <a16:creationId xmlns:a16="http://schemas.microsoft.com/office/drawing/2014/main" id="{3A907331-CEF4-49A4-BB83-536E4256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82" y="2328576"/>
            <a:ext cx="6903625" cy="452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0139C56-F95C-42A9-8391-8155D5682BB2}"/>
              </a:ext>
            </a:extLst>
          </p:cNvPr>
          <p:cNvSpPr txBox="1">
            <a:spLocks/>
          </p:cNvSpPr>
          <p:nvPr/>
        </p:nvSpPr>
        <p:spPr>
          <a:xfrm>
            <a:off x="382992" y="3873303"/>
            <a:ext cx="5479422" cy="2226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algn="l">
              <a:lnSpc>
                <a:spcPct val="100000"/>
              </a:lnSpc>
            </a:pPr>
            <a:r>
              <a:rPr lang="es-CO" sz="2800" b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Habilidades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Estadística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Matemática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Programación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Facilidad de Comunicación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283652" y="1813805"/>
            <a:ext cx="5678101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En el 2016 ocupó el primer lugar entre los mejores trabajos de América. 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54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352984" y="1993266"/>
            <a:ext cx="11486031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Un científico de datos gana en promedio un salario base de 115.000 USD.</a:t>
            </a:r>
          </a:p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En pesos colombianos 345,000,000 que equivalen mensualmente a 28,750,000 pesos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1266" name="Picture 2" descr="Resultado de imagen para Glassdoor">
            <a:extLst>
              <a:ext uri="{FF2B5EF4-FFF2-40B4-BE49-F238E27FC236}">
                <a16:creationId xmlns:a16="http://schemas.microsoft.com/office/drawing/2014/main" id="{62B2DFF8-4A27-4FFC-9481-9F55D361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6" y="-325493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n para Cisco">
            <a:extLst>
              <a:ext uri="{FF2B5EF4-FFF2-40B4-BE49-F238E27FC236}">
                <a16:creationId xmlns:a16="http://schemas.microsoft.com/office/drawing/2014/main" id="{AE19A11F-1D11-4ACF-91C2-82011E1D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58" y="3708261"/>
            <a:ext cx="2667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n para apple">
            <a:extLst>
              <a:ext uri="{FF2B5EF4-FFF2-40B4-BE49-F238E27FC236}">
                <a16:creationId xmlns:a16="http://schemas.microsoft.com/office/drawing/2014/main" id="{F058BCB2-BFF2-4491-B2C4-A4806A53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00" y="3650965"/>
            <a:ext cx="1623738" cy="162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FC7C44-5A79-417C-91FE-8D1F3B97C9E5}"/>
              </a:ext>
            </a:extLst>
          </p:cNvPr>
          <p:cNvSpPr txBox="1">
            <a:spLocks/>
          </p:cNvSpPr>
          <p:nvPr/>
        </p:nvSpPr>
        <p:spPr>
          <a:xfrm>
            <a:off x="670723" y="4956498"/>
            <a:ext cx="5970905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190,000 USD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570,000,000 Pesos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47,500,000 Pesos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2AB47D5-14A7-467F-8470-FCDC759E2832}"/>
              </a:ext>
            </a:extLst>
          </p:cNvPr>
          <p:cNvSpPr txBox="1">
            <a:spLocks/>
          </p:cNvSpPr>
          <p:nvPr/>
        </p:nvSpPr>
        <p:spPr>
          <a:xfrm>
            <a:off x="5336729" y="4956498"/>
            <a:ext cx="5970905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145,000 USD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435,000,000 Pesos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36,250,000 Pesos</a:t>
            </a:r>
          </a:p>
        </p:txBody>
      </p:sp>
    </p:spTree>
    <p:extLst>
      <p:ext uri="{BB962C8B-B14F-4D97-AF65-F5344CB8AC3E}">
        <p14:creationId xmlns:p14="http://schemas.microsoft.com/office/powerpoint/2010/main" val="40388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36184" y="230734"/>
            <a:ext cx="1031453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Modelos matemáticos?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1059073" y="1475377"/>
            <a:ext cx="10073851" cy="1953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Expresan variables, parámetros, entidades y relaciones entre variables de las operaciones, para estudiar comportamientos de sistemas complejos ante situaciones difíciles de observar en la realidad. 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http://francis.naukas.com/files/2010/08/dibujo20100825_nlse_peregrine_soliton_plot_and_equations.png">
            <a:extLst>
              <a:ext uri="{FF2B5EF4-FFF2-40B4-BE49-F238E27FC236}">
                <a16:creationId xmlns:a16="http://schemas.microsoft.com/office/drawing/2014/main" id="{C45D1A46-03BE-44B4-8D5B-ECF4A839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9" y="3760506"/>
            <a:ext cx="659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1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938735" y="4566685"/>
            <a:ext cx="1031453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Los 7 pasos del Machine Learning</a:t>
            </a:r>
          </a:p>
        </p:txBody>
      </p:sp>
      <p:pic>
        <p:nvPicPr>
          <p:cNvPr id="2052" name="Picture 4" descr="Resultado de imagen para Machine Learning">
            <a:extLst>
              <a:ext uri="{FF2B5EF4-FFF2-40B4-BE49-F238E27FC236}">
                <a16:creationId xmlns:a16="http://schemas.microsoft.com/office/drawing/2014/main" id="{F00B36ED-036A-4B56-B026-5622D0B0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81" y="599247"/>
            <a:ext cx="3967438" cy="39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2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8453093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1 Colectar Datos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0AE2DF4-204F-4647-A864-A53704840AE5}"/>
              </a:ext>
            </a:extLst>
          </p:cNvPr>
          <p:cNvSpPr/>
          <p:nvPr/>
        </p:nvSpPr>
        <p:spPr>
          <a:xfrm>
            <a:off x="6364012" y="1866185"/>
            <a:ext cx="55472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Dada la problemática que deseas resolver, deberás investigar y obtener datos que utilizaras para alimentar a tu máquina. Importa mucho la calidad y cantidad de información que consigas ya que impactará directamente en lo bien o mal que luego funcione nuestro modelo. 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pic>
        <p:nvPicPr>
          <p:cNvPr id="5122" name="Picture 2" descr="Resultado de imagen para Preparar los datos">
            <a:extLst>
              <a:ext uri="{FF2B5EF4-FFF2-40B4-BE49-F238E27FC236}">
                <a16:creationId xmlns:a16="http://schemas.microsoft.com/office/drawing/2014/main" id="{729EE68B-73B0-4296-A085-1D5BAD53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39" y="1830099"/>
            <a:ext cx="5309955" cy="38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0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8453093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2 Preparar los datos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1496E809-9215-4D60-A5B3-19813CC6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96" y="1447440"/>
            <a:ext cx="7670055" cy="51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0AE2DF4-204F-4647-A864-A53704840AE5}"/>
              </a:ext>
            </a:extLst>
          </p:cNvPr>
          <p:cNvSpPr/>
          <p:nvPr/>
        </p:nvSpPr>
        <p:spPr>
          <a:xfrm>
            <a:off x="518689" y="2134251"/>
            <a:ext cx="66341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Podemos fraccionar aproximadamente en una proporción de 80/20 pero puede variar según el caso y el volumen de datos que tengamos.</a:t>
            </a:r>
            <a:b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</a:br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En esta etapa también podemos </a:t>
            </a:r>
            <a:r>
              <a:rPr lang="es-ES" sz="2800" dirty="0" err="1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preprocesar</a:t>
            </a:r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 nuestros datos normalizando, eliminar duplicados y hacer corrección de errores.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766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8453093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3 Elegir el modelo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5269A33-747F-4F2E-8866-9701C1EB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523"/>
              </p:ext>
            </p:extLst>
          </p:nvPr>
        </p:nvGraphicFramePr>
        <p:xfrm>
          <a:off x="4050707" y="1266548"/>
          <a:ext cx="7793765" cy="4989774"/>
        </p:xfrm>
        <a:graphic>
          <a:graphicData uri="http://schemas.openxmlformats.org/drawingml/2006/table">
            <a:tbl>
              <a:tblPr/>
              <a:tblGrid>
                <a:gridCol w="2059781">
                  <a:extLst>
                    <a:ext uri="{9D8B030D-6E8A-4147-A177-3AD203B41FA5}">
                      <a16:colId xmlns:a16="http://schemas.microsoft.com/office/drawing/2014/main" val="3129896443"/>
                    </a:ext>
                  </a:extLst>
                </a:gridCol>
                <a:gridCol w="5733984">
                  <a:extLst>
                    <a:ext uri="{9D8B030D-6E8A-4147-A177-3AD203B41FA5}">
                      <a16:colId xmlns:a16="http://schemas.microsoft.com/office/drawing/2014/main" val="2181261568"/>
                    </a:ext>
                  </a:extLst>
                </a:gridCol>
              </a:tblGrid>
              <a:tr h="24854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Modelo</a:t>
                      </a:r>
                    </a:p>
                  </a:txBody>
                  <a:tcPr marL="42945" marR="42945" marT="42945" marB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Aplicaciones (Ejemplo de uso)</a:t>
                      </a:r>
                    </a:p>
                  </a:txBody>
                  <a:tcPr marL="42945" marR="42945" marT="42945" marB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46750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Logistic Regression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Predicción de precios de inmuebles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49864"/>
                  </a:ext>
                </a:extLst>
              </a:tr>
              <a:tr h="57384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Fully connected networks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Clasificación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17928"/>
                  </a:ext>
                </a:extLst>
              </a:tr>
              <a:tr h="57384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 dirty="0" err="1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Convolutional</a:t>
                      </a:r>
                      <a:r>
                        <a:rPr lang="es-CO" sz="1800" b="1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 Neural Networks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Procesamiento de imágenes para poder encontrar gatitos en las fotos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1856"/>
                  </a:ext>
                </a:extLst>
              </a:tr>
              <a:tr h="57384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 dirty="0" err="1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Recurrent</a:t>
                      </a:r>
                      <a:r>
                        <a:rPr lang="es-CO" sz="1800" b="1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 Neural Networks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Reconocimiento de Voz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06911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Random Forest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Detección de Fraude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79497"/>
                  </a:ext>
                </a:extLst>
              </a:tr>
              <a:tr h="57384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Reinforcement Learning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Enseñarle a la máquina a jugar videojuegos y vencer!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46583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Generative Models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kern="120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Creación de imágenes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52840"/>
                  </a:ext>
                </a:extLst>
              </a:tr>
              <a:tr h="57384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K-</a:t>
                      </a:r>
                      <a:r>
                        <a:rPr lang="es-CO" sz="1800" b="1" kern="1200" dirty="0" err="1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means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Bahnschrift Light" panose="020B0502040204020203" pitchFamily="34" charset="0"/>
                        <a:ea typeface="Adobe Gothic Std B" panose="020B0800000000000000" pitchFamily="34" charset="-128"/>
                        <a:cs typeface="+mj-cs"/>
                      </a:endParaRP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Crear </a:t>
                      </a:r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Clusters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Bahnschrift Light" panose="020B0502040204020203" pitchFamily="34" charset="0"/>
                          <a:ea typeface="Adobe Gothic Std B" panose="020B0800000000000000" pitchFamily="34" charset="-128"/>
                          <a:cs typeface="+mj-cs"/>
                        </a:rPr>
                        <a:t> a partir de datos sin etiquetar. Segmentar audiencias o Inventarios</a:t>
                      </a:r>
                    </a:p>
                  </a:txBody>
                  <a:tcPr marL="42945" marR="42945" marT="42945" marB="42945">
                    <a:lnL>
                      <a:noFill/>
                    </a:lnL>
                    <a:lnR>
                      <a:noFill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29167"/>
                  </a:ext>
                </a:extLst>
              </a:tr>
            </a:tbl>
          </a:graphicData>
        </a:graphic>
      </p:graphicFrame>
      <p:pic>
        <p:nvPicPr>
          <p:cNvPr id="4098" name="Picture 2" descr="Resultado de imagen para redes neuronales">
            <a:extLst>
              <a:ext uri="{FF2B5EF4-FFF2-40B4-BE49-F238E27FC236}">
                <a16:creationId xmlns:a16="http://schemas.microsoft.com/office/drawing/2014/main" id="{A4C33763-CC7C-4979-99A0-BC6E955A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9" y="1578187"/>
            <a:ext cx="3541665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380" y="5255660"/>
            <a:ext cx="10457234" cy="892762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Olvida el Big Data - Piensa en Machine Learning</a:t>
            </a:r>
            <a:endParaRPr lang="es-CO" sz="4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2292" name="Picture 4" descr="Imagen relacionada">
            <a:extLst>
              <a:ext uri="{FF2B5EF4-FFF2-40B4-BE49-F238E27FC236}">
                <a16:creationId xmlns:a16="http://schemas.microsoft.com/office/drawing/2014/main" id="{BE0B1F59-2205-4DAE-A5F8-F02212C3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4" y="1049039"/>
            <a:ext cx="4756511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3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9170941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4 Entrenar nuestra máquina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83FD38-F043-4DD5-94E7-2A9CBDDA502F}"/>
              </a:ext>
            </a:extLst>
          </p:cNvPr>
          <p:cNvSpPr/>
          <p:nvPr/>
        </p:nvSpPr>
        <p:spPr>
          <a:xfrm>
            <a:off x="637516" y="2630355"/>
            <a:ext cx="53610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Utilizaremos el set de datos de entrenamiento para ejecutar nuestra máquina y deberemos de ver una mejora incremental (para la predicción).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pic>
        <p:nvPicPr>
          <p:cNvPr id="6146" name="Picture 2" descr="Resultado de imagen para machine learning">
            <a:extLst>
              <a:ext uri="{FF2B5EF4-FFF2-40B4-BE49-F238E27FC236}">
                <a16:creationId xmlns:a16="http://schemas.microsoft.com/office/drawing/2014/main" id="{3E042BAD-10D5-4794-AABE-B8773DA1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92" y="1743589"/>
            <a:ext cx="5009392" cy="42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4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9170941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5 Evaluación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83FD38-F043-4DD5-94E7-2A9CBDDA502F}"/>
              </a:ext>
            </a:extLst>
          </p:cNvPr>
          <p:cNvSpPr/>
          <p:nvPr/>
        </p:nvSpPr>
        <p:spPr>
          <a:xfrm>
            <a:off x="3349951" y="2167093"/>
            <a:ext cx="8125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Deberemos comprobar que nuestro set de datos de Evaluación que contiene entradas que el modelo desconoce y verificar la precisión de nuestro modelo ya entrenado. Si la exactitud es menor o igual al 50% ese modelo no será útil ya que sería como lanzar una moneda al aire. Si alcanzamos un 90% o más podremos tener una buena confianza en los resultados que nos otorga el modelo.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74A8222-04C9-4B06-8E5E-A80509F84489}"/>
              </a:ext>
            </a:extLst>
          </p:cNvPr>
          <p:cNvGrpSpPr/>
          <p:nvPr/>
        </p:nvGrpSpPr>
        <p:grpSpPr>
          <a:xfrm>
            <a:off x="0" y="1745371"/>
            <a:ext cx="2812344" cy="4612700"/>
            <a:chOff x="1003743" y="1608638"/>
            <a:chExt cx="2812344" cy="4612700"/>
          </a:xfrm>
        </p:grpSpPr>
        <p:pic>
          <p:nvPicPr>
            <p:cNvPr id="7170" name="Picture 2" descr="Imagen relacionada">
              <a:extLst>
                <a:ext uri="{FF2B5EF4-FFF2-40B4-BE49-F238E27FC236}">
                  <a16:creationId xmlns:a16="http://schemas.microsoft.com/office/drawing/2014/main" id="{AA30E72E-A67D-4D66-851D-278C29FEF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43" y="1608638"/>
              <a:ext cx="2812344" cy="438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4528B04-CC2F-476E-8A43-B20077BC333D}"/>
                </a:ext>
              </a:extLst>
            </p:cNvPr>
            <p:cNvSpPr/>
            <p:nvPr/>
          </p:nvSpPr>
          <p:spPr>
            <a:xfrm>
              <a:off x="1768979" y="5751320"/>
              <a:ext cx="1469877" cy="470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21295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9170941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6 Configuración de parámetros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83FD38-F043-4DD5-94E7-2A9CBDDA502F}"/>
              </a:ext>
            </a:extLst>
          </p:cNvPr>
          <p:cNvSpPr/>
          <p:nvPr/>
        </p:nvSpPr>
        <p:spPr>
          <a:xfrm>
            <a:off x="494353" y="1961405"/>
            <a:ext cx="69832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Si durante la evaluación no obtuvimos buenas predicciones y nuestra precisión no es la mínima deseada es posible que tengamos problemas de </a:t>
            </a:r>
            <a:r>
              <a:rPr lang="es-ES" sz="2800" dirty="0" err="1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overfitting</a:t>
            </a:r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 (ó </a:t>
            </a:r>
            <a:r>
              <a:rPr lang="es-ES" sz="2800" dirty="0" err="1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underfitting</a:t>
            </a:r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) y deberemos retornar al paso de entrenamiento haciendo antes una nueva configuración de parámetros de nuestro modelo.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528B04-CC2F-476E-8A43-B20077BC333D}"/>
              </a:ext>
            </a:extLst>
          </p:cNvPr>
          <p:cNvSpPr/>
          <p:nvPr/>
        </p:nvSpPr>
        <p:spPr>
          <a:xfrm>
            <a:off x="765236" y="5888053"/>
            <a:ext cx="1469877" cy="4700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6EB7DA-CF6F-4B14-A922-F9DF332965DC}"/>
              </a:ext>
            </a:extLst>
          </p:cNvPr>
          <p:cNvSpPr/>
          <p:nvPr/>
        </p:nvSpPr>
        <p:spPr>
          <a:xfrm>
            <a:off x="0" y="625640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i="1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 Este “tuneo” sigue siendo más un arte que una ciencia y se ira mejorando a medida que experimentamos. </a:t>
            </a:r>
            <a:endParaRPr lang="es-CO" sz="2000" i="1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pic>
        <p:nvPicPr>
          <p:cNvPr id="8194" name="Picture 2" descr="Resultado de imagen para configuracion">
            <a:extLst>
              <a:ext uri="{FF2B5EF4-FFF2-40B4-BE49-F238E27FC236}">
                <a16:creationId xmlns:a16="http://schemas.microsoft.com/office/drawing/2014/main" id="{0A8CA0B0-9DCC-42BE-BF60-7759AE3A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04" y="1519921"/>
            <a:ext cx="4030414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4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B648D7F-AD68-4C33-BD02-CC01C026686E}"/>
              </a:ext>
            </a:extLst>
          </p:cNvPr>
          <p:cNvSpPr/>
          <p:nvPr/>
        </p:nvSpPr>
        <p:spPr>
          <a:xfrm>
            <a:off x="0" y="3879789"/>
            <a:ext cx="12192000" cy="2985319"/>
          </a:xfrm>
          <a:prstGeom prst="rect">
            <a:avLst/>
          </a:prstGeom>
          <a:solidFill>
            <a:srgbClr val="DAA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EFCA3-68EF-428A-B7A8-BB67F911B839}"/>
              </a:ext>
            </a:extLst>
          </p:cNvPr>
          <p:cNvSpPr/>
          <p:nvPr/>
        </p:nvSpPr>
        <p:spPr>
          <a:xfrm>
            <a:off x="0" y="3260221"/>
            <a:ext cx="12192000" cy="636662"/>
          </a:xfrm>
          <a:prstGeom prst="rect">
            <a:avLst/>
          </a:prstGeom>
          <a:solidFill>
            <a:srgbClr val="C28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+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187DF2-FAC3-49B4-BEA0-4D16F5B5E50C}"/>
              </a:ext>
            </a:extLst>
          </p:cNvPr>
          <p:cNvSpPr/>
          <p:nvPr/>
        </p:nvSpPr>
        <p:spPr>
          <a:xfrm>
            <a:off x="0" y="499929"/>
            <a:ext cx="12192000" cy="2790202"/>
          </a:xfrm>
          <a:prstGeom prst="rect">
            <a:avLst/>
          </a:prstGeom>
          <a:solidFill>
            <a:srgbClr val="FF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A7C4257-32ED-44F4-9A70-31AA618B23CB}"/>
              </a:ext>
            </a:extLst>
          </p:cNvPr>
          <p:cNvSpPr/>
          <p:nvPr/>
        </p:nvSpPr>
        <p:spPr>
          <a:xfrm>
            <a:off x="0" y="-89730"/>
            <a:ext cx="12192000" cy="636662"/>
          </a:xfrm>
          <a:prstGeom prst="rect">
            <a:avLst/>
          </a:prstGeom>
          <a:solidFill>
            <a:srgbClr val="FFD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42" name="Picture 2" descr="https://i1.wp.com/www.aprendemachinelearning.com/wp-content/uploads/2017/12/overfitting-underfitting-machine-learning.png?resize=525%2C788">
            <a:extLst>
              <a:ext uri="{FF2B5EF4-FFF2-40B4-BE49-F238E27FC236}">
                <a16:creationId xmlns:a16="http://schemas.microsoft.com/office/drawing/2014/main" id="{0C80E416-5334-41D8-BE1F-B2855992A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17552" r="5218" b="7289"/>
          <a:stretch/>
        </p:blipFill>
        <p:spPr bwMode="auto">
          <a:xfrm>
            <a:off x="3238856" y="4572"/>
            <a:ext cx="5580404" cy="68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9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237979" y="0"/>
            <a:ext cx="9170941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Paso 7  Predicción o Inferencia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83FD38-F043-4DD5-94E7-2A9CBDDA502F}"/>
              </a:ext>
            </a:extLst>
          </p:cNvPr>
          <p:cNvSpPr/>
          <p:nvPr/>
        </p:nvSpPr>
        <p:spPr>
          <a:xfrm>
            <a:off x="4425075" y="2873617"/>
            <a:ext cx="69832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  <a:cs typeface="+mj-cs"/>
              </a:rPr>
              <a:t>Ya estamos listos para utilizar nuestro modelo de Aprendizaje Automático! con nueva información y comenzar a predecir o inferir resultados “en la vida real”.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  <a:cs typeface="+mj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528B04-CC2F-476E-8A43-B20077BC333D}"/>
              </a:ext>
            </a:extLst>
          </p:cNvPr>
          <p:cNvSpPr/>
          <p:nvPr/>
        </p:nvSpPr>
        <p:spPr>
          <a:xfrm>
            <a:off x="765236" y="5888053"/>
            <a:ext cx="1469877" cy="4700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290" name="Picture 2" descr="Resultado de imagen para PredicciÃ³n bola de cristal">
            <a:extLst>
              <a:ext uri="{FF2B5EF4-FFF2-40B4-BE49-F238E27FC236}">
                <a16:creationId xmlns:a16="http://schemas.microsoft.com/office/drawing/2014/main" id="{3020E469-3271-4CEA-BBC9-0C0E98E5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9" y="1205045"/>
            <a:ext cx="38195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4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Veamos un poco de código</a:t>
            </a:r>
            <a:endParaRPr lang="es-CO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528B04-CC2F-476E-8A43-B20077BC333D}"/>
              </a:ext>
            </a:extLst>
          </p:cNvPr>
          <p:cNvSpPr/>
          <p:nvPr/>
        </p:nvSpPr>
        <p:spPr>
          <a:xfrm>
            <a:off x="765236" y="5888053"/>
            <a:ext cx="1469877" cy="4700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338" name="Picture 2" descr="Resultado de imagen para programando">
            <a:extLst>
              <a:ext uri="{FF2B5EF4-FFF2-40B4-BE49-F238E27FC236}">
                <a16:creationId xmlns:a16="http://schemas.microsoft.com/office/drawing/2014/main" id="{EB62BDDE-5EAD-43B0-AD9B-4AC6FFC5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40" y="1602486"/>
            <a:ext cx="4736878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3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83" y="1750979"/>
            <a:ext cx="10457234" cy="2431914"/>
          </a:xfrm>
        </p:spPr>
        <p:txBody>
          <a:bodyPr>
            <a:normAutofit/>
          </a:bodyPr>
          <a:lstStyle/>
          <a:p>
            <a:r>
              <a:rPr lang="es-ES" sz="8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Gracias!...</a:t>
            </a:r>
            <a:endParaRPr lang="es-CO" sz="8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3314" name="Picture 2" descr="Resultado de imagen para twitter">
            <a:extLst>
              <a:ext uri="{FF2B5EF4-FFF2-40B4-BE49-F238E27FC236}">
                <a16:creationId xmlns:a16="http://schemas.microsoft.com/office/drawing/2014/main" id="{D9DEE27A-8D55-4463-BD4F-003ABE3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16" y="5233857"/>
            <a:ext cx="517905" cy="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7E5DB93-C3FA-47DB-9679-666F83B8C093}"/>
              </a:ext>
            </a:extLst>
          </p:cNvPr>
          <p:cNvSpPr txBox="1">
            <a:spLocks/>
          </p:cNvSpPr>
          <p:nvPr/>
        </p:nvSpPr>
        <p:spPr>
          <a:xfrm>
            <a:off x="10245804" y="5756969"/>
            <a:ext cx="1719128" cy="45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@</a:t>
            </a:r>
            <a:r>
              <a:rPr lang="es-CO" dirty="0" err="1">
                <a:latin typeface="Bahnschrift Light" panose="020B0502040204020203" pitchFamily="34" charset="0"/>
                <a:ea typeface="Adobe Gothic Std B" panose="020B0800000000000000" pitchFamily="34" charset="-128"/>
              </a:rPr>
              <a:t>raxielh</a:t>
            </a:r>
            <a:endParaRPr lang="es-CO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3316" name="Picture 4" descr="Resultado de imagen para telefono">
            <a:extLst>
              <a:ext uri="{FF2B5EF4-FFF2-40B4-BE49-F238E27FC236}">
                <a16:creationId xmlns:a16="http://schemas.microsoft.com/office/drawing/2014/main" id="{E0C4FB98-16A8-4924-8669-D11548A1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12" y="6202894"/>
            <a:ext cx="421917" cy="4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619E191-E0EB-4E1E-8F48-5C2449C9C492}"/>
              </a:ext>
            </a:extLst>
          </p:cNvPr>
          <p:cNvSpPr txBox="1">
            <a:spLocks/>
          </p:cNvSpPr>
          <p:nvPr/>
        </p:nvSpPr>
        <p:spPr>
          <a:xfrm>
            <a:off x="10306505" y="6209305"/>
            <a:ext cx="1719128" cy="452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3106763499</a:t>
            </a:r>
          </a:p>
        </p:txBody>
      </p:sp>
    </p:spTree>
    <p:extLst>
      <p:ext uri="{BB962C8B-B14F-4D97-AF65-F5344CB8AC3E}">
        <p14:creationId xmlns:p14="http://schemas.microsoft.com/office/powerpoint/2010/main" val="8991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1921"/>
            <a:ext cx="12192000" cy="940608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Singularidad </a:t>
            </a:r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tecnológica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2857703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IA capas de auto-mejorarse</a:t>
            </a:r>
            <a:endParaRPr lang="es-CO" sz="30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Resultado de imagen para singularidad ia">
            <a:extLst>
              <a:ext uri="{FF2B5EF4-FFF2-40B4-BE49-F238E27FC236}">
                <a16:creationId xmlns:a16="http://schemas.microsoft.com/office/drawing/2014/main" id="{55B2E3A5-907D-47DB-8C49-FF7CBF52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00297"/>
            <a:ext cx="3790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12565" y="5347064"/>
            <a:ext cx="8388485" cy="1363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s-ES" i="1" dirty="0">
                <a:latin typeface="Bahnschrift Light" panose="020B0502040204020203" pitchFamily="34" charset="0"/>
              </a:rPr>
              <a:t>“El desarrollo de la inteligencia artificial completa podría significar el fin de la raza humana.”</a:t>
            </a:r>
          </a:p>
          <a:p>
            <a:pPr algn="r">
              <a:lnSpc>
                <a:spcPct val="120000"/>
              </a:lnSpc>
            </a:pPr>
            <a:r>
              <a:rPr lang="es-CO" sz="3000" i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293258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FC4FF9B-79F6-4ECA-BDAE-5063BAFA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21" y="1166950"/>
            <a:ext cx="8269079" cy="501195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64599" y="5293313"/>
            <a:ext cx="4011010" cy="1531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b="1" i="1" dirty="0"/>
              <a:t>“Una computadora puede ser llamada "inteligente" si logra engañar a una persona haciéndole creer que es un humano”</a:t>
            </a:r>
          </a:p>
          <a:p>
            <a:pPr algn="r">
              <a:lnSpc>
                <a:spcPct val="120000"/>
              </a:lnSpc>
            </a:pPr>
            <a:r>
              <a:rPr lang="es-CO" sz="2000" i="1" dirty="0"/>
              <a:t>Alan Turing</a:t>
            </a:r>
            <a:endParaRPr lang="es-ES" sz="2000" i="1" dirty="0"/>
          </a:p>
          <a:p>
            <a:pPr>
              <a:lnSpc>
                <a:spcPct val="120000"/>
              </a:lnSpc>
            </a:pPr>
            <a:br>
              <a:rPr lang="es-ES" sz="1100" dirty="0"/>
            </a:br>
            <a:endParaRPr lang="es-CO" sz="11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-3668" y="4107104"/>
            <a:ext cx="4218617" cy="1074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Alan Turing (1912-1954)  </a:t>
            </a:r>
          </a:p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Genio informático </a:t>
            </a:r>
          </a:p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Padre de la computación</a:t>
            </a:r>
          </a:p>
        </p:txBody>
      </p:sp>
      <p:pic>
        <p:nvPicPr>
          <p:cNvPr id="1028" name="Picture 4" descr="Resultado de imagen para turing">
            <a:extLst>
              <a:ext uri="{FF2B5EF4-FFF2-40B4-BE49-F238E27FC236}">
                <a16:creationId xmlns:a16="http://schemas.microsoft.com/office/drawing/2014/main" id="{50DE22F0-413F-4C72-BE5F-1AF22723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8" y="229894"/>
            <a:ext cx="3684947" cy="37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0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test de turing">
            <a:extLst>
              <a:ext uri="{FF2B5EF4-FFF2-40B4-BE49-F238E27FC236}">
                <a16:creationId xmlns:a16="http://schemas.microsoft.com/office/drawing/2014/main" id="{8272151A-1899-4C89-9138-D5A341AA1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4" r="-2" b="2385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2104" y="536045"/>
            <a:ext cx="3844896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Test de Turing</a:t>
            </a:r>
          </a:p>
        </p:txBody>
      </p:sp>
    </p:spTree>
    <p:extLst>
      <p:ext uri="{BB962C8B-B14F-4D97-AF65-F5344CB8AC3E}">
        <p14:creationId xmlns:p14="http://schemas.microsoft.com/office/powerpoint/2010/main" val="28105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36184" y="230734"/>
            <a:ext cx="1031453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Algoritmos?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5583708" y="2848933"/>
            <a:ext cx="5678101" cy="2527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Dados un estado inicial y una entrada, siguiendo los pasos sucesivos se llega a un estado final y se obtiene una solución.</a:t>
            </a:r>
            <a:endParaRPr lang="es-CO" sz="36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4338" name="Picture 2" descr="Resultado de imagen para Algoritmo entra y salida">
            <a:extLst>
              <a:ext uri="{FF2B5EF4-FFF2-40B4-BE49-F238E27FC236}">
                <a16:creationId xmlns:a16="http://schemas.microsoft.com/office/drawing/2014/main" id="{E67D3A5F-000F-4F2E-83E9-B857BFC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2" y="1680835"/>
            <a:ext cx="4563999" cy="48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1A3B41-ACAB-4548-900D-7A5FEBE7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216"/>
            <a:ext cx="12192000" cy="5793568"/>
          </a:xfrm>
          <a:prstGeom prst="rect">
            <a:avLst/>
          </a:prstGeom>
        </p:spPr>
      </p:pic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BD2CDED1-9593-4AC9-89AD-BBED405E588A}"/>
              </a:ext>
            </a:extLst>
          </p:cNvPr>
          <p:cNvSpPr/>
          <p:nvPr/>
        </p:nvSpPr>
        <p:spPr>
          <a:xfrm>
            <a:off x="9201815" y="1824526"/>
            <a:ext cx="916405" cy="1362269"/>
          </a:xfrm>
          <a:prstGeom prst="wedgeRoundRectCallout">
            <a:avLst>
              <a:gd name="adj1" fmla="val -20368"/>
              <a:gd name="adj2" fmla="val 1120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1998</a:t>
            </a:r>
          </a:p>
        </p:txBody>
      </p:sp>
      <p:pic>
        <p:nvPicPr>
          <p:cNvPr id="13314" name="Picture 2" descr="Resultado de imagen para google">
            <a:extLst>
              <a:ext uri="{FF2B5EF4-FFF2-40B4-BE49-F238E27FC236}">
                <a16:creationId xmlns:a16="http://schemas.microsoft.com/office/drawing/2014/main" id="{5F564AC8-B3DF-4BDA-932C-F18E2AB5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83" y="1903207"/>
            <a:ext cx="799826" cy="7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A4356423-D89A-45B4-933A-966DE04E3A9A}"/>
              </a:ext>
            </a:extLst>
          </p:cNvPr>
          <p:cNvSpPr/>
          <p:nvPr/>
        </p:nvSpPr>
        <p:spPr>
          <a:xfrm>
            <a:off x="7733944" y="2189177"/>
            <a:ext cx="1254807" cy="876553"/>
          </a:xfrm>
          <a:prstGeom prst="wedgeRoundRectCallout">
            <a:avLst>
              <a:gd name="adj1" fmla="val 71178"/>
              <a:gd name="adj2" fmla="val 1675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1997</a:t>
            </a:r>
          </a:p>
        </p:txBody>
      </p:sp>
      <p:pic>
        <p:nvPicPr>
          <p:cNvPr id="13316" name="Picture 4" descr="Resultado de imagen para netflix">
            <a:extLst>
              <a:ext uri="{FF2B5EF4-FFF2-40B4-BE49-F238E27FC236}">
                <a16:creationId xmlns:a16="http://schemas.microsoft.com/office/drawing/2014/main" id="{0B3507CB-DDFB-4B95-A391-EF98385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41" y="2189177"/>
            <a:ext cx="1122488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4052483E-9BCF-4B6A-A1D9-F4F24E3D8BC0}"/>
              </a:ext>
            </a:extLst>
          </p:cNvPr>
          <p:cNvSpPr/>
          <p:nvPr/>
        </p:nvSpPr>
        <p:spPr>
          <a:xfrm>
            <a:off x="7055983" y="3120934"/>
            <a:ext cx="1350236" cy="729304"/>
          </a:xfrm>
          <a:prstGeom prst="wedgeRoundRectCallout">
            <a:avLst>
              <a:gd name="adj1" fmla="val 93556"/>
              <a:gd name="adj2" fmla="val 1061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1994</a:t>
            </a:r>
          </a:p>
        </p:txBody>
      </p:sp>
      <p:pic>
        <p:nvPicPr>
          <p:cNvPr id="13318" name="Picture 6" descr="Resultado de imagen para amazon">
            <a:extLst>
              <a:ext uri="{FF2B5EF4-FFF2-40B4-BE49-F238E27FC236}">
                <a16:creationId xmlns:a16="http://schemas.microsoft.com/office/drawing/2014/main" id="{54BED5D8-CD0C-495D-BAC9-345DEE4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57" y="3285062"/>
            <a:ext cx="1198190" cy="2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3CB77EB4-8D23-414D-B183-7E374FE2314E}"/>
              </a:ext>
            </a:extLst>
          </p:cNvPr>
          <p:cNvSpPr/>
          <p:nvPr/>
        </p:nvSpPr>
        <p:spPr>
          <a:xfrm>
            <a:off x="2495372" y="3747115"/>
            <a:ext cx="1053262" cy="1378010"/>
          </a:xfrm>
          <a:prstGeom prst="wedgeRoundRectCallout">
            <a:avLst>
              <a:gd name="adj1" fmla="val 224077"/>
              <a:gd name="adj2" fmla="val 939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1975</a:t>
            </a: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8282F477-10B4-493D-B09D-A833DB5B3AB4}"/>
              </a:ext>
            </a:extLst>
          </p:cNvPr>
          <p:cNvSpPr/>
          <p:nvPr/>
        </p:nvSpPr>
        <p:spPr>
          <a:xfrm>
            <a:off x="3881212" y="3367044"/>
            <a:ext cx="1254807" cy="1378010"/>
          </a:xfrm>
          <a:prstGeom prst="wedgeRoundRectCallout">
            <a:avLst>
              <a:gd name="adj1" fmla="val 78670"/>
              <a:gd name="adj2" fmla="val 1218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1976</a:t>
            </a:r>
          </a:p>
        </p:txBody>
      </p:sp>
      <p:pic>
        <p:nvPicPr>
          <p:cNvPr id="13324" name="Picture 12" descr="Resultado de imagen para microsoft">
            <a:extLst>
              <a:ext uri="{FF2B5EF4-FFF2-40B4-BE49-F238E27FC236}">
                <a16:creationId xmlns:a16="http://schemas.microsoft.com/office/drawing/2014/main" id="{2AB42A79-B348-486E-AB46-18201B5C5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7" r="79633" b="14840"/>
          <a:stretch/>
        </p:blipFill>
        <p:spPr bwMode="auto">
          <a:xfrm>
            <a:off x="2658008" y="3924474"/>
            <a:ext cx="762173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Resultado de imagen para apple">
            <a:extLst>
              <a:ext uri="{FF2B5EF4-FFF2-40B4-BE49-F238E27FC236}">
                <a16:creationId xmlns:a16="http://schemas.microsoft.com/office/drawing/2014/main" id="{A511E736-86DD-4CCE-B24D-DB9D34CF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72" y="3429000"/>
            <a:ext cx="693485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746251" y="1290415"/>
            <a:ext cx="7338070" cy="3033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Nuestra capacidad de </a:t>
            </a:r>
            <a:r>
              <a:rPr lang="es-ES" sz="4400" u="sng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aprender</a:t>
            </a:r>
            <a:r>
              <a:rPr lang="es-ES" sz="4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 y mejorar a través de la experiencia es parte de ser humano.</a:t>
            </a:r>
            <a:endParaRPr lang="es-CO" sz="44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052" name="Picture 4" descr="Resultado de imagen para desarrollador">
            <a:extLst>
              <a:ext uri="{FF2B5EF4-FFF2-40B4-BE49-F238E27FC236}">
                <a16:creationId xmlns:a16="http://schemas.microsoft.com/office/drawing/2014/main" id="{444A2C1E-6524-4424-8712-7486BBD6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89" y="0"/>
            <a:ext cx="882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87D59BB-C5B8-454E-AD29-65E7ECF4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495425"/>
            <a:ext cx="8621486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391886" y="973783"/>
            <a:ext cx="11408228" cy="114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Cuando nacemos casi no sabemos nada y no podemos hacer nada por nosotros mismos.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864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257DB0E-7688-488D-BF2B-AE66297DA7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661</Words>
  <Application>Microsoft Office PowerPoint</Application>
  <PresentationFormat>Panorámica</PresentationFormat>
  <Paragraphs>97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Adobe Gothic Std B</vt:lpstr>
      <vt:lpstr>Arial</vt:lpstr>
      <vt:lpstr>Bahnschrift Condensed</vt:lpstr>
      <vt:lpstr>Bahnschrift Light</vt:lpstr>
      <vt:lpstr>Calibri</vt:lpstr>
      <vt:lpstr>Calibri Light</vt:lpstr>
      <vt:lpstr>Tema de Office</vt:lpstr>
      <vt:lpstr>El presente de Machine Learning</vt:lpstr>
      <vt:lpstr>Olvida el Big Data - Piensa en Machine Learning</vt:lpstr>
      <vt:lpstr>Singularidad tecnológica</vt:lpstr>
      <vt:lpstr>Presentación de PowerPoint</vt:lpstr>
      <vt:lpstr>Test de Turing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de Machine Learning</dc:title>
  <dc:creator>Garcia Hoyos,Rodrigo Junior</dc:creator>
  <cp:lastModifiedBy>Garcia Hoyos,Rodrigo Junior</cp:lastModifiedBy>
  <cp:revision>37</cp:revision>
  <dcterms:created xsi:type="dcterms:W3CDTF">2018-05-14T23:24:44Z</dcterms:created>
  <dcterms:modified xsi:type="dcterms:W3CDTF">2018-05-16T02:44:21Z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