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EB Garamond"/>
      <p:regular r:id="rId20"/>
      <p:bold r:id="rId21"/>
      <p:italic r:id="rId22"/>
      <p:boldItalic r:id="rId23"/>
    </p:embeddedFont>
    <p:embeddedFont>
      <p:font typeface="Lexen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6" roundtripDataSignature="AMtx7mgG1yRMULrAgWFH3YPFg3wl12xw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BGaramond-regular.fntdata"/><Relationship Id="rId22" Type="http://schemas.openxmlformats.org/officeDocument/2006/relationships/font" Target="fonts/EBGaramond-italic.fntdata"/><Relationship Id="rId21" Type="http://schemas.openxmlformats.org/officeDocument/2006/relationships/font" Target="fonts/EBGaramond-bold.fntdata"/><Relationship Id="rId24" Type="http://schemas.openxmlformats.org/officeDocument/2006/relationships/font" Target="fonts/Lexend-regular.fntdata"/><Relationship Id="rId23" Type="http://schemas.openxmlformats.org/officeDocument/2006/relationships/font" Target="fonts/EBGaramon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19" Type="http://schemas.openxmlformats.org/officeDocument/2006/relationships/font" Target="fonts/Nunito-boldItalic.fntdata"/><Relationship Id="rId18" Type="http://schemas.openxmlformats.org/officeDocument/2006/relationships/font" Target="fonts/Nuni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1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13"/>
          <p:cNvGrpSpPr/>
          <p:nvPr/>
        </p:nvGrpSpPr>
        <p:grpSpPr>
          <a:xfrm>
            <a:off x="255200" y="592"/>
            <a:ext cx="2250363" cy="1044300"/>
            <a:chOff x="255200" y="592"/>
            <a:chExt cx="2250363" cy="1044300"/>
          </a:xfrm>
        </p:grpSpPr>
        <p:sp>
          <p:nvSpPr>
            <p:cNvPr id="15" name="Google Shape;15;p1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3"/>
          <p:cNvGrpSpPr/>
          <p:nvPr/>
        </p:nvGrpSpPr>
        <p:grpSpPr>
          <a:xfrm>
            <a:off x="905395" y="592"/>
            <a:ext cx="2250363" cy="1044300"/>
            <a:chOff x="905395" y="592"/>
            <a:chExt cx="2250363" cy="1044300"/>
          </a:xfrm>
        </p:grpSpPr>
        <p:sp>
          <p:nvSpPr>
            <p:cNvPr id="19" name="Google Shape;19;p1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13"/>
          <p:cNvGrpSpPr/>
          <p:nvPr/>
        </p:nvGrpSpPr>
        <p:grpSpPr>
          <a:xfrm>
            <a:off x="7057468" y="5088"/>
            <a:ext cx="1851281" cy="752108"/>
            <a:chOff x="6917201" y="0"/>
            <a:chExt cx="2227776" cy="863400"/>
          </a:xfrm>
        </p:grpSpPr>
        <p:sp>
          <p:nvSpPr>
            <p:cNvPr id="23" name="Google Shape;23;p1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13"/>
          <p:cNvGrpSpPr/>
          <p:nvPr/>
        </p:nvGrpSpPr>
        <p:grpSpPr>
          <a:xfrm>
            <a:off x="6553032" y="4217852"/>
            <a:ext cx="2389067" cy="925737"/>
            <a:chOff x="6917201" y="0"/>
            <a:chExt cx="2227776" cy="863400"/>
          </a:xfrm>
        </p:grpSpPr>
        <p:sp>
          <p:nvSpPr>
            <p:cNvPr id="27" name="Google Shape;27;p1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13"/>
          <p:cNvGrpSpPr/>
          <p:nvPr/>
        </p:nvGrpSpPr>
        <p:grpSpPr>
          <a:xfrm>
            <a:off x="199149" y="4055652"/>
            <a:ext cx="2795413" cy="1083308"/>
            <a:chOff x="6917201" y="0"/>
            <a:chExt cx="2227776" cy="863400"/>
          </a:xfrm>
        </p:grpSpPr>
        <p:sp>
          <p:nvSpPr>
            <p:cNvPr id="31" name="Google Shape;31;p1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1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1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2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22"/>
          <p:cNvGrpSpPr/>
          <p:nvPr/>
        </p:nvGrpSpPr>
        <p:grpSpPr>
          <a:xfrm>
            <a:off x="5959222" y="4119576"/>
            <a:ext cx="2520951" cy="1024165"/>
            <a:chOff x="6917201" y="0"/>
            <a:chExt cx="2227776" cy="863400"/>
          </a:xfrm>
        </p:grpSpPr>
        <p:sp>
          <p:nvSpPr>
            <p:cNvPr id="112" name="Google Shape;112;p2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22"/>
          <p:cNvGrpSpPr/>
          <p:nvPr/>
        </p:nvGrpSpPr>
        <p:grpSpPr>
          <a:xfrm>
            <a:off x="199149" y="2"/>
            <a:ext cx="2795413" cy="1083308"/>
            <a:chOff x="6917201" y="0"/>
            <a:chExt cx="2227776" cy="863400"/>
          </a:xfrm>
        </p:grpSpPr>
        <p:sp>
          <p:nvSpPr>
            <p:cNvPr id="116" name="Google Shape;116;p2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2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2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1" name="Google Shape;121;p2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2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1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14"/>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1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15"/>
          <p:cNvGrpSpPr/>
          <p:nvPr/>
        </p:nvGrpSpPr>
        <p:grpSpPr>
          <a:xfrm>
            <a:off x="5594191" y="3961115"/>
            <a:ext cx="2910144" cy="1182340"/>
            <a:chOff x="6917201" y="0"/>
            <a:chExt cx="2227776" cy="863400"/>
          </a:xfrm>
        </p:grpSpPr>
        <p:sp>
          <p:nvSpPr>
            <p:cNvPr id="47" name="Google Shape;47;p1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15"/>
          <p:cNvGrpSpPr/>
          <p:nvPr/>
        </p:nvGrpSpPr>
        <p:grpSpPr>
          <a:xfrm>
            <a:off x="199149" y="2"/>
            <a:ext cx="2795413" cy="1083308"/>
            <a:chOff x="6917201" y="0"/>
            <a:chExt cx="2227776" cy="863400"/>
          </a:xfrm>
        </p:grpSpPr>
        <p:sp>
          <p:nvSpPr>
            <p:cNvPr id="51" name="Google Shape;51;p1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5"/>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16"/>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16"/>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8"/>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8"/>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18"/>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19"/>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19"/>
          <p:cNvGrpSpPr/>
          <p:nvPr/>
        </p:nvGrpSpPr>
        <p:grpSpPr>
          <a:xfrm>
            <a:off x="255991" y="-118"/>
            <a:ext cx="2251347" cy="1043408"/>
            <a:chOff x="3961956" y="4383950"/>
            <a:chExt cx="1160548" cy="548700"/>
          </a:xfrm>
        </p:grpSpPr>
        <p:sp>
          <p:nvSpPr>
            <p:cNvPr id="81" name="Google Shape;81;p19"/>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9"/>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9"/>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19"/>
          <p:cNvGrpSpPr/>
          <p:nvPr/>
        </p:nvGrpSpPr>
        <p:grpSpPr>
          <a:xfrm>
            <a:off x="34934" y="4522125"/>
            <a:ext cx="1593305" cy="617072"/>
            <a:chOff x="6917201" y="0"/>
            <a:chExt cx="2227776" cy="863400"/>
          </a:xfrm>
        </p:grpSpPr>
        <p:sp>
          <p:nvSpPr>
            <p:cNvPr id="86" name="Google Shape;86;p19"/>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9"/>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9"/>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19"/>
          <p:cNvGrpSpPr/>
          <p:nvPr/>
        </p:nvGrpSpPr>
        <p:grpSpPr>
          <a:xfrm>
            <a:off x="5886353" y="1243"/>
            <a:ext cx="3257454" cy="1261514"/>
            <a:chOff x="6917201" y="0"/>
            <a:chExt cx="2227776" cy="863400"/>
          </a:xfrm>
        </p:grpSpPr>
        <p:sp>
          <p:nvSpPr>
            <p:cNvPr id="90" name="Google Shape;90;p1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19"/>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1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2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2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2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2" name="Google Shape;102;p2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2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8" name="Google Shape;108;p2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2"/>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GB" sz="4900"/>
              <a:t>SEO CASE STUDY</a:t>
            </a:r>
            <a:endParaRPr sz="4900"/>
          </a:p>
        </p:txBody>
      </p:sp>
      <p:sp>
        <p:nvSpPr>
          <p:cNvPr id="129" name="Google Shape;129;p1"/>
          <p:cNvSpPr txBox="1"/>
          <p:nvPr>
            <p:ph idx="1" type="subTitle"/>
          </p:nvPr>
        </p:nvSpPr>
        <p:spPr>
          <a:xfrm>
            <a:off x="1891350" y="3186133"/>
            <a:ext cx="5361300" cy="52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600"/>
              <a:buNone/>
            </a:pPr>
            <a:r>
              <a:rPr lang="en-GB"/>
              <a:t>A journey From 5k monthly users to 12k users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0"/>
          <p:cNvSpPr txBox="1"/>
          <p:nvPr>
            <p:ph type="title"/>
          </p:nvPr>
        </p:nvSpPr>
        <p:spPr>
          <a:xfrm>
            <a:off x="1883259" y="1323725"/>
            <a:ext cx="5377500" cy="16461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lang="en-GB" sz="8700"/>
              <a:t>Thank You</a:t>
            </a:r>
            <a:endParaRPr sz="8700"/>
          </a:p>
        </p:txBody>
      </p:sp>
      <p:sp>
        <p:nvSpPr>
          <p:cNvPr id="223" name="Google Shape;223;p10"/>
          <p:cNvSpPr txBox="1"/>
          <p:nvPr/>
        </p:nvSpPr>
        <p:spPr>
          <a:xfrm>
            <a:off x="807000" y="2615475"/>
            <a:ext cx="753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1200"/>
              </a:spcAft>
              <a:buClr>
                <a:srgbClr val="000000"/>
              </a:buClr>
              <a:buSzPts val="1400"/>
              <a:buFont typeface="Arial"/>
              <a:buNone/>
            </a:pPr>
            <a:r>
              <a:rPr b="0" i="0" lang="en-GB" sz="1400" u="none" cap="none" strike="noStrike">
                <a:solidFill>
                  <a:schemeClr val="dk2"/>
                </a:solidFill>
                <a:latin typeface="Nunito"/>
                <a:ea typeface="Nunito"/>
                <a:cs typeface="Nunito"/>
                <a:sym typeface="Nunito"/>
              </a:rPr>
              <a:t>I believe to provide best quality and services to the client with long term relationships.</a:t>
            </a:r>
            <a:endParaRPr b="0" i="0" sz="1400" u="none" cap="none" strike="noStrike">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
          <p:cNvSpPr txBox="1"/>
          <p:nvPr/>
        </p:nvSpPr>
        <p:spPr>
          <a:xfrm>
            <a:off x="577675" y="510625"/>
            <a:ext cx="48915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00"/>
              <a:buFont typeface="Arial"/>
              <a:buNone/>
            </a:pPr>
            <a:r>
              <a:rPr b="0" i="0" lang="en-GB" sz="3100" u="none" cap="none" strike="noStrike">
                <a:solidFill>
                  <a:schemeClr val="lt1"/>
                </a:solidFill>
                <a:latin typeface="Calibri"/>
                <a:ea typeface="Calibri"/>
                <a:cs typeface="Calibri"/>
                <a:sym typeface="Calibri"/>
              </a:rPr>
              <a:t>The Client </a:t>
            </a:r>
            <a:endParaRPr b="0" i="0" sz="3100" u="none" cap="none" strike="noStrike">
              <a:solidFill>
                <a:schemeClr val="lt1"/>
              </a:solidFill>
              <a:latin typeface="Calibri"/>
              <a:ea typeface="Calibri"/>
              <a:cs typeface="Calibri"/>
              <a:sym typeface="Calibri"/>
            </a:endParaRPr>
          </a:p>
        </p:txBody>
      </p:sp>
      <p:sp>
        <p:nvSpPr>
          <p:cNvPr id="135" name="Google Shape;135;p2"/>
          <p:cNvSpPr/>
          <p:nvPr/>
        </p:nvSpPr>
        <p:spPr>
          <a:xfrm>
            <a:off x="729525" y="1134625"/>
            <a:ext cx="1764900" cy="37800"/>
          </a:xfrm>
          <a:prstGeom prst="rect">
            <a:avLst/>
          </a:prstGeom>
          <a:gradFill>
            <a:gsLst>
              <a:gs pos="0">
                <a:srgbClr val="D5BD8B"/>
              </a:gs>
              <a:gs pos="100000">
                <a:srgbClr val="9C7E4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
          <p:cNvSpPr txBox="1"/>
          <p:nvPr/>
        </p:nvSpPr>
        <p:spPr>
          <a:xfrm>
            <a:off x="653325" y="1386725"/>
            <a:ext cx="65325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000000"/>
                </a:solidFill>
                <a:latin typeface="Lexend"/>
                <a:ea typeface="Lexend"/>
                <a:cs typeface="Lexend"/>
                <a:sym typeface="Lexend"/>
              </a:rPr>
              <a:t>Shamunsflowers.com is a renowned online florist based in Pune. They have an e-commerce website in Shopify through which they run their retail business of flower bouquets. They design the best bouquets and have over 25+ years of experience in this field.</a:t>
            </a:r>
            <a:endParaRPr b="0" i="0" sz="1300" u="none" cap="none" strike="noStrike">
              <a:solidFill>
                <a:srgbClr val="000000"/>
              </a:solidFill>
              <a:latin typeface="Lexend"/>
              <a:ea typeface="Lexend"/>
              <a:cs typeface="Lexend"/>
              <a:sym typeface="Lexend"/>
            </a:endParaRPr>
          </a:p>
        </p:txBody>
      </p:sp>
      <p:sp>
        <p:nvSpPr>
          <p:cNvPr id="137" name="Google Shape;137;p2"/>
          <p:cNvSpPr txBox="1"/>
          <p:nvPr/>
        </p:nvSpPr>
        <p:spPr>
          <a:xfrm>
            <a:off x="653325" y="2508525"/>
            <a:ext cx="48915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00"/>
              <a:buFont typeface="Arial"/>
              <a:buNone/>
            </a:pPr>
            <a:r>
              <a:rPr b="0" i="0" lang="en-GB" sz="3100" u="none" cap="none" strike="noStrike">
                <a:solidFill>
                  <a:schemeClr val="lt1"/>
                </a:solidFill>
                <a:latin typeface="Calibri"/>
                <a:ea typeface="Calibri"/>
                <a:cs typeface="Calibri"/>
                <a:sym typeface="Calibri"/>
              </a:rPr>
              <a:t>Campaign Objectives</a:t>
            </a:r>
            <a:endParaRPr b="0" i="0" sz="3100" u="none" cap="none" strike="noStrike">
              <a:solidFill>
                <a:schemeClr val="lt1"/>
              </a:solidFill>
              <a:latin typeface="Calibri"/>
              <a:ea typeface="Calibri"/>
              <a:cs typeface="Calibri"/>
              <a:sym typeface="Calibri"/>
            </a:endParaRPr>
          </a:p>
        </p:txBody>
      </p:sp>
      <p:sp>
        <p:nvSpPr>
          <p:cNvPr id="138" name="Google Shape;138;p2"/>
          <p:cNvSpPr/>
          <p:nvPr/>
        </p:nvSpPr>
        <p:spPr>
          <a:xfrm>
            <a:off x="766775" y="3094125"/>
            <a:ext cx="1764900" cy="37800"/>
          </a:xfrm>
          <a:prstGeom prst="rect">
            <a:avLst/>
          </a:prstGeom>
          <a:gradFill>
            <a:gsLst>
              <a:gs pos="0">
                <a:srgbClr val="D5BD8B"/>
              </a:gs>
              <a:gs pos="100000">
                <a:srgbClr val="9C7E4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
          <p:cNvSpPr txBox="1"/>
          <p:nvPr/>
        </p:nvSpPr>
        <p:spPr>
          <a:xfrm>
            <a:off x="691425" y="3347400"/>
            <a:ext cx="67338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000000"/>
                </a:solidFill>
                <a:latin typeface="Lexend"/>
                <a:ea typeface="Lexend"/>
                <a:cs typeface="Lexend"/>
                <a:sym typeface="Lexend"/>
              </a:rPr>
              <a:t>The SEO campaign’s goal was to increase site traffic and generate local traffic to drive more sales. Also to increase their rank on primary keywords of category pages. After the approval of the client I optimized the pages by adding their primary keywords like: flower delivery in pune, online cake delivery pune.</a:t>
            </a:r>
            <a:endParaRPr b="0" i="0" sz="1300" u="none" cap="none" strike="noStrike">
              <a:solidFill>
                <a:srgbClr val="000000"/>
              </a:solidFill>
              <a:latin typeface="Lexend"/>
              <a:ea typeface="Lexend"/>
              <a:cs typeface="Lexend"/>
              <a:sym typeface="Lexend"/>
            </a:endParaRPr>
          </a:p>
        </p:txBody>
      </p:sp>
      <p:pic>
        <p:nvPicPr>
          <p:cNvPr id="140" name="Google Shape;140;p2"/>
          <p:cNvPicPr preferRelativeResize="0"/>
          <p:nvPr/>
        </p:nvPicPr>
        <p:blipFill rotWithShape="1">
          <a:blip r:embed="rId3">
            <a:alphaModFix/>
          </a:blip>
          <a:srcRect b="0" l="0" r="0" t="0"/>
          <a:stretch/>
        </p:blipFill>
        <p:spPr>
          <a:xfrm>
            <a:off x="7196625" y="1307622"/>
            <a:ext cx="1216975" cy="1064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
          <p:cNvSpPr txBox="1"/>
          <p:nvPr/>
        </p:nvSpPr>
        <p:spPr>
          <a:xfrm>
            <a:off x="577700" y="300725"/>
            <a:ext cx="48915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00"/>
              <a:buFont typeface="Arial"/>
              <a:buNone/>
            </a:pPr>
            <a:r>
              <a:rPr b="0" i="0" lang="en-GB" sz="3100" u="none" cap="none" strike="noStrike">
                <a:solidFill>
                  <a:schemeClr val="lt1"/>
                </a:solidFill>
                <a:latin typeface="Calibri"/>
                <a:ea typeface="Calibri"/>
                <a:cs typeface="Calibri"/>
                <a:sym typeface="Calibri"/>
              </a:rPr>
              <a:t>Challenges</a:t>
            </a:r>
            <a:endParaRPr b="0" i="0" sz="3100" u="none" cap="none" strike="noStrike">
              <a:solidFill>
                <a:schemeClr val="lt1"/>
              </a:solidFill>
              <a:latin typeface="Calibri"/>
              <a:ea typeface="Calibri"/>
              <a:cs typeface="Calibri"/>
              <a:sym typeface="Calibri"/>
            </a:endParaRPr>
          </a:p>
        </p:txBody>
      </p:sp>
      <p:sp>
        <p:nvSpPr>
          <p:cNvPr id="146" name="Google Shape;146;p3"/>
          <p:cNvSpPr/>
          <p:nvPr/>
        </p:nvSpPr>
        <p:spPr>
          <a:xfrm>
            <a:off x="691150" y="886325"/>
            <a:ext cx="1764900" cy="37800"/>
          </a:xfrm>
          <a:prstGeom prst="rect">
            <a:avLst/>
          </a:prstGeom>
          <a:gradFill>
            <a:gsLst>
              <a:gs pos="0">
                <a:srgbClr val="D5BD8B"/>
              </a:gs>
              <a:gs pos="100000">
                <a:srgbClr val="9C7E4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
          <p:cNvSpPr txBox="1"/>
          <p:nvPr/>
        </p:nvSpPr>
        <p:spPr>
          <a:xfrm>
            <a:off x="435300" y="1129825"/>
            <a:ext cx="8121000" cy="35865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rgbClr val="000000"/>
              </a:buClr>
              <a:buSzPts val="1300"/>
              <a:buFont typeface="Lexend"/>
              <a:buChar char="➢"/>
            </a:pPr>
            <a:r>
              <a:rPr b="0" i="0" lang="en-GB" sz="1300" u="none" cap="none" strike="noStrike">
                <a:solidFill>
                  <a:srgbClr val="000000"/>
                </a:solidFill>
                <a:latin typeface="Lexend"/>
                <a:ea typeface="Lexend"/>
                <a:cs typeface="Lexend"/>
                <a:sym typeface="Lexend"/>
              </a:rPr>
              <a:t>Preferred keywords needed to be ranked on the top search engine result pages.</a:t>
            </a:r>
            <a:endParaRPr b="0" i="0" sz="1300" u="none" cap="none" strike="noStrike">
              <a:solidFill>
                <a:srgbClr val="000000"/>
              </a:solidFill>
              <a:latin typeface="Lexend"/>
              <a:ea typeface="Lexend"/>
              <a:cs typeface="Lexend"/>
              <a:sym typeface="Lexend"/>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Lexend"/>
              <a:ea typeface="Lexend"/>
              <a:cs typeface="Lexend"/>
              <a:sym typeface="Lexend"/>
            </a:endParaRPr>
          </a:p>
          <a:p>
            <a:pPr indent="-311150" lvl="0" marL="457200" marR="0" rtl="0" algn="l">
              <a:lnSpc>
                <a:spcPct val="100000"/>
              </a:lnSpc>
              <a:spcBef>
                <a:spcPts val="0"/>
              </a:spcBef>
              <a:spcAft>
                <a:spcPts val="0"/>
              </a:spcAft>
              <a:buClr>
                <a:srgbClr val="000000"/>
              </a:buClr>
              <a:buSzPts val="1300"/>
              <a:buFont typeface="Lexend"/>
              <a:buChar char="➢"/>
            </a:pPr>
            <a:r>
              <a:rPr b="0" i="0" lang="en-GB" sz="1300" u="none" cap="none" strike="noStrike">
                <a:solidFill>
                  <a:srgbClr val="000000"/>
                </a:solidFill>
                <a:latin typeface="Lexend"/>
                <a:ea typeface="Lexend"/>
                <a:cs typeface="Lexend"/>
                <a:sym typeface="Lexend"/>
              </a:rPr>
              <a:t>Meta titles and tags needed to be added.</a:t>
            </a:r>
            <a:endParaRPr b="0" i="0" sz="1300" u="none" cap="none" strike="noStrike">
              <a:solidFill>
                <a:srgbClr val="000000"/>
              </a:solidFill>
              <a:latin typeface="Lexend"/>
              <a:ea typeface="Lexend"/>
              <a:cs typeface="Lexend"/>
              <a:sym typeface="Lexend"/>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Lexend"/>
              <a:ea typeface="Lexend"/>
              <a:cs typeface="Lexend"/>
              <a:sym typeface="Lexend"/>
            </a:endParaRPr>
          </a:p>
          <a:p>
            <a:pPr indent="-311150" lvl="0" marL="457200" marR="0" rtl="0" algn="l">
              <a:lnSpc>
                <a:spcPct val="100000"/>
              </a:lnSpc>
              <a:spcBef>
                <a:spcPts val="0"/>
              </a:spcBef>
              <a:spcAft>
                <a:spcPts val="0"/>
              </a:spcAft>
              <a:buClr>
                <a:srgbClr val="000000"/>
              </a:buClr>
              <a:buSzPts val="1300"/>
              <a:buFont typeface="Lexend"/>
              <a:buChar char="➢"/>
            </a:pPr>
            <a:r>
              <a:rPr b="0" i="0" lang="en-GB" sz="1300" u="none" cap="none" strike="noStrike">
                <a:solidFill>
                  <a:srgbClr val="000000"/>
                </a:solidFill>
                <a:latin typeface="Lexend"/>
                <a:ea typeface="Lexend"/>
                <a:cs typeface="Lexend"/>
                <a:sym typeface="Lexend"/>
              </a:rPr>
              <a:t>Schema markup was not implemented.</a:t>
            </a:r>
            <a:endParaRPr b="0" i="0" sz="1300" u="none" cap="none" strike="noStrike">
              <a:solidFill>
                <a:srgbClr val="000000"/>
              </a:solidFill>
              <a:latin typeface="Lexend"/>
              <a:ea typeface="Lexend"/>
              <a:cs typeface="Lexend"/>
              <a:sym typeface="Lexend"/>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Lexend"/>
              <a:ea typeface="Lexend"/>
              <a:cs typeface="Lexend"/>
              <a:sym typeface="Lexend"/>
            </a:endParaRPr>
          </a:p>
          <a:p>
            <a:pPr indent="-311150" lvl="0" marL="457200" marR="0" rtl="0" algn="l">
              <a:lnSpc>
                <a:spcPct val="100000"/>
              </a:lnSpc>
              <a:spcBef>
                <a:spcPts val="0"/>
              </a:spcBef>
              <a:spcAft>
                <a:spcPts val="0"/>
              </a:spcAft>
              <a:buClr>
                <a:srgbClr val="000000"/>
              </a:buClr>
              <a:buSzPts val="1300"/>
              <a:buFont typeface="Lexend"/>
              <a:buChar char="➢"/>
            </a:pPr>
            <a:r>
              <a:rPr b="0" i="0" lang="en-GB" sz="1300" u="none" cap="none" strike="noStrike">
                <a:solidFill>
                  <a:srgbClr val="000000"/>
                </a:solidFill>
                <a:latin typeface="Lexend"/>
                <a:ea typeface="Lexend"/>
                <a:cs typeface="Lexend"/>
                <a:sym typeface="Lexend"/>
              </a:rPr>
              <a:t>The website loading speed was very low.</a:t>
            </a:r>
            <a:endParaRPr b="0" i="0" sz="1300" u="none" cap="none" strike="noStrike">
              <a:solidFill>
                <a:srgbClr val="000000"/>
              </a:solidFill>
              <a:latin typeface="Lexend"/>
              <a:ea typeface="Lexend"/>
              <a:cs typeface="Lexend"/>
              <a:sym typeface="Lexend"/>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Lexend"/>
              <a:ea typeface="Lexend"/>
              <a:cs typeface="Lexend"/>
              <a:sym typeface="Lexend"/>
            </a:endParaRPr>
          </a:p>
          <a:p>
            <a:pPr indent="-311150" lvl="0" marL="457200" marR="0" rtl="0" algn="l">
              <a:lnSpc>
                <a:spcPct val="100000"/>
              </a:lnSpc>
              <a:spcBef>
                <a:spcPts val="0"/>
              </a:spcBef>
              <a:spcAft>
                <a:spcPts val="0"/>
              </a:spcAft>
              <a:buClr>
                <a:srgbClr val="000000"/>
              </a:buClr>
              <a:buSzPts val="1300"/>
              <a:buFont typeface="Lexend"/>
              <a:buChar char="➢"/>
            </a:pPr>
            <a:r>
              <a:rPr b="0" i="0" lang="en-GB" sz="1300" u="none" cap="none" strike="noStrike">
                <a:solidFill>
                  <a:srgbClr val="000000"/>
                </a:solidFill>
                <a:latin typeface="Lexend"/>
                <a:ea typeface="Lexend"/>
                <a:cs typeface="Lexend"/>
                <a:sym typeface="Lexend"/>
              </a:rPr>
              <a:t>Poor conversion due to landing page usability issues</a:t>
            </a:r>
            <a:endParaRPr b="0" i="0" sz="1300" u="none" cap="none" strike="noStrike">
              <a:solidFill>
                <a:srgbClr val="000000"/>
              </a:solidFill>
              <a:latin typeface="Lexend"/>
              <a:ea typeface="Lexend"/>
              <a:cs typeface="Lexend"/>
              <a:sym typeface="Lexend"/>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Lexend"/>
              <a:ea typeface="Lexend"/>
              <a:cs typeface="Lexend"/>
              <a:sym typeface="Lexend"/>
            </a:endParaRPr>
          </a:p>
          <a:p>
            <a:pPr indent="-311150" lvl="0" marL="457200" marR="0" rtl="0" algn="l">
              <a:lnSpc>
                <a:spcPct val="100000"/>
              </a:lnSpc>
              <a:spcBef>
                <a:spcPts val="0"/>
              </a:spcBef>
              <a:spcAft>
                <a:spcPts val="0"/>
              </a:spcAft>
              <a:buClr>
                <a:srgbClr val="000000"/>
              </a:buClr>
              <a:buSzPts val="1300"/>
              <a:buFont typeface="Lexend"/>
              <a:buChar char="➢"/>
            </a:pPr>
            <a:r>
              <a:rPr b="0" i="0" lang="en-GB" sz="1300" u="none" cap="none" strike="noStrike">
                <a:solidFill>
                  <a:srgbClr val="000000"/>
                </a:solidFill>
                <a:latin typeface="Lexend"/>
                <a:ea typeface="Lexend"/>
                <a:cs typeface="Lexend"/>
                <a:sym typeface="Lexend"/>
              </a:rPr>
              <a:t>A few page links were not indexed by any search engine.</a:t>
            </a:r>
            <a:endParaRPr b="0" i="0" sz="1300" u="none" cap="none" strike="noStrike">
              <a:solidFill>
                <a:srgbClr val="000000"/>
              </a:solidFill>
              <a:latin typeface="Lexend"/>
              <a:ea typeface="Lexend"/>
              <a:cs typeface="Lexend"/>
              <a:sym typeface="Lexend"/>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Lexend"/>
              <a:ea typeface="Lexend"/>
              <a:cs typeface="Lexend"/>
              <a:sym typeface="Lexend"/>
            </a:endParaRPr>
          </a:p>
          <a:p>
            <a:pPr indent="-311150" lvl="0" marL="457200" marR="0" rtl="0" algn="l">
              <a:lnSpc>
                <a:spcPct val="100000"/>
              </a:lnSpc>
              <a:spcBef>
                <a:spcPts val="0"/>
              </a:spcBef>
              <a:spcAft>
                <a:spcPts val="0"/>
              </a:spcAft>
              <a:buClr>
                <a:srgbClr val="000000"/>
              </a:buClr>
              <a:buSzPts val="1300"/>
              <a:buFont typeface="Lexend"/>
              <a:buChar char="➢"/>
            </a:pPr>
            <a:r>
              <a:rPr b="0" i="0" lang="en-GB" sz="1300" u="none" cap="none" strike="noStrike">
                <a:solidFill>
                  <a:srgbClr val="000000"/>
                </a:solidFill>
                <a:latin typeface="Lexend"/>
                <a:ea typeface="Lexend"/>
                <a:cs typeface="Lexend"/>
                <a:sym typeface="Lexend"/>
              </a:rPr>
              <a:t>Across the business directories, the business name, address, and phone number were not consistent.</a:t>
            </a:r>
            <a:endParaRPr b="0" i="0" sz="1300" u="none" cap="none" strike="noStrike">
              <a:solidFill>
                <a:srgbClr val="000000"/>
              </a:solidFill>
              <a:latin typeface="Lexend"/>
              <a:ea typeface="Lexend"/>
              <a:cs typeface="Lexend"/>
              <a:sym typeface="Lexend"/>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Lexend"/>
              <a:ea typeface="Lexend"/>
              <a:cs typeface="Lexend"/>
              <a:sym typeface="Lexend"/>
            </a:endParaRPr>
          </a:p>
          <a:p>
            <a:pPr indent="-311150" lvl="0" marL="457200" marR="0" rtl="0" algn="l">
              <a:lnSpc>
                <a:spcPct val="100000"/>
              </a:lnSpc>
              <a:spcBef>
                <a:spcPts val="0"/>
              </a:spcBef>
              <a:spcAft>
                <a:spcPts val="0"/>
              </a:spcAft>
              <a:buClr>
                <a:srgbClr val="000000"/>
              </a:buClr>
              <a:buSzPts val="1300"/>
              <a:buFont typeface="Lexend"/>
              <a:buChar char="➢"/>
            </a:pPr>
            <a:r>
              <a:rPr b="0" i="0" lang="en-GB" sz="1300" u="none" cap="none" strike="noStrike">
                <a:solidFill>
                  <a:srgbClr val="000000"/>
                </a:solidFill>
                <a:latin typeface="Lexend"/>
                <a:ea typeface="Lexend"/>
                <a:cs typeface="Lexend"/>
                <a:sym typeface="Lexend"/>
              </a:rPr>
              <a:t>Google analytics and Search console was not installed in the website, as a result, I didn’t had previous data of the website.</a:t>
            </a:r>
            <a:endParaRPr b="0" i="0" sz="1300" u="none" cap="none" strike="noStrike">
              <a:solidFill>
                <a:srgbClr val="000000"/>
              </a:solidFill>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
          <p:cNvSpPr txBox="1"/>
          <p:nvPr/>
        </p:nvSpPr>
        <p:spPr>
          <a:xfrm>
            <a:off x="577700" y="300725"/>
            <a:ext cx="48915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00"/>
              <a:buFont typeface="Arial"/>
              <a:buNone/>
            </a:pPr>
            <a:r>
              <a:rPr b="0" i="0" lang="en-GB" sz="3100" u="none" cap="none" strike="noStrike">
                <a:solidFill>
                  <a:schemeClr val="lt1"/>
                </a:solidFill>
                <a:latin typeface="Calibri"/>
                <a:ea typeface="Calibri"/>
                <a:cs typeface="Calibri"/>
                <a:sym typeface="Calibri"/>
              </a:rPr>
              <a:t>The Strategy</a:t>
            </a:r>
            <a:endParaRPr b="0" i="0" sz="3100" u="none" cap="none" strike="noStrike">
              <a:solidFill>
                <a:schemeClr val="lt1"/>
              </a:solidFill>
              <a:latin typeface="Calibri"/>
              <a:ea typeface="Calibri"/>
              <a:cs typeface="Calibri"/>
              <a:sym typeface="Calibri"/>
            </a:endParaRPr>
          </a:p>
        </p:txBody>
      </p:sp>
      <p:sp>
        <p:nvSpPr>
          <p:cNvPr id="153" name="Google Shape;153;p4"/>
          <p:cNvSpPr/>
          <p:nvPr/>
        </p:nvSpPr>
        <p:spPr>
          <a:xfrm>
            <a:off x="691150" y="886325"/>
            <a:ext cx="1764900" cy="37800"/>
          </a:xfrm>
          <a:prstGeom prst="rect">
            <a:avLst/>
          </a:prstGeom>
          <a:gradFill>
            <a:gsLst>
              <a:gs pos="0">
                <a:srgbClr val="D5BD8B"/>
              </a:gs>
              <a:gs pos="100000">
                <a:srgbClr val="9C7E4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4"/>
          <p:cNvSpPr txBox="1"/>
          <p:nvPr/>
        </p:nvSpPr>
        <p:spPr>
          <a:xfrm>
            <a:off x="577700" y="1196925"/>
            <a:ext cx="2624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Calibri"/>
                <a:ea typeface="Calibri"/>
                <a:cs typeface="Calibri"/>
                <a:sym typeface="Calibri"/>
              </a:rPr>
              <a:t>On-Page strategies:</a:t>
            </a:r>
            <a:endParaRPr b="0" i="0" sz="2000" u="none" cap="none" strike="noStrike">
              <a:solidFill>
                <a:schemeClr val="lt1"/>
              </a:solidFill>
              <a:latin typeface="Calibri"/>
              <a:ea typeface="Calibri"/>
              <a:cs typeface="Calibri"/>
              <a:sym typeface="Calibri"/>
            </a:endParaRPr>
          </a:p>
        </p:txBody>
      </p:sp>
      <p:sp>
        <p:nvSpPr>
          <p:cNvPr id="155" name="Google Shape;155;p4"/>
          <p:cNvSpPr txBox="1"/>
          <p:nvPr/>
        </p:nvSpPr>
        <p:spPr>
          <a:xfrm>
            <a:off x="516875" y="2206150"/>
            <a:ext cx="4752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6" name="Google Shape;156;p4"/>
          <p:cNvSpPr txBox="1"/>
          <p:nvPr/>
        </p:nvSpPr>
        <p:spPr>
          <a:xfrm>
            <a:off x="549875" y="1695325"/>
            <a:ext cx="3977100" cy="3140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SEO Site Auditing</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Competitors Analysis</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Keywords Research</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On-Page SEO for every page</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Canonicalization Issues Fix</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Header Tags Optimization for Each Pages</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Internal Link Optimization</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Robots Tit Creation/Analysis</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XML Sitemap/Analysis</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Google Webmaster Tools Set Up and</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optimization</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Google Analytics Set Up and Analysis</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Page Speed Optimization Analysis on Mobile and Desktop and fix as per search engine guidelines</a:t>
            </a:r>
            <a:endParaRPr b="0" i="0" sz="12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exend"/>
              <a:ea typeface="Lexend"/>
              <a:cs typeface="Lexend"/>
              <a:sym typeface="Lexend"/>
            </a:endParaRPr>
          </a:p>
        </p:txBody>
      </p:sp>
      <p:sp>
        <p:nvSpPr>
          <p:cNvPr id="157" name="Google Shape;157;p4"/>
          <p:cNvSpPr txBox="1"/>
          <p:nvPr/>
        </p:nvSpPr>
        <p:spPr>
          <a:xfrm>
            <a:off x="4526975" y="1923925"/>
            <a:ext cx="39771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exend"/>
              <a:ea typeface="Lexend"/>
              <a:cs typeface="Lexend"/>
              <a:sym typeface="Lexend"/>
            </a:endParaRPr>
          </a:p>
        </p:txBody>
      </p:sp>
      <p:sp>
        <p:nvSpPr>
          <p:cNvPr id="158" name="Google Shape;158;p4"/>
          <p:cNvSpPr txBox="1"/>
          <p:nvPr/>
        </p:nvSpPr>
        <p:spPr>
          <a:xfrm>
            <a:off x="4533000" y="1695325"/>
            <a:ext cx="3977100" cy="3140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404 issues solved</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Google Analytics Conversion Setup</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Alt tag images Optimization for all pages</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Add a Schema Markup for Pages and Blogs</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Fresh Blog suggestions for website that attract the target market</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Title &amp; Meta Tag Optimization</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Image Optimisation</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HTML Site Map Creation and optimization</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Website usability analysis</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Mobile and Desktop Speed Analysis</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SEO-friendly URL Structure</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Plagiarism Analysis</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Place Important and LSI keywords in Content and Meta tags</a:t>
            </a:r>
            <a:endParaRPr b="0" i="0" sz="12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5"/>
          <p:cNvSpPr txBox="1"/>
          <p:nvPr/>
        </p:nvSpPr>
        <p:spPr>
          <a:xfrm>
            <a:off x="577700" y="300725"/>
            <a:ext cx="48915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00"/>
              <a:buFont typeface="Arial"/>
              <a:buNone/>
            </a:pPr>
            <a:r>
              <a:rPr b="0" i="0" lang="en-GB" sz="3100" u="none" cap="none" strike="noStrike">
                <a:solidFill>
                  <a:schemeClr val="lt1"/>
                </a:solidFill>
                <a:latin typeface="Calibri"/>
                <a:ea typeface="Calibri"/>
                <a:cs typeface="Calibri"/>
                <a:sym typeface="Calibri"/>
              </a:rPr>
              <a:t>The Strategy</a:t>
            </a:r>
            <a:endParaRPr b="0" i="0" sz="3100" u="none" cap="none" strike="noStrike">
              <a:solidFill>
                <a:schemeClr val="lt1"/>
              </a:solidFill>
              <a:latin typeface="Calibri"/>
              <a:ea typeface="Calibri"/>
              <a:cs typeface="Calibri"/>
              <a:sym typeface="Calibri"/>
            </a:endParaRPr>
          </a:p>
        </p:txBody>
      </p:sp>
      <p:sp>
        <p:nvSpPr>
          <p:cNvPr id="164" name="Google Shape;164;p5"/>
          <p:cNvSpPr/>
          <p:nvPr/>
        </p:nvSpPr>
        <p:spPr>
          <a:xfrm>
            <a:off x="691150" y="886325"/>
            <a:ext cx="1764900" cy="37800"/>
          </a:xfrm>
          <a:prstGeom prst="rect">
            <a:avLst/>
          </a:prstGeom>
          <a:gradFill>
            <a:gsLst>
              <a:gs pos="0">
                <a:srgbClr val="D5BD8B"/>
              </a:gs>
              <a:gs pos="100000">
                <a:srgbClr val="9C7E4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
          <p:cNvSpPr txBox="1"/>
          <p:nvPr/>
        </p:nvSpPr>
        <p:spPr>
          <a:xfrm>
            <a:off x="577700" y="1349325"/>
            <a:ext cx="2624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Calibri"/>
                <a:ea typeface="Calibri"/>
                <a:cs typeface="Calibri"/>
                <a:sym typeface="Calibri"/>
              </a:rPr>
              <a:t>Off-Page strategies:</a:t>
            </a:r>
            <a:endParaRPr b="0" i="0" sz="2000" u="none" cap="none" strike="noStrike">
              <a:solidFill>
                <a:schemeClr val="lt1"/>
              </a:solidFill>
              <a:latin typeface="Calibri"/>
              <a:ea typeface="Calibri"/>
              <a:cs typeface="Calibri"/>
              <a:sym typeface="Calibri"/>
            </a:endParaRPr>
          </a:p>
        </p:txBody>
      </p:sp>
      <p:sp>
        <p:nvSpPr>
          <p:cNvPr id="166" name="Google Shape;166;p5"/>
          <p:cNvSpPr txBox="1"/>
          <p:nvPr/>
        </p:nvSpPr>
        <p:spPr>
          <a:xfrm>
            <a:off x="516875" y="2206150"/>
            <a:ext cx="4752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67" name="Google Shape;167;p5"/>
          <p:cNvSpPr txBox="1"/>
          <p:nvPr/>
        </p:nvSpPr>
        <p:spPr>
          <a:xfrm>
            <a:off x="364475" y="1923925"/>
            <a:ext cx="4475400" cy="3140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Competitors Backlinks Building analysis</a:t>
            </a:r>
            <a:endParaRPr b="0" i="0" sz="1200" u="none" cap="none" strike="noStrike">
              <a:solidFill>
                <a:srgbClr val="000000"/>
              </a:solidFill>
              <a:latin typeface="Lexend"/>
              <a:ea typeface="Lexend"/>
              <a:cs typeface="Lexend"/>
              <a:sym typeface="Lexend"/>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Theme based link building</a:t>
            </a:r>
            <a:endParaRPr b="0" i="0" sz="1200" u="none" cap="none" strike="noStrike">
              <a:solidFill>
                <a:srgbClr val="000000"/>
              </a:solidFill>
              <a:latin typeface="Lexend"/>
              <a:ea typeface="Lexend"/>
              <a:cs typeface="Lexend"/>
              <a:sym typeface="Lexend"/>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Guest Posting/Blog Outreach</a:t>
            </a:r>
            <a:endParaRPr b="0" i="0" sz="1200" u="none" cap="none" strike="noStrike">
              <a:solidFill>
                <a:srgbClr val="000000"/>
              </a:solidFill>
              <a:latin typeface="Lexend"/>
              <a:ea typeface="Lexend"/>
              <a:cs typeface="Lexend"/>
              <a:sym typeface="Lexend"/>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Quora Answers</a:t>
            </a:r>
            <a:endParaRPr b="0" i="0" sz="1200" u="none" cap="none" strike="noStrike">
              <a:solidFill>
                <a:srgbClr val="000000"/>
              </a:solidFill>
              <a:latin typeface="Lexend"/>
              <a:ea typeface="Lexend"/>
              <a:cs typeface="Lexend"/>
              <a:sym typeface="Lexend"/>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Blog and Articles Posting and sharing Content Marketing</a:t>
            </a:r>
            <a:endParaRPr b="0" i="0" sz="1200" u="none" cap="none" strike="noStrike">
              <a:solidFill>
                <a:srgbClr val="000000"/>
              </a:solidFill>
              <a:latin typeface="Lexend"/>
              <a:ea typeface="Lexend"/>
              <a:cs typeface="Lexend"/>
              <a:sym typeface="Lexend"/>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Forums Discussions, Web 2.0 Links</a:t>
            </a:r>
            <a:endParaRPr b="0" i="0" sz="1200" u="none" cap="none" strike="noStrike">
              <a:solidFill>
                <a:srgbClr val="000000"/>
              </a:solidFill>
              <a:latin typeface="Lexend"/>
              <a:ea typeface="Lexend"/>
              <a:cs typeface="Lexend"/>
              <a:sym typeface="Lexend"/>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Remove toxic links</a:t>
            </a:r>
            <a:endParaRPr b="0" i="0" sz="1200" u="none" cap="none" strike="noStrike">
              <a:solidFill>
                <a:srgbClr val="000000"/>
              </a:solidFill>
              <a:latin typeface="Lexend"/>
              <a:ea typeface="Lexend"/>
              <a:cs typeface="Lexend"/>
              <a:sym typeface="Lexend"/>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exend"/>
              <a:ea typeface="Lexend"/>
              <a:cs typeface="Lexend"/>
              <a:sym typeface="Lexend"/>
            </a:endParaRPr>
          </a:p>
        </p:txBody>
      </p:sp>
      <p:sp>
        <p:nvSpPr>
          <p:cNvPr id="168" name="Google Shape;168;p5"/>
          <p:cNvSpPr txBox="1"/>
          <p:nvPr/>
        </p:nvSpPr>
        <p:spPr>
          <a:xfrm>
            <a:off x="4526975" y="1923925"/>
            <a:ext cx="39771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exend"/>
              <a:ea typeface="Lexend"/>
              <a:cs typeface="Lexend"/>
              <a:sym typeface="Lexend"/>
            </a:endParaRPr>
          </a:p>
        </p:txBody>
      </p:sp>
      <p:sp>
        <p:nvSpPr>
          <p:cNvPr id="169" name="Google Shape;169;p5"/>
          <p:cNvSpPr txBox="1"/>
          <p:nvPr/>
        </p:nvSpPr>
        <p:spPr>
          <a:xfrm>
            <a:off x="4572000" y="1898700"/>
            <a:ext cx="4190700" cy="25860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Create Infographics using canva</a:t>
            </a:r>
            <a:endParaRPr b="0" i="0" sz="1200" u="none" cap="none" strike="noStrike">
              <a:solidFill>
                <a:srgbClr val="000000"/>
              </a:solidFill>
              <a:latin typeface="Lexend"/>
              <a:ea typeface="Lexend"/>
              <a:cs typeface="Lexend"/>
              <a:sym typeface="Lexend"/>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Profile creation to create visibility of website</a:t>
            </a:r>
            <a:endParaRPr b="0" i="0" sz="1200" u="none" cap="none" strike="noStrike">
              <a:solidFill>
                <a:srgbClr val="000000"/>
              </a:solidFill>
              <a:latin typeface="Lexend"/>
              <a:ea typeface="Lexend"/>
              <a:cs typeface="Lexend"/>
              <a:sym typeface="Lexend"/>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Social bookmarking</a:t>
            </a:r>
            <a:endParaRPr b="0" i="0" sz="1200" u="none" cap="none" strike="noStrike">
              <a:solidFill>
                <a:srgbClr val="000000"/>
              </a:solidFill>
              <a:latin typeface="Lexend"/>
              <a:ea typeface="Lexend"/>
              <a:cs typeface="Lexend"/>
              <a:sym typeface="Lexend"/>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Business Submission</a:t>
            </a:r>
            <a:endParaRPr b="0" i="0" sz="1200" u="none" cap="none" strike="noStrike">
              <a:solidFill>
                <a:srgbClr val="000000"/>
              </a:solidFill>
              <a:latin typeface="Lexend"/>
              <a:ea typeface="Lexend"/>
              <a:cs typeface="Lexend"/>
              <a:sym typeface="Lexend"/>
            </a:endParaRPr>
          </a:p>
          <a:p>
            <a:pPr indent="0" lvl="0" marL="457200" marR="0" rtl="0" algn="l">
              <a:lnSpc>
                <a:spcPct val="100000"/>
              </a:lnSpc>
              <a:spcBef>
                <a:spcPts val="0"/>
              </a:spcBef>
              <a:spcAft>
                <a:spcPts val="0"/>
              </a:spcAft>
              <a:buClr>
                <a:srgbClr val="000000"/>
              </a:buClr>
              <a:buSzPts val="1200"/>
              <a:buFont typeface="Arial"/>
              <a:buNone/>
            </a:pPr>
            <a:r>
              <a:rPr b="0" i="0" lang="en-GB" sz="1200" u="none" cap="none" strike="noStrike">
                <a:solidFill>
                  <a:srgbClr val="000000"/>
                </a:solidFill>
                <a:latin typeface="Lexend"/>
                <a:ea typeface="Lexend"/>
                <a:cs typeface="Lexend"/>
                <a:sym typeface="Lexend"/>
              </a:rPr>
              <a:t> </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Classified ads submission</a:t>
            </a:r>
            <a:endParaRPr b="0" i="0" sz="1200" u="none" cap="none" strike="noStrike">
              <a:solidFill>
                <a:srgbClr val="000000"/>
              </a:solidFill>
              <a:latin typeface="Lexend"/>
              <a:ea typeface="Lexend"/>
              <a:cs typeface="Lexend"/>
              <a:sym typeface="Lexend"/>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Focused more on image submission </a:t>
            </a:r>
            <a:endParaRPr b="0" i="0" sz="1200" u="none" cap="none" strike="noStrike">
              <a:solidFill>
                <a:srgbClr val="000000"/>
              </a:solidFill>
              <a:latin typeface="Lexend"/>
              <a:ea typeface="Lexend"/>
              <a:cs typeface="Lexend"/>
              <a:sym typeface="Lexend"/>
            </a:endParaRPr>
          </a:p>
          <a:p>
            <a:pPr indent="0" lvl="0" marL="4572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Lexend"/>
              <a:ea typeface="Lexend"/>
              <a:cs typeface="Lexend"/>
              <a:sym typeface="Lexend"/>
            </a:endParaRPr>
          </a:p>
          <a:p>
            <a:pPr indent="-304800" lvl="0" marL="457200" marR="0" rtl="0" algn="l">
              <a:lnSpc>
                <a:spcPct val="100000"/>
              </a:lnSpc>
              <a:spcBef>
                <a:spcPts val="0"/>
              </a:spcBef>
              <a:spcAft>
                <a:spcPts val="0"/>
              </a:spcAft>
              <a:buClr>
                <a:srgbClr val="000000"/>
              </a:buClr>
              <a:buSzPts val="1200"/>
              <a:buFont typeface="Lexend"/>
              <a:buChar char="➢"/>
            </a:pPr>
            <a:r>
              <a:rPr b="0" i="0" lang="en-GB" sz="1200" u="none" cap="none" strike="noStrike">
                <a:solidFill>
                  <a:srgbClr val="000000"/>
                </a:solidFill>
                <a:latin typeface="Lexend"/>
                <a:ea typeface="Lexend"/>
                <a:cs typeface="Lexend"/>
                <a:sym typeface="Lexend"/>
              </a:rPr>
              <a:t>Infographic Submission</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6"/>
          <p:cNvSpPr txBox="1"/>
          <p:nvPr/>
        </p:nvSpPr>
        <p:spPr>
          <a:xfrm>
            <a:off x="577700" y="300725"/>
            <a:ext cx="48915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00"/>
              <a:buFont typeface="Arial"/>
              <a:buNone/>
            </a:pPr>
            <a:r>
              <a:rPr b="0" i="0" lang="en-GB" sz="3100" u="none" cap="none" strike="noStrike">
                <a:solidFill>
                  <a:schemeClr val="lt1"/>
                </a:solidFill>
                <a:latin typeface="Calibri"/>
                <a:ea typeface="Calibri"/>
                <a:cs typeface="Calibri"/>
                <a:sym typeface="Calibri"/>
              </a:rPr>
              <a:t>Campaign Results</a:t>
            </a:r>
            <a:endParaRPr b="0" i="0" sz="3100" u="none" cap="none" strike="noStrike">
              <a:solidFill>
                <a:schemeClr val="lt1"/>
              </a:solidFill>
              <a:latin typeface="Calibri"/>
              <a:ea typeface="Calibri"/>
              <a:cs typeface="Calibri"/>
              <a:sym typeface="Calibri"/>
            </a:endParaRPr>
          </a:p>
        </p:txBody>
      </p:sp>
      <p:sp>
        <p:nvSpPr>
          <p:cNvPr id="175" name="Google Shape;175;p6"/>
          <p:cNvSpPr/>
          <p:nvPr/>
        </p:nvSpPr>
        <p:spPr>
          <a:xfrm>
            <a:off x="703775" y="874275"/>
            <a:ext cx="1764900" cy="37800"/>
          </a:xfrm>
          <a:prstGeom prst="rect">
            <a:avLst/>
          </a:prstGeom>
          <a:gradFill>
            <a:gsLst>
              <a:gs pos="0">
                <a:srgbClr val="D5BD8B"/>
              </a:gs>
              <a:gs pos="100000">
                <a:srgbClr val="9C7E4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6"/>
          <p:cNvSpPr txBox="1"/>
          <p:nvPr/>
        </p:nvSpPr>
        <p:spPr>
          <a:xfrm>
            <a:off x="577700" y="1273125"/>
            <a:ext cx="3410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Calibri"/>
                <a:ea typeface="Calibri"/>
                <a:cs typeface="Calibri"/>
                <a:sym typeface="Calibri"/>
              </a:rPr>
              <a:t>Keyword ranking Before SEO:</a:t>
            </a:r>
            <a:endParaRPr b="0" i="0" sz="2000" u="none" cap="none" strike="noStrike">
              <a:solidFill>
                <a:schemeClr val="lt1"/>
              </a:solidFill>
              <a:latin typeface="Calibri"/>
              <a:ea typeface="Calibri"/>
              <a:cs typeface="Calibri"/>
              <a:sym typeface="Calibri"/>
            </a:endParaRPr>
          </a:p>
        </p:txBody>
      </p:sp>
      <p:sp>
        <p:nvSpPr>
          <p:cNvPr id="177" name="Google Shape;177;p6"/>
          <p:cNvSpPr txBox="1"/>
          <p:nvPr/>
        </p:nvSpPr>
        <p:spPr>
          <a:xfrm>
            <a:off x="6070700" y="1835150"/>
            <a:ext cx="26244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rgbClr val="000000"/>
                </a:solidFill>
                <a:latin typeface="EB Garamond"/>
                <a:ea typeface="EB Garamond"/>
                <a:cs typeface="EB Garamond"/>
                <a:sym typeface="EB Garamond"/>
              </a:rPr>
              <a:t>Keywords- </a:t>
            </a:r>
            <a:r>
              <a:rPr b="0" i="0" lang="en-GB" sz="1700" u="none" cap="none" strike="noStrike">
                <a:solidFill>
                  <a:srgbClr val="000000"/>
                </a:solidFill>
                <a:latin typeface="EB Garamond"/>
                <a:ea typeface="EB Garamond"/>
                <a:cs typeface="EB Garamond"/>
                <a:sym typeface="EB Garamond"/>
              </a:rPr>
              <a:t>15</a:t>
            </a:r>
            <a:endParaRPr b="0" i="0" sz="1700" u="none" cap="none" strike="noStrike">
              <a:solidFill>
                <a:srgbClr val="000000"/>
              </a:solidFill>
              <a:latin typeface="EB Garamond"/>
              <a:ea typeface="EB Garamond"/>
              <a:cs typeface="EB Garamond"/>
              <a:sym typeface="EB Garamond"/>
            </a:endParaRPr>
          </a:p>
        </p:txBody>
      </p:sp>
      <p:sp>
        <p:nvSpPr>
          <p:cNvPr id="178" name="Google Shape;178;p6"/>
          <p:cNvSpPr txBox="1"/>
          <p:nvPr/>
        </p:nvSpPr>
        <p:spPr>
          <a:xfrm>
            <a:off x="6070700" y="2333250"/>
            <a:ext cx="27957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rgbClr val="000000"/>
                </a:solidFill>
                <a:latin typeface="EB Garamond"/>
                <a:ea typeface="EB Garamond"/>
                <a:cs typeface="EB Garamond"/>
                <a:sym typeface="EB Garamond"/>
              </a:rPr>
              <a:t>Volume- </a:t>
            </a:r>
            <a:r>
              <a:rPr b="0" i="0" lang="en-GB" sz="1700" u="none" cap="none" strike="noStrike">
                <a:solidFill>
                  <a:srgbClr val="000000"/>
                </a:solidFill>
                <a:latin typeface="EB Garamond"/>
                <a:ea typeface="EB Garamond"/>
                <a:cs typeface="EB Garamond"/>
                <a:sym typeface="EB Garamond"/>
              </a:rPr>
              <a:t>5000 and above</a:t>
            </a:r>
            <a:endParaRPr b="0" i="0" sz="1700" u="none" cap="none" strike="noStrike">
              <a:solidFill>
                <a:srgbClr val="000000"/>
              </a:solidFill>
              <a:latin typeface="EB Garamond"/>
              <a:ea typeface="EB Garamond"/>
              <a:cs typeface="EB Garamond"/>
              <a:sym typeface="EB Garamond"/>
            </a:endParaRPr>
          </a:p>
        </p:txBody>
      </p:sp>
      <p:sp>
        <p:nvSpPr>
          <p:cNvPr id="179" name="Google Shape;179;p6"/>
          <p:cNvSpPr txBox="1"/>
          <p:nvPr/>
        </p:nvSpPr>
        <p:spPr>
          <a:xfrm>
            <a:off x="6070700" y="2810250"/>
            <a:ext cx="26787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rgbClr val="000000"/>
                </a:solidFill>
                <a:latin typeface="EB Garamond"/>
                <a:ea typeface="EB Garamond"/>
                <a:cs typeface="EB Garamond"/>
                <a:sym typeface="EB Garamond"/>
              </a:rPr>
              <a:t>Competition- </a:t>
            </a:r>
            <a:r>
              <a:rPr b="0" i="0" lang="en-GB" sz="1700" u="none" cap="none" strike="noStrike">
                <a:solidFill>
                  <a:srgbClr val="000000"/>
                </a:solidFill>
                <a:latin typeface="EB Garamond"/>
                <a:ea typeface="EB Garamond"/>
                <a:cs typeface="EB Garamond"/>
                <a:sym typeface="EB Garamond"/>
              </a:rPr>
              <a:t>all high</a:t>
            </a:r>
            <a:endParaRPr b="0" i="0" sz="1700" u="none" cap="none" strike="noStrike">
              <a:solidFill>
                <a:srgbClr val="000000"/>
              </a:solidFill>
              <a:latin typeface="EB Garamond"/>
              <a:ea typeface="EB Garamond"/>
              <a:cs typeface="EB Garamond"/>
              <a:sym typeface="EB Garamond"/>
            </a:endParaRPr>
          </a:p>
        </p:txBody>
      </p:sp>
      <p:sp>
        <p:nvSpPr>
          <p:cNvPr id="180" name="Google Shape;180;p6"/>
          <p:cNvSpPr txBox="1"/>
          <p:nvPr/>
        </p:nvSpPr>
        <p:spPr>
          <a:xfrm>
            <a:off x="6070700" y="3253575"/>
            <a:ext cx="28923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GB" sz="1900" u="none" cap="none" strike="noStrike">
                <a:solidFill>
                  <a:srgbClr val="000000"/>
                </a:solidFill>
                <a:latin typeface="EB Garamond"/>
                <a:ea typeface="EB Garamond"/>
                <a:cs typeface="EB Garamond"/>
                <a:sym typeface="EB Garamond"/>
              </a:rPr>
              <a:t>Ranking- </a:t>
            </a:r>
            <a:r>
              <a:rPr b="0" i="0" lang="en-GB" sz="1700" u="none" cap="none" strike="noStrike">
                <a:solidFill>
                  <a:srgbClr val="000000"/>
                </a:solidFill>
                <a:latin typeface="EB Garamond"/>
                <a:ea typeface="EB Garamond"/>
                <a:cs typeface="EB Garamond"/>
                <a:sym typeface="EB Garamond"/>
              </a:rPr>
              <a:t>Not in 100 except  </a:t>
            </a:r>
            <a:endParaRPr b="0" i="0" sz="1700" u="none" cap="none" strike="noStrike">
              <a:solidFill>
                <a:srgbClr val="000000"/>
              </a:solidFill>
              <a:latin typeface="EB Garamond"/>
              <a:ea typeface="EB Garamond"/>
              <a:cs typeface="EB Garamond"/>
              <a:sym typeface="EB Garamond"/>
            </a:endParaRPr>
          </a:p>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EB Garamond"/>
                <a:ea typeface="EB Garamond"/>
                <a:cs typeface="EB Garamond"/>
                <a:sym typeface="EB Garamond"/>
              </a:rPr>
              <a:t>                     3 keywords</a:t>
            </a:r>
            <a:endParaRPr b="0" i="0" sz="1700" u="none" cap="none" strike="noStrike">
              <a:solidFill>
                <a:srgbClr val="000000"/>
              </a:solidFill>
              <a:latin typeface="EB Garamond"/>
              <a:ea typeface="EB Garamond"/>
              <a:cs typeface="EB Garamond"/>
              <a:sym typeface="EB Garamond"/>
            </a:endParaRPr>
          </a:p>
        </p:txBody>
      </p:sp>
      <p:pic>
        <p:nvPicPr>
          <p:cNvPr id="181" name="Google Shape;181;p6"/>
          <p:cNvPicPr preferRelativeResize="0"/>
          <p:nvPr/>
        </p:nvPicPr>
        <p:blipFill rotWithShape="1">
          <a:blip r:embed="rId3">
            <a:alphaModFix/>
          </a:blip>
          <a:srcRect b="0" l="0" r="0" t="0"/>
          <a:stretch/>
        </p:blipFill>
        <p:spPr>
          <a:xfrm>
            <a:off x="703775" y="1685600"/>
            <a:ext cx="5439600" cy="3163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
          <p:cNvSpPr txBox="1"/>
          <p:nvPr/>
        </p:nvSpPr>
        <p:spPr>
          <a:xfrm>
            <a:off x="577700" y="300725"/>
            <a:ext cx="48915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00"/>
              <a:buFont typeface="Arial"/>
              <a:buNone/>
            </a:pPr>
            <a:r>
              <a:rPr b="0" i="0" lang="en-GB" sz="3100" u="none" cap="none" strike="noStrike">
                <a:solidFill>
                  <a:schemeClr val="lt1"/>
                </a:solidFill>
                <a:latin typeface="Calibri"/>
                <a:ea typeface="Calibri"/>
                <a:cs typeface="Calibri"/>
                <a:sym typeface="Calibri"/>
              </a:rPr>
              <a:t>Campaign Results</a:t>
            </a:r>
            <a:endParaRPr b="0" i="0" sz="3100" u="none" cap="none" strike="noStrike">
              <a:solidFill>
                <a:schemeClr val="lt1"/>
              </a:solidFill>
              <a:latin typeface="Calibri"/>
              <a:ea typeface="Calibri"/>
              <a:cs typeface="Calibri"/>
              <a:sym typeface="Calibri"/>
            </a:endParaRPr>
          </a:p>
        </p:txBody>
      </p:sp>
      <p:sp>
        <p:nvSpPr>
          <p:cNvPr id="187" name="Google Shape;187;p7"/>
          <p:cNvSpPr/>
          <p:nvPr/>
        </p:nvSpPr>
        <p:spPr>
          <a:xfrm>
            <a:off x="703775" y="874275"/>
            <a:ext cx="1764900" cy="37800"/>
          </a:xfrm>
          <a:prstGeom prst="rect">
            <a:avLst/>
          </a:prstGeom>
          <a:gradFill>
            <a:gsLst>
              <a:gs pos="0">
                <a:srgbClr val="D5BD8B"/>
              </a:gs>
              <a:gs pos="100000">
                <a:srgbClr val="9C7E4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7"/>
          <p:cNvSpPr txBox="1"/>
          <p:nvPr/>
        </p:nvSpPr>
        <p:spPr>
          <a:xfrm>
            <a:off x="577700" y="1120725"/>
            <a:ext cx="56991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Calibri"/>
                <a:ea typeface="Calibri"/>
                <a:cs typeface="Calibri"/>
                <a:sym typeface="Calibri"/>
              </a:rPr>
              <a:t>Keyword ranking After I implemented SEO:</a:t>
            </a:r>
            <a:endParaRPr b="0" i="0" sz="2000" u="none" cap="none" strike="noStrike">
              <a:solidFill>
                <a:schemeClr val="lt1"/>
              </a:solidFill>
              <a:latin typeface="Calibri"/>
              <a:ea typeface="Calibri"/>
              <a:cs typeface="Calibri"/>
              <a:sym typeface="Calibri"/>
            </a:endParaRPr>
          </a:p>
        </p:txBody>
      </p:sp>
      <p:pic>
        <p:nvPicPr>
          <p:cNvPr id="189" name="Google Shape;189;p7"/>
          <p:cNvPicPr preferRelativeResize="0"/>
          <p:nvPr/>
        </p:nvPicPr>
        <p:blipFill rotWithShape="1">
          <a:blip r:embed="rId3">
            <a:alphaModFix/>
          </a:blip>
          <a:srcRect b="0" l="0" r="0" t="0"/>
          <a:stretch/>
        </p:blipFill>
        <p:spPr>
          <a:xfrm>
            <a:off x="703775" y="1680850"/>
            <a:ext cx="5399125" cy="3157525"/>
          </a:xfrm>
          <a:prstGeom prst="rect">
            <a:avLst/>
          </a:prstGeom>
          <a:noFill/>
          <a:ln>
            <a:noFill/>
          </a:ln>
        </p:spPr>
      </p:pic>
      <p:pic>
        <p:nvPicPr>
          <p:cNvPr id="190" name="Google Shape;190;p7"/>
          <p:cNvPicPr preferRelativeResize="0"/>
          <p:nvPr/>
        </p:nvPicPr>
        <p:blipFill rotWithShape="1">
          <a:blip r:embed="rId4">
            <a:alphaModFix/>
          </a:blip>
          <a:srcRect b="0" l="0" r="0" t="0"/>
          <a:stretch/>
        </p:blipFill>
        <p:spPr>
          <a:xfrm>
            <a:off x="6396550" y="1680850"/>
            <a:ext cx="1038225" cy="3157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8"/>
          <p:cNvSpPr txBox="1"/>
          <p:nvPr/>
        </p:nvSpPr>
        <p:spPr>
          <a:xfrm>
            <a:off x="577700" y="300725"/>
            <a:ext cx="48915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00"/>
              <a:buFont typeface="Arial"/>
              <a:buNone/>
            </a:pPr>
            <a:r>
              <a:rPr b="0" i="0" lang="en-GB" sz="3100" u="none" cap="none" strike="noStrike">
                <a:solidFill>
                  <a:schemeClr val="lt1"/>
                </a:solidFill>
                <a:latin typeface="Calibri"/>
                <a:ea typeface="Calibri"/>
                <a:cs typeface="Calibri"/>
                <a:sym typeface="Calibri"/>
              </a:rPr>
              <a:t>Campaign Results</a:t>
            </a:r>
            <a:endParaRPr b="0" i="0" sz="3100" u="none" cap="none" strike="noStrike">
              <a:solidFill>
                <a:schemeClr val="lt1"/>
              </a:solidFill>
              <a:latin typeface="Calibri"/>
              <a:ea typeface="Calibri"/>
              <a:cs typeface="Calibri"/>
              <a:sym typeface="Calibri"/>
            </a:endParaRPr>
          </a:p>
        </p:txBody>
      </p:sp>
      <p:sp>
        <p:nvSpPr>
          <p:cNvPr id="196" name="Google Shape;196;p8"/>
          <p:cNvSpPr/>
          <p:nvPr/>
        </p:nvSpPr>
        <p:spPr>
          <a:xfrm>
            <a:off x="703775" y="874275"/>
            <a:ext cx="1764900" cy="37800"/>
          </a:xfrm>
          <a:prstGeom prst="rect">
            <a:avLst/>
          </a:prstGeom>
          <a:gradFill>
            <a:gsLst>
              <a:gs pos="0">
                <a:srgbClr val="D5BD8B"/>
              </a:gs>
              <a:gs pos="100000">
                <a:srgbClr val="9C7E4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8"/>
          <p:cNvSpPr txBox="1"/>
          <p:nvPr/>
        </p:nvSpPr>
        <p:spPr>
          <a:xfrm>
            <a:off x="577700" y="1273125"/>
            <a:ext cx="2624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Calibri"/>
                <a:ea typeface="Calibri"/>
                <a:cs typeface="Calibri"/>
                <a:sym typeface="Calibri"/>
              </a:rPr>
              <a:t>Traffic Before SEO:</a:t>
            </a:r>
            <a:endParaRPr b="0" i="0" sz="2000" u="none" cap="none" strike="noStrike">
              <a:solidFill>
                <a:schemeClr val="lt1"/>
              </a:solidFill>
              <a:latin typeface="Calibri"/>
              <a:ea typeface="Calibri"/>
              <a:cs typeface="Calibri"/>
              <a:sym typeface="Calibri"/>
            </a:endParaRPr>
          </a:p>
        </p:txBody>
      </p:sp>
      <p:pic>
        <p:nvPicPr>
          <p:cNvPr id="198" name="Google Shape;198;p8"/>
          <p:cNvPicPr preferRelativeResize="0"/>
          <p:nvPr/>
        </p:nvPicPr>
        <p:blipFill rotWithShape="1">
          <a:blip r:embed="rId3">
            <a:alphaModFix/>
          </a:blip>
          <a:srcRect b="0" l="0" r="0" t="0"/>
          <a:stretch/>
        </p:blipFill>
        <p:spPr>
          <a:xfrm>
            <a:off x="425300" y="1865775"/>
            <a:ext cx="5846824" cy="3011300"/>
          </a:xfrm>
          <a:prstGeom prst="rect">
            <a:avLst/>
          </a:prstGeom>
          <a:noFill/>
          <a:ln>
            <a:noFill/>
          </a:ln>
        </p:spPr>
      </p:pic>
      <p:sp>
        <p:nvSpPr>
          <p:cNvPr id="199" name="Google Shape;199;p8"/>
          <p:cNvSpPr txBox="1"/>
          <p:nvPr/>
        </p:nvSpPr>
        <p:spPr>
          <a:xfrm>
            <a:off x="6068800" y="1865775"/>
            <a:ext cx="26244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0" lang="en-GB" sz="1900" u="none" cap="none" strike="noStrike">
                <a:solidFill>
                  <a:srgbClr val="000000"/>
                </a:solidFill>
                <a:latin typeface="EB Garamond"/>
                <a:ea typeface="EB Garamond"/>
                <a:cs typeface="EB Garamond"/>
                <a:sym typeface="EB Garamond"/>
              </a:rPr>
              <a:t>Users - 5.6k/month</a:t>
            </a:r>
            <a:endParaRPr b="0" i="0" sz="1900" u="none" cap="none" strike="noStrike">
              <a:solidFill>
                <a:srgbClr val="000000"/>
              </a:solidFill>
              <a:latin typeface="EB Garamond"/>
              <a:ea typeface="EB Garamond"/>
              <a:cs typeface="EB Garamond"/>
              <a:sym typeface="EB Garamond"/>
            </a:endParaRPr>
          </a:p>
        </p:txBody>
      </p:sp>
      <p:sp>
        <p:nvSpPr>
          <p:cNvPr id="200" name="Google Shape;200;p8"/>
          <p:cNvSpPr txBox="1"/>
          <p:nvPr/>
        </p:nvSpPr>
        <p:spPr>
          <a:xfrm>
            <a:off x="6235550" y="2372525"/>
            <a:ext cx="27957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0" lang="en-GB" sz="1900" u="none" cap="none" strike="noStrike">
                <a:solidFill>
                  <a:srgbClr val="000000"/>
                </a:solidFill>
                <a:latin typeface="EB Garamond"/>
                <a:ea typeface="EB Garamond"/>
                <a:cs typeface="EB Garamond"/>
                <a:sym typeface="EB Garamond"/>
              </a:rPr>
              <a:t>New Users - 5.6k/month</a:t>
            </a:r>
            <a:endParaRPr b="0" i="0" sz="1900" u="none" cap="none" strike="noStrike">
              <a:solidFill>
                <a:srgbClr val="000000"/>
              </a:solidFill>
              <a:latin typeface="EB Garamond"/>
              <a:ea typeface="EB Garamond"/>
              <a:cs typeface="EB Garamond"/>
              <a:sym typeface="EB Garamond"/>
            </a:endParaRPr>
          </a:p>
        </p:txBody>
      </p:sp>
      <p:sp>
        <p:nvSpPr>
          <p:cNvPr id="201" name="Google Shape;201;p8"/>
          <p:cNvSpPr txBox="1"/>
          <p:nvPr/>
        </p:nvSpPr>
        <p:spPr>
          <a:xfrm>
            <a:off x="6294050" y="2925725"/>
            <a:ext cx="26787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0" lang="en-GB" sz="1900" u="none" cap="none" strike="noStrike">
                <a:solidFill>
                  <a:srgbClr val="000000"/>
                </a:solidFill>
                <a:latin typeface="EB Garamond"/>
                <a:ea typeface="EB Garamond"/>
                <a:cs typeface="EB Garamond"/>
                <a:sym typeface="EB Garamond"/>
              </a:rPr>
              <a:t>Event count - 43k/month</a:t>
            </a:r>
            <a:endParaRPr b="0" i="0" sz="1900" u="none" cap="none" strike="noStrike">
              <a:solidFill>
                <a:srgbClr val="000000"/>
              </a:solidFill>
              <a:latin typeface="EB Garamond"/>
              <a:ea typeface="EB Garamond"/>
              <a:cs typeface="EB Garamond"/>
              <a:sym typeface="EB Garamond"/>
            </a:endParaRPr>
          </a:p>
        </p:txBody>
      </p:sp>
      <p:sp>
        <p:nvSpPr>
          <p:cNvPr id="202" name="Google Shape;202;p8"/>
          <p:cNvSpPr txBox="1"/>
          <p:nvPr/>
        </p:nvSpPr>
        <p:spPr>
          <a:xfrm>
            <a:off x="6211575" y="3478925"/>
            <a:ext cx="25389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0" lang="en-GB" sz="1900" u="none" cap="none" strike="noStrike">
                <a:solidFill>
                  <a:srgbClr val="000000"/>
                </a:solidFill>
                <a:latin typeface="EB Garamond"/>
                <a:ea typeface="EB Garamond"/>
                <a:cs typeface="EB Garamond"/>
                <a:sym typeface="EB Garamond"/>
              </a:rPr>
              <a:t>Sessions - 6.2k/month</a:t>
            </a:r>
            <a:endParaRPr b="0" i="0" sz="1900" u="none" cap="none" strike="noStrike">
              <a:solidFill>
                <a:srgbClr val="000000"/>
              </a:solidFill>
              <a:latin typeface="EB Garamond"/>
              <a:ea typeface="EB Garamond"/>
              <a:cs typeface="EB Garamond"/>
              <a:sym typeface="EB Garamond"/>
            </a:endParaRPr>
          </a:p>
        </p:txBody>
      </p:sp>
      <p:sp>
        <p:nvSpPr>
          <p:cNvPr id="203" name="Google Shape;203;p8"/>
          <p:cNvSpPr txBox="1"/>
          <p:nvPr/>
        </p:nvSpPr>
        <p:spPr>
          <a:xfrm>
            <a:off x="6317075" y="4032125"/>
            <a:ext cx="20802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0" lang="en-GB" sz="1900" u="none" cap="none" strike="noStrike">
                <a:solidFill>
                  <a:srgbClr val="000000"/>
                </a:solidFill>
                <a:latin typeface="EB Garamond"/>
                <a:ea typeface="EB Garamond"/>
                <a:cs typeface="EB Garamond"/>
                <a:sym typeface="EB Garamond"/>
              </a:rPr>
              <a:t>Views - 14k/month</a:t>
            </a:r>
            <a:endParaRPr b="0" i="0" sz="1900" u="none" cap="none" strike="noStrike">
              <a:solidFill>
                <a:srgbClr val="000000"/>
              </a:solidFill>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9"/>
          <p:cNvSpPr txBox="1"/>
          <p:nvPr/>
        </p:nvSpPr>
        <p:spPr>
          <a:xfrm>
            <a:off x="577700" y="300725"/>
            <a:ext cx="48915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00"/>
              <a:buFont typeface="Arial"/>
              <a:buNone/>
            </a:pPr>
            <a:r>
              <a:rPr b="0" i="0" lang="en-GB" sz="3100" u="none" cap="none" strike="noStrike">
                <a:solidFill>
                  <a:schemeClr val="lt1"/>
                </a:solidFill>
                <a:latin typeface="Calibri"/>
                <a:ea typeface="Calibri"/>
                <a:cs typeface="Calibri"/>
                <a:sym typeface="Calibri"/>
              </a:rPr>
              <a:t>Campaign Results</a:t>
            </a:r>
            <a:endParaRPr b="0" i="0" sz="3100" u="none" cap="none" strike="noStrike">
              <a:solidFill>
                <a:schemeClr val="lt1"/>
              </a:solidFill>
              <a:latin typeface="Calibri"/>
              <a:ea typeface="Calibri"/>
              <a:cs typeface="Calibri"/>
              <a:sym typeface="Calibri"/>
            </a:endParaRPr>
          </a:p>
        </p:txBody>
      </p:sp>
      <p:sp>
        <p:nvSpPr>
          <p:cNvPr id="209" name="Google Shape;209;p9"/>
          <p:cNvSpPr/>
          <p:nvPr/>
        </p:nvSpPr>
        <p:spPr>
          <a:xfrm>
            <a:off x="703775" y="874275"/>
            <a:ext cx="1764900" cy="37800"/>
          </a:xfrm>
          <a:prstGeom prst="rect">
            <a:avLst/>
          </a:prstGeom>
          <a:gradFill>
            <a:gsLst>
              <a:gs pos="0">
                <a:srgbClr val="D5BD8B"/>
              </a:gs>
              <a:gs pos="100000">
                <a:srgbClr val="9C7E42"/>
              </a:gs>
            </a:gsLst>
            <a:lin ang="10800025"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9"/>
          <p:cNvSpPr txBox="1"/>
          <p:nvPr/>
        </p:nvSpPr>
        <p:spPr>
          <a:xfrm>
            <a:off x="577700" y="1273125"/>
            <a:ext cx="5481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Calibri"/>
                <a:ea typeface="Calibri"/>
                <a:cs typeface="Calibri"/>
                <a:sym typeface="Calibri"/>
              </a:rPr>
              <a:t>Traffic After I implemented SEO: 4 Months of Work </a:t>
            </a:r>
            <a:endParaRPr b="0" i="0" sz="2000" u="none" cap="none" strike="noStrike">
              <a:solidFill>
                <a:schemeClr val="lt1"/>
              </a:solidFill>
              <a:latin typeface="Calibri"/>
              <a:ea typeface="Calibri"/>
              <a:cs typeface="Calibri"/>
              <a:sym typeface="Calibri"/>
            </a:endParaRPr>
          </a:p>
        </p:txBody>
      </p:sp>
      <p:sp>
        <p:nvSpPr>
          <p:cNvPr id="211" name="Google Shape;211;p9"/>
          <p:cNvSpPr txBox="1"/>
          <p:nvPr/>
        </p:nvSpPr>
        <p:spPr>
          <a:xfrm>
            <a:off x="5988600" y="1870550"/>
            <a:ext cx="26244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0" lang="en-GB" sz="1900" u="none" cap="none" strike="noStrike">
                <a:solidFill>
                  <a:srgbClr val="000000"/>
                </a:solidFill>
                <a:latin typeface="EB Garamond"/>
                <a:ea typeface="EB Garamond"/>
                <a:cs typeface="EB Garamond"/>
                <a:sym typeface="EB Garamond"/>
              </a:rPr>
              <a:t>Users - 12k/month</a:t>
            </a:r>
            <a:endParaRPr b="0" i="0" sz="1900" u="none" cap="none" strike="noStrike">
              <a:solidFill>
                <a:srgbClr val="000000"/>
              </a:solidFill>
              <a:latin typeface="EB Garamond"/>
              <a:ea typeface="EB Garamond"/>
              <a:cs typeface="EB Garamond"/>
              <a:sym typeface="EB Garamond"/>
            </a:endParaRPr>
          </a:p>
        </p:txBody>
      </p:sp>
      <p:sp>
        <p:nvSpPr>
          <p:cNvPr id="212" name="Google Shape;212;p9"/>
          <p:cNvSpPr txBox="1"/>
          <p:nvPr/>
        </p:nvSpPr>
        <p:spPr>
          <a:xfrm>
            <a:off x="6153250" y="2372525"/>
            <a:ext cx="27957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0" lang="en-GB" sz="1900" u="none" cap="none" strike="noStrike">
                <a:solidFill>
                  <a:srgbClr val="000000"/>
                </a:solidFill>
                <a:latin typeface="EB Garamond"/>
                <a:ea typeface="EB Garamond"/>
                <a:cs typeface="EB Garamond"/>
                <a:sym typeface="EB Garamond"/>
              </a:rPr>
              <a:t>New Users - 13k/month</a:t>
            </a:r>
            <a:endParaRPr b="0" i="0" sz="1900" u="none" cap="none" strike="noStrike">
              <a:solidFill>
                <a:srgbClr val="000000"/>
              </a:solidFill>
              <a:latin typeface="EB Garamond"/>
              <a:ea typeface="EB Garamond"/>
              <a:cs typeface="EB Garamond"/>
              <a:sym typeface="EB Garamond"/>
            </a:endParaRPr>
          </a:p>
        </p:txBody>
      </p:sp>
      <p:sp>
        <p:nvSpPr>
          <p:cNvPr id="213" name="Google Shape;213;p9"/>
          <p:cNvSpPr txBox="1"/>
          <p:nvPr/>
        </p:nvSpPr>
        <p:spPr>
          <a:xfrm>
            <a:off x="6270225" y="2925725"/>
            <a:ext cx="26787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0" lang="en-GB" sz="1900" u="none" cap="none" strike="noStrike">
                <a:solidFill>
                  <a:srgbClr val="000000"/>
                </a:solidFill>
                <a:latin typeface="EB Garamond"/>
                <a:ea typeface="EB Garamond"/>
                <a:cs typeface="EB Garamond"/>
                <a:sym typeface="EB Garamond"/>
              </a:rPr>
              <a:t>Event count - 60k/month</a:t>
            </a:r>
            <a:endParaRPr b="0" i="0" sz="1900" u="none" cap="none" strike="noStrike">
              <a:solidFill>
                <a:srgbClr val="000000"/>
              </a:solidFill>
              <a:latin typeface="EB Garamond"/>
              <a:ea typeface="EB Garamond"/>
              <a:cs typeface="EB Garamond"/>
              <a:sym typeface="EB Garamond"/>
            </a:endParaRPr>
          </a:p>
        </p:txBody>
      </p:sp>
      <p:sp>
        <p:nvSpPr>
          <p:cNvPr id="214" name="Google Shape;214;p9"/>
          <p:cNvSpPr txBox="1"/>
          <p:nvPr/>
        </p:nvSpPr>
        <p:spPr>
          <a:xfrm>
            <a:off x="6177075" y="3478925"/>
            <a:ext cx="25389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0" lang="en-GB" sz="1900" u="none" cap="none" strike="noStrike">
                <a:solidFill>
                  <a:srgbClr val="000000"/>
                </a:solidFill>
                <a:latin typeface="EB Garamond"/>
                <a:ea typeface="EB Garamond"/>
                <a:cs typeface="EB Garamond"/>
                <a:sym typeface="EB Garamond"/>
              </a:rPr>
              <a:t>Sessions - 14k/month</a:t>
            </a:r>
            <a:endParaRPr b="0" i="0" sz="1900" u="none" cap="none" strike="noStrike">
              <a:solidFill>
                <a:srgbClr val="000000"/>
              </a:solidFill>
              <a:latin typeface="EB Garamond"/>
              <a:ea typeface="EB Garamond"/>
              <a:cs typeface="EB Garamond"/>
              <a:sym typeface="EB Garamond"/>
            </a:endParaRPr>
          </a:p>
        </p:txBody>
      </p:sp>
      <p:sp>
        <p:nvSpPr>
          <p:cNvPr id="215" name="Google Shape;215;p9"/>
          <p:cNvSpPr txBox="1"/>
          <p:nvPr/>
        </p:nvSpPr>
        <p:spPr>
          <a:xfrm>
            <a:off x="6322625" y="4032125"/>
            <a:ext cx="20802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0" i="0" lang="en-GB" sz="1900" u="none" cap="none" strike="noStrike">
                <a:solidFill>
                  <a:srgbClr val="000000"/>
                </a:solidFill>
                <a:latin typeface="EB Garamond"/>
                <a:ea typeface="EB Garamond"/>
                <a:cs typeface="EB Garamond"/>
                <a:sym typeface="EB Garamond"/>
              </a:rPr>
              <a:t>Views - 23k/month</a:t>
            </a:r>
            <a:endParaRPr b="0" i="0" sz="1900" u="none" cap="none" strike="noStrike">
              <a:solidFill>
                <a:srgbClr val="000000"/>
              </a:solidFill>
              <a:latin typeface="EB Garamond"/>
              <a:ea typeface="EB Garamond"/>
              <a:cs typeface="EB Garamond"/>
              <a:sym typeface="EB Garamond"/>
            </a:endParaRPr>
          </a:p>
        </p:txBody>
      </p:sp>
      <p:pic>
        <p:nvPicPr>
          <p:cNvPr id="216" name="Google Shape;216;p9"/>
          <p:cNvPicPr preferRelativeResize="0"/>
          <p:nvPr/>
        </p:nvPicPr>
        <p:blipFill rotWithShape="1">
          <a:blip r:embed="rId3">
            <a:alphaModFix/>
          </a:blip>
          <a:srcRect b="0" l="0" r="0" t="0"/>
          <a:stretch/>
        </p:blipFill>
        <p:spPr>
          <a:xfrm>
            <a:off x="459925" y="1804850"/>
            <a:ext cx="5693325" cy="2909267"/>
          </a:xfrm>
          <a:prstGeom prst="rect">
            <a:avLst/>
          </a:prstGeom>
          <a:noFill/>
          <a:ln>
            <a:noFill/>
          </a:ln>
        </p:spPr>
      </p:pic>
      <p:sp>
        <p:nvSpPr>
          <p:cNvPr id="217" name="Google Shape;217;p9"/>
          <p:cNvSpPr/>
          <p:nvPr/>
        </p:nvSpPr>
        <p:spPr>
          <a:xfrm>
            <a:off x="3705075" y="2408300"/>
            <a:ext cx="512100" cy="16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