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Roboto Light"/>
      <p:regular r:id="rId24"/>
      <p:bold r:id="rId25"/>
      <p:italic r:id="rId26"/>
      <p:boldItalic r:id="rId27"/>
    </p:embeddedFont>
    <p:embeddedFont>
      <p:font typeface="Comfortaa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34" roundtripDataSignature="AMtx7miYejxqlS8vilgh6vlvNWc/Ofld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C0DC68-BB9E-4345-B559-72DCE95379E4}">
  <a:tblStyle styleId="{41C0DC68-BB9E-4345-B559-72DCE95379E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RobotoLight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8" Type="http://schemas.openxmlformats.org/officeDocument/2006/relationships/font" Target="fonts/Comfortaa-regular.fntdata"/><Relationship Id="rId27" Type="http://schemas.openxmlformats.org/officeDocument/2006/relationships/font" Target="fonts/Roboto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mforta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19" Type="http://schemas.openxmlformats.org/officeDocument/2006/relationships/font" Target="fonts/Economica-boldItalic.fntdata"/><Relationship Id="rId1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bdbea2b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bdbea2b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10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10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9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12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1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6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1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7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17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3096300" y="2351274"/>
            <a:ext cx="29514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Google Analytics Report</a:t>
            </a:r>
            <a:endParaRPr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3096300" y="3772303"/>
            <a:ext cx="295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 sz="1400">
                <a:latin typeface="Roboto Light"/>
                <a:ea typeface="Roboto Light"/>
                <a:cs typeface="Roboto Light"/>
                <a:sym typeface="Roboto Light"/>
              </a:rPr>
              <a:t>httpa://nbcypressaesthetics.com</a:t>
            </a:r>
            <a:endParaRPr sz="1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6423" y="0"/>
            <a:ext cx="1887575" cy="7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8550" y="1160925"/>
            <a:ext cx="18669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 txBox="1"/>
          <p:nvPr/>
        </p:nvSpPr>
        <p:spPr>
          <a:xfrm>
            <a:off x="1987650" y="3403000"/>
            <a:ext cx="51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(March 1, 2023 - March 31, 2023)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-12600" y="5055250"/>
            <a:ext cx="9156600" cy="88200"/>
          </a:xfrm>
          <a:prstGeom prst="rect">
            <a:avLst/>
          </a:prstGeom>
          <a:solidFill>
            <a:srgbClr val="ED1C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1946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SEO Performance</a:t>
            </a:r>
            <a:endParaRPr/>
          </a:p>
        </p:txBody>
      </p:sp>
      <p:sp>
        <p:nvSpPr>
          <p:cNvPr id="73" name="Google Shape;73;p2"/>
          <p:cNvSpPr txBox="1"/>
          <p:nvPr/>
        </p:nvSpPr>
        <p:spPr>
          <a:xfrm>
            <a:off x="5331475" y="972575"/>
            <a:ext cx="27105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(March 1, 2023 - March 31, 2023)</a:t>
            </a:r>
            <a:endParaRPr b="0" i="0" sz="13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-12600" y="5055250"/>
            <a:ext cx="9156600" cy="88200"/>
          </a:xfrm>
          <a:prstGeom prst="rect">
            <a:avLst/>
          </a:prstGeom>
          <a:solidFill>
            <a:srgbClr val="ED1C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896175" y="972575"/>
            <a:ext cx="27105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(Feb 1, 2023 - Feb  28, 2023)</a:t>
            </a:r>
            <a:endParaRPr b="0" i="0" sz="13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6" name="Google Shape;76;p2"/>
          <p:cNvCxnSpPr>
            <a:stCxn id="74" idx="0"/>
            <a:endCxn id="72" idx="2"/>
          </p:cNvCxnSpPr>
          <p:nvPr/>
        </p:nvCxnSpPr>
        <p:spPr>
          <a:xfrm flipH="1" rot="10800000">
            <a:off x="4565700" y="820750"/>
            <a:ext cx="6300" cy="42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77" name="Google Shape;77;p2"/>
          <p:cNvGraphicFramePr/>
          <p:nvPr/>
        </p:nvGraphicFramePr>
        <p:xfrm>
          <a:off x="531250" y="192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{41C0DC68-BB9E-4345-B559-72DCE95379E4}</a:tableStyleId>
              </a:tblPr>
              <a:tblGrid>
                <a:gridCol w="2433375"/>
                <a:gridCol w="105007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Users</a:t>
                      </a:r>
                      <a:endParaRPr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396</a:t>
                      </a:r>
                      <a:endParaRPr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New Users</a:t>
                      </a:r>
                      <a:endParaRPr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384</a:t>
                      </a:r>
                      <a:endParaRPr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Event count</a:t>
                      </a:r>
                      <a:endParaRPr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2.9K</a:t>
                      </a:r>
                      <a:endParaRPr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Sessions</a:t>
                      </a:r>
                      <a:endParaRPr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537</a:t>
                      </a:r>
                      <a:endParaRPr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Google Shape;78;p2"/>
          <p:cNvGraphicFramePr/>
          <p:nvPr/>
        </p:nvGraphicFramePr>
        <p:xfrm>
          <a:off x="4957300" y="192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{41C0DC68-BB9E-4345-B559-72DCE95379E4}</a:tableStyleId>
              </a:tblPr>
              <a:tblGrid>
                <a:gridCol w="2433375"/>
                <a:gridCol w="105007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Users</a:t>
                      </a:r>
                      <a:endParaRPr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436 </a:t>
                      </a:r>
                      <a:r>
                        <a:rPr b="1" lang="en-GB" sz="900" u="none" cap="none" strike="noStrike">
                          <a:solidFill>
                            <a:srgbClr val="6AA84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^ 10.1%</a:t>
                      </a:r>
                      <a:endParaRPr b="1" sz="900" u="none" cap="none" strike="noStrike">
                        <a:solidFill>
                          <a:srgbClr val="6AA84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New Users</a:t>
                      </a:r>
                      <a:endParaRPr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418 </a:t>
                      </a:r>
                      <a:r>
                        <a:rPr b="1" lang="en-GB" sz="900" u="none" cap="none" strike="noStrike">
                          <a:solidFill>
                            <a:srgbClr val="6AA84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^ 8.9%</a:t>
                      </a:r>
                      <a:endParaRPr b="1" sz="1400" u="none" cap="none" strike="noStrike">
                        <a:solidFill>
                          <a:srgbClr val="6AA84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Event count</a:t>
                      </a:r>
                      <a:endParaRPr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3.3K </a:t>
                      </a:r>
                      <a:r>
                        <a:rPr b="1" lang="en-GB" sz="900" u="none" cap="none" strike="noStrike">
                          <a:solidFill>
                            <a:srgbClr val="6AA84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^ 12.7%</a:t>
                      </a:r>
                      <a:endParaRPr b="1" sz="1400" u="none" cap="none" strike="noStrike">
                        <a:solidFill>
                          <a:srgbClr val="6AA84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Sessions</a:t>
                      </a:r>
                      <a:endParaRPr sz="14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563 </a:t>
                      </a:r>
                      <a:r>
                        <a:rPr b="1" lang="en-GB" sz="900" u="none" cap="none" strike="noStrike">
                          <a:solidFill>
                            <a:srgbClr val="6AA84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^ 4.8%</a:t>
                      </a:r>
                      <a:endParaRPr b="1" sz="1400" u="none" cap="none" strike="noStrike">
                        <a:solidFill>
                          <a:srgbClr val="6AA84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9" name="Google Shape;7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9068" y="0"/>
            <a:ext cx="1684931" cy="6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311700" y="1946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Organic Performance</a:t>
            </a:r>
            <a:endParaRPr/>
          </a:p>
        </p:txBody>
      </p:sp>
      <p:sp>
        <p:nvSpPr>
          <p:cNvPr id="85" name="Google Shape;85;p3"/>
          <p:cNvSpPr txBox="1"/>
          <p:nvPr/>
        </p:nvSpPr>
        <p:spPr>
          <a:xfrm>
            <a:off x="2987700" y="972600"/>
            <a:ext cx="31560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(February Vs March comparison graph)</a:t>
            </a:r>
            <a:endParaRPr b="0" i="0" sz="13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-12600" y="5055250"/>
            <a:ext cx="9156600" cy="88200"/>
          </a:xfrm>
          <a:prstGeom prst="rect">
            <a:avLst/>
          </a:prstGeom>
          <a:solidFill>
            <a:srgbClr val="ED1C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126" y="1558688"/>
            <a:ext cx="7157731" cy="275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3"/>
          <p:cNvCxnSpPr>
            <a:endCxn id="89" idx="1"/>
          </p:cNvCxnSpPr>
          <p:nvPr/>
        </p:nvCxnSpPr>
        <p:spPr>
          <a:xfrm>
            <a:off x="1273150" y="4714875"/>
            <a:ext cx="2007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3"/>
          <p:cNvSpPr txBox="1"/>
          <p:nvPr/>
        </p:nvSpPr>
        <p:spPr>
          <a:xfrm>
            <a:off x="1473850" y="4537875"/>
            <a:ext cx="64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March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0" name="Google Shape;90;p3"/>
          <p:cNvCxnSpPr/>
          <p:nvPr/>
        </p:nvCxnSpPr>
        <p:spPr>
          <a:xfrm>
            <a:off x="2319625" y="4714875"/>
            <a:ext cx="756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3"/>
          <p:cNvCxnSpPr/>
          <p:nvPr/>
        </p:nvCxnSpPr>
        <p:spPr>
          <a:xfrm>
            <a:off x="2459425" y="4714875"/>
            <a:ext cx="756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3"/>
          <p:cNvSpPr txBox="1"/>
          <p:nvPr/>
        </p:nvSpPr>
        <p:spPr>
          <a:xfrm>
            <a:off x="2532825" y="4537875"/>
            <a:ext cx="84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February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068" y="0"/>
            <a:ext cx="1684931" cy="6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311700" y="1946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Traffic Acquisition</a:t>
            </a:r>
            <a:endParaRPr/>
          </a:p>
        </p:txBody>
      </p:sp>
      <p:sp>
        <p:nvSpPr>
          <p:cNvPr id="99" name="Google Shape;99;p4"/>
          <p:cNvSpPr/>
          <p:nvPr/>
        </p:nvSpPr>
        <p:spPr>
          <a:xfrm>
            <a:off x="-12600" y="5055250"/>
            <a:ext cx="9156600" cy="88200"/>
          </a:xfrm>
          <a:prstGeom prst="rect">
            <a:avLst/>
          </a:prstGeom>
          <a:solidFill>
            <a:srgbClr val="ED1C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5331475" y="972575"/>
            <a:ext cx="3304200" cy="585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(March 1, 2023 - March 31, 2023)</a:t>
            </a:r>
            <a:endParaRPr b="1" i="0" sz="900" u="none" cap="none" strike="noStrike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896175" y="972575"/>
            <a:ext cx="27105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(Feb 1, 2023 - Feb  28, 2023)</a:t>
            </a:r>
            <a:endParaRPr b="0" i="0" sz="13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2" name="Google Shape;102;p4"/>
          <p:cNvCxnSpPr/>
          <p:nvPr/>
        </p:nvCxnSpPr>
        <p:spPr>
          <a:xfrm flipH="1" rot="10800000">
            <a:off x="4614350" y="820750"/>
            <a:ext cx="6300" cy="42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03" name="Google Shape;103;p4"/>
          <p:cNvGraphicFramePr/>
          <p:nvPr/>
        </p:nvGraphicFramePr>
        <p:xfrm>
          <a:off x="314725" y="180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{41C0DC68-BB9E-4345-B559-72DCE95379E4}</a:tableStyleId>
              </a:tblPr>
              <a:tblGrid>
                <a:gridCol w="934975"/>
                <a:gridCol w="682625"/>
                <a:gridCol w="858725"/>
                <a:gridCol w="898800"/>
                <a:gridCol w="698825"/>
              </a:tblGrid>
              <a:tr h="69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/>
                        <a:t>Sessions channel</a:t>
                      </a:r>
                      <a:endParaRPr b="1"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/>
                        <a:t>Users</a:t>
                      </a:r>
                      <a:endParaRPr b="1"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396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/>
                        <a:t>Session</a:t>
                      </a:r>
                      <a:endParaRPr b="1"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537</a:t>
                      </a:r>
                      <a:endParaRPr b="1"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/>
                        <a:t>Engaged sessions</a:t>
                      </a:r>
                      <a:endParaRPr b="1"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252</a:t>
                      </a:r>
                      <a:endParaRPr b="1"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/>
                        <a:t>Event</a:t>
                      </a:r>
                      <a:endParaRPr b="1"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/>
                        <a:t>Count</a:t>
                      </a:r>
                      <a:endParaRPr b="1"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2908</a:t>
                      </a:r>
                      <a:endParaRPr b="1"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/>
                        <a:t>Organic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/>
                        <a:t>search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189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274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177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1896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/>
                        <a:t>Direct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154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195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59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752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/>
                        <a:t>Organic 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/>
                        <a:t>social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38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137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/>
                        <a:t>Referral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" name="Google Shape;104;p4"/>
          <p:cNvGraphicFramePr/>
          <p:nvPr/>
        </p:nvGraphicFramePr>
        <p:xfrm>
          <a:off x="4846325" y="160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{41C0DC68-BB9E-4345-B559-72DCE95379E4}</a:tableStyleId>
              </a:tblPr>
              <a:tblGrid>
                <a:gridCol w="934975"/>
                <a:gridCol w="682625"/>
                <a:gridCol w="858725"/>
                <a:gridCol w="898800"/>
                <a:gridCol w="698825"/>
              </a:tblGrid>
              <a:tr h="69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/>
                        <a:t>Sessions channel</a:t>
                      </a:r>
                      <a:endParaRPr b="1"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/>
                        <a:t>Users</a:t>
                      </a:r>
                      <a:endParaRPr b="1"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436 </a:t>
                      </a:r>
                      <a:r>
                        <a:rPr b="1" lang="en-GB" sz="900" u="none" cap="none" strike="noStrike">
                          <a:solidFill>
                            <a:srgbClr val="6AA84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10.1%</a:t>
                      </a:r>
                      <a:endParaRPr b="1"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/>
                        <a:t>Session</a:t>
                      </a:r>
                      <a:endParaRPr b="1"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536 </a:t>
                      </a:r>
                      <a:r>
                        <a:rPr b="1" lang="en-GB" sz="900" u="none" cap="none" strike="noStrike">
                          <a:solidFill>
                            <a:srgbClr val="6AA84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4.84%</a:t>
                      </a:r>
                      <a:endParaRPr b="1"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/>
                        <a:t>Engaged sessions</a:t>
                      </a:r>
                      <a:endParaRPr b="1"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320 </a:t>
                      </a:r>
                      <a:r>
                        <a:rPr b="1" lang="en-GB" sz="900" u="none" cap="none" strike="noStrike">
                          <a:solidFill>
                            <a:srgbClr val="6AA84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26.98%</a:t>
                      </a:r>
                      <a:endParaRPr b="1"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/>
                        <a:t>Event</a:t>
                      </a:r>
                      <a:endParaRPr b="1"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/>
                        <a:t>Count</a:t>
                      </a:r>
                      <a:endParaRPr b="1"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3278 </a:t>
                      </a:r>
                      <a:r>
                        <a:rPr b="1" lang="en-GB" sz="900" u="none" cap="none" strike="noStrike">
                          <a:solidFill>
                            <a:srgbClr val="6AA84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12.72%</a:t>
                      </a:r>
                      <a:endParaRPr b="1"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/>
                        <a:t>Organic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/>
                        <a:t>search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188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263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193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6AA84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9.04%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1758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/>
                        <a:t>Direct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149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174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49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787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6AA84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4.65%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/>
                        <a:t>Organic 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/>
                        <a:t>social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83</a:t>
                      </a:r>
                      <a:r>
                        <a:rPr b="1" lang="en-GB" sz="900" u="none" cap="none" strike="noStrike">
                          <a:solidFill>
                            <a:srgbClr val="6AA84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118.42%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84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6AA84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110%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60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6AA84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1400%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533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6AA84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289.05%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/>
                        <a:t>Referral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12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6AA84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140%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6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6AA84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50%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68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6AA84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223.81%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9068" y="0"/>
            <a:ext cx="1684931" cy="6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311700" y="1946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Demographics (Country)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-12600" y="5055250"/>
            <a:ext cx="9156600" cy="88200"/>
          </a:xfrm>
          <a:prstGeom prst="rect">
            <a:avLst/>
          </a:prstGeom>
          <a:solidFill>
            <a:srgbClr val="ED1C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896175" y="1124975"/>
            <a:ext cx="27105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(Feb 1, 2023 - Feb  28, 2023)</a:t>
            </a:r>
            <a:endParaRPr b="0" i="0" sz="13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3" name="Google Shape;113;p5"/>
          <p:cNvCxnSpPr/>
          <p:nvPr/>
        </p:nvCxnSpPr>
        <p:spPr>
          <a:xfrm flipH="1" rot="10800000">
            <a:off x="4614350" y="1134550"/>
            <a:ext cx="12300" cy="3920700"/>
          </a:xfrm>
          <a:prstGeom prst="straightConnector1">
            <a:avLst/>
          </a:prstGeom>
          <a:noFill/>
          <a:ln cap="flat" cmpd="sng" w="9525">
            <a:solidFill>
              <a:srgbClr val="42526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4" name="Google Shape;114;p5"/>
          <p:cNvSpPr txBox="1"/>
          <p:nvPr/>
        </p:nvSpPr>
        <p:spPr>
          <a:xfrm>
            <a:off x="5628325" y="1118825"/>
            <a:ext cx="27105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(March 1, 2023 - March  31, 2023)</a:t>
            </a:r>
            <a:endParaRPr b="0" i="0" sz="13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514" y="1790125"/>
            <a:ext cx="3085825" cy="21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8394" y="1801837"/>
            <a:ext cx="2970369" cy="21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4116050" y="690825"/>
            <a:ext cx="100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Users</a:t>
            </a:r>
            <a:endParaRPr b="0" i="0" sz="2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9068" y="0"/>
            <a:ext cx="1684931" cy="6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311700" y="1946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Demographics (Country)</a:t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-12600" y="5055250"/>
            <a:ext cx="9156600" cy="88200"/>
          </a:xfrm>
          <a:prstGeom prst="rect">
            <a:avLst/>
          </a:prstGeom>
          <a:solidFill>
            <a:srgbClr val="ED1C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896175" y="1124975"/>
            <a:ext cx="27105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(Feb 1, 2023 - Feb  28, 2023)</a:t>
            </a:r>
            <a:endParaRPr b="0" i="0" sz="13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6" name="Google Shape;126;p6"/>
          <p:cNvCxnSpPr/>
          <p:nvPr/>
        </p:nvCxnSpPr>
        <p:spPr>
          <a:xfrm flipH="1" rot="10800000">
            <a:off x="4614350" y="1134550"/>
            <a:ext cx="12300" cy="3920700"/>
          </a:xfrm>
          <a:prstGeom prst="straightConnector1">
            <a:avLst/>
          </a:prstGeom>
          <a:noFill/>
          <a:ln cap="flat" cmpd="sng" w="9525">
            <a:solidFill>
              <a:srgbClr val="42526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7" name="Google Shape;127;p6"/>
          <p:cNvSpPr txBox="1"/>
          <p:nvPr/>
        </p:nvSpPr>
        <p:spPr>
          <a:xfrm>
            <a:off x="5634325" y="1130825"/>
            <a:ext cx="27105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(March 1, 2023 - March  31, 2023)</a:t>
            </a:r>
            <a:endParaRPr b="0" i="0" sz="13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3571250" y="704000"/>
            <a:ext cx="2098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New Users</a:t>
            </a:r>
            <a:endParaRPr b="0" i="0" sz="2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975" y="1763525"/>
            <a:ext cx="3082895" cy="2207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8391" y="1825790"/>
            <a:ext cx="2970375" cy="20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9068" y="0"/>
            <a:ext cx="1684931" cy="6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311700" y="1946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Demographics (City)</a:t>
            </a:r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-12600" y="5055250"/>
            <a:ext cx="9156600" cy="88200"/>
          </a:xfrm>
          <a:prstGeom prst="rect">
            <a:avLst/>
          </a:prstGeom>
          <a:solidFill>
            <a:srgbClr val="ED1C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896175" y="1277375"/>
            <a:ext cx="27105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(Feb 1, 2023 - Feb  28, 2023)</a:t>
            </a:r>
            <a:endParaRPr b="0" i="0" sz="13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9" name="Google Shape;139;p7"/>
          <p:cNvCxnSpPr/>
          <p:nvPr/>
        </p:nvCxnSpPr>
        <p:spPr>
          <a:xfrm flipH="1" rot="10800000">
            <a:off x="4614350" y="1134550"/>
            <a:ext cx="12300" cy="3920700"/>
          </a:xfrm>
          <a:prstGeom prst="straightConnector1">
            <a:avLst/>
          </a:prstGeom>
          <a:noFill/>
          <a:ln cap="flat" cmpd="sng" w="9525">
            <a:solidFill>
              <a:srgbClr val="42526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0" name="Google Shape;140;p7"/>
          <p:cNvSpPr txBox="1"/>
          <p:nvPr/>
        </p:nvSpPr>
        <p:spPr>
          <a:xfrm>
            <a:off x="5634325" y="1277375"/>
            <a:ext cx="27105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(March 1, 2023 - March  31, 2023)</a:t>
            </a:r>
            <a:endParaRPr b="0" i="0" sz="13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4116050" y="690825"/>
            <a:ext cx="100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Users</a:t>
            </a:r>
            <a:endParaRPr b="0" i="0" sz="2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400" y="1954238"/>
            <a:ext cx="3876061" cy="21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6250" y="1953687"/>
            <a:ext cx="3876050" cy="2121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9068" y="0"/>
            <a:ext cx="1684931" cy="6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311700" y="1946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Demographics (City)</a:t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-12600" y="5055250"/>
            <a:ext cx="9156600" cy="88200"/>
          </a:xfrm>
          <a:prstGeom prst="rect">
            <a:avLst/>
          </a:prstGeom>
          <a:solidFill>
            <a:srgbClr val="ED1C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896175" y="1277375"/>
            <a:ext cx="27105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(Feb 1, 2023 - Feb  28, 2023)</a:t>
            </a:r>
            <a:endParaRPr b="0" i="0" sz="13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2" name="Google Shape;152;p8"/>
          <p:cNvCxnSpPr/>
          <p:nvPr/>
        </p:nvCxnSpPr>
        <p:spPr>
          <a:xfrm flipH="1" rot="10800000">
            <a:off x="4614350" y="1134550"/>
            <a:ext cx="12300" cy="3920700"/>
          </a:xfrm>
          <a:prstGeom prst="straightConnector1">
            <a:avLst/>
          </a:prstGeom>
          <a:noFill/>
          <a:ln cap="flat" cmpd="sng" w="9525">
            <a:solidFill>
              <a:srgbClr val="42526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3" name="Google Shape;153;p8"/>
          <p:cNvSpPr txBox="1"/>
          <p:nvPr/>
        </p:nvSpPr>
        <p:spPr>
          <a:xfrm>
            <a:off x="5634325" y="1277375"/>
            <a:ext cx="27105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(March 1, 2023 - March  31, 2023)</a:t>
            </a:r>
            <a:endParaRPr b="0" i="0" sz="13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3265250" y="693275"/>
            <a:ext cx="271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New Users</a:t>
            </a:r>
            <a:endParaRPr b="0" i="0" sz="2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438" y="1963872"/>
            <a:ext cx="3963975" cy="217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7575" y="1991688"/>
            <a:ext cx="3900525" cy="21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9068" y="0"/>
            <a:ext cx="1684931" cy="6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bdbea2be4_0_0"/>
          <p:cNvSpPr txBox="1"/>
          <p:nvPr>
            <p:ph type="ctrTitle"/>
          </p:nvPr>
        </p:nvSpPr>
        <p:spPr>
          <a:xfrm>
            <a:off x="3044700" y="16728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0"/>
              <a:t>Thank You</a:t>
            </a:r>
            <a:endParaRPr sz="7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