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7" r:id="rId2"/>
    <p:sldId id="261" r:id="rId3"/>
    <p:sldId id="264" r:id="rId4"/>
    <p:sldId id="265" r:id="rId5"/>
    <p:sldId id="273" r:id="rId6"/>
    <p:sldId id="274" r:id="rId7"/>
    <p:sldId id="266" r:id="rId8"/>
    <p:sldId id="275" r:id="rId9"/>
    <p:sldId id="285" r:id="rId10"/>
    <p:sldId id="267" r:id="rId11"/>
    <p:sldId id="270" r:id="rId12"/>
    <p:sldId id="276" r:id="rId13"/>
    <p:sldId id="277" r:id="rId14"/>
    <p:sldId id="279" r:id="rId15"/>
    <p:sldId id="280" r:id="rId16"/>
    <p:sldId id="292" r:id="rId17"/>
    <p:sldId id="293" r:id="rId18"/>
    <p:sldId id="281" r:id="rId19"/>
    <p:sldId id="282" r:id="rId20"/>
    <p:sldId id="283" r:id="rId21"/>
    <p:sldId id="286" r:id="rId22"/>
    <p:sldId id="268" r:id="rId23"/>
    <p:sldId id="271" r:id="rId24"/>
    <p:sldId id="288" r:id="rId25"/>
    <p:sldId id="289" r:id="rId26"/>
    <p:sldId id="330" r:id="rId27"/>
    <p:sldId id="290" r:id="rId28"/>
    <p:sldId id="291" r:id="rId29"/>
    <p:sldId id="269" r:id="rId30"/>
    <p:sldId id="272" r:id="rId31"/>
    <p:sldId id="294" r:id="rId32"/>
    <p:sldId id="296" r:id="rId33"/>
    <p:sldId id="297" r:id="rId34"/>
    <p:sldId id="298" r:id="rId35"/>
    <p:sldId id="299" r:id="rId36"/>
    <p:sldId id="300" r:id="rId37"/>
    <p:sldId id="331" r:id="rId38"/>
    <p:sldId id="301" r:id="rId39"/>
    <p:sldId id="302" r:id="rId40"/>
    <p:sldId id="303" r:id="rId41"/>
    <p:sldId id="332" r:id="rId42"/>
    <p:sldId id="305" r:id="rId43"/>
    <p:sldId id="310" r:id="rId44"/>
    <p:sldId id="306" r:id="rId45"/>
    <p:sldId id="311" r:id="rId46"/>
    <p:sldId id="307" r:id="rId47"/>
    <p:sldId id="312" r:id="rId48"/>
    <p:sldId id="304" r:id="rId49"/>
    <p:sldId id="308" r:id="rId50"/>
    <p:sldId id="309" r:id="rId51"/>
    <p:sldId id="313" r:id="rId52"/>
    <p:sldId id="314" r:id="rId53"/>
    <p:sldId id="328" r:id="rId54"/>
    <p:sldId id="329" r:id="rId55"/>
    <p:sldId id="315" r:id="rId56"/>
    <p:sldId id="316" r:id="rId57"/>
    <p:sldId id="317" r:id="rId58"/>
    <p:sldId id="319" r:id="rId59"/>
    <p:sldId id="318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295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06" autoAdjust="0"/>
    <p:restoredTop sz="72455" autoAdjust="0"/>
  </p:normalViewPr>
  <p:slideViewPr>
    <p:cSldViewPr snapToGrid="0">
      <p:cViewPr>
        <p:scale>
          <a:sx n="50" d="100"/>
          <a:sy n="50" d="100"/>
        </p:scale>
        <p:origin x="253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3294A-82E0-4EB5-BD2D-C4B76BDAF017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637EE-D98B-4055-BDF9-E58617044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5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637EE-D98B-4055-BDF9-E586170440A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7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 Method(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 방식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/>
          </a:p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 코드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Well Known Port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637EE-D98B-4055-BDF9-E586170440A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58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4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8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2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8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2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0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3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4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6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4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0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zetawiki.com/wiki/$_REQUEST" TargetMode="External"/><Relationship Id="rId3" Type="http://schemas.openxmlformats.org/officeDocument/2006/relationships/hyperlink" Target="https://zetawiki.com/wiki/$_SERVER" TargetMode="External"/><Relationship Id="rId7" Type="http://schemas.openxmlformats.org/officeDocument/2006/relationships/hyperlink" Target="https://zetawiki.com/wiki/GET_%EB%B0%A9%EC%8B%9D" TargetMode="External"/><Relationship Id="rId12" Type="http://schemas.openxmlformats.org/officeDocument/2006/relationships/hyperlink" Target="https://zetawiki.com/wiki/$_SESSION" TargetMode="External"/><Relationship Id="rId2" Type="http://schemas.openxmlformats.org/officeDocument/2006/relationships/hyperlink" Target="https://zetawiki.com/wiki/$GLOB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tawiki.com/w/index.php?title=$_GET&amp;action=edit&amp;redlink=1" TargetMode="External"/><Relationship Id="rId11" Type="http://schemas.openxmlformats.org/officeDocument/2006/relationships/hyperlink" Target="https://zetawiki.com/w/index.php?title=$_COOKIE&amp;action=edit&amp;redlink=1" TargetMode="External"/><Relationship Id="rId5" Type="http://schemas.openxmlformats.org/officeDocument/2006/relationships/hyperlink" Target="https://zetawiki.com/wiki/POST_%EB%B0%A9%EC%8B%9D" TargetMode="External"/><Relationship Id="rId10" Type="http://schemas.openxmlformats.org/officeDocument/2006/relationships/hyperlink" Target="https://zetawiki.com/wiki/$_ENV" TargetMode="External"/><Relationship Id="rId4" Type="http://schemas.openxmlformats.org/officeDocument/2006/relationships/hyperlink" Target="https://zetawiki.com/w/index.php?title=$_POST&amp;action=edit&amp;redlink=1" TargetMode="External"/><Relationship Id="rId9" Type="http://schemas.openxmlformats.org/officeDocument/2006/relationships/hyperlink" Target="https://zetawiki.com/w/index.php?title=$_FILES&amp;action=edit&amp;redlink=1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919350" y="2719120"/>
            <a:ext cx="6275237" cy="159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 및 공방전 개발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544362" y="2977884"/>
            <a:ext cx="1080128" cy="10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E37156"/>
              </a:solidFill>
            </a:endParaRPr>
          </a:p>
        </p:txBody>
      </p:sp>
      <p:sp>
        <p:nvSpPr>
          <p:cNvPr id="58" name="직각 삼각형 57"/>
          <p:cNvSpPr/>
          <p:nvPr/>
        </p:nvSpPr>
        <p:spPr>
          <a:xfrm rot="16200000">
            <a:off x="2544300" y="2977695"/>
            <a:ext cx="1080253" cy="1080126"/>
          </a:xfrm>
          <a:prstGeom prst="rtTriangle">
            <a:avLst/>
          </a:prstGeom>
          <a:solidFill>
            <a:srgbClr val="E3715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E371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80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81316" y="2322415"/>
            <a:ext cx="9429368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Chapter 2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Front-End / HTML &amp; CSS</a:t>
            </a:r>
          </a:p>
        </p:txBody>
      </p:sp>
    </p:spTree>
    <p:extLst>
      <p:ext uri="{BB962C8B-B14F-4D97-AF65-F5344CB8AC3E}">
        <p14:creationId xmlns:p14="http://schemas.microsoft.com/office/powerpoint/2010/main" val="164365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사전 지식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5905B-733B-BD46-93D4-D70C0DAD0006}"/>
              </a:ext>
            </a:extLst>
          </p:cNvPr>
          <p:cNvSpPr txBox="1"/>
          <p:nvPr/>
        </p:nvSpPr>
        <p:spPr>
          <a:xfrm>
            <a:off x="882503" y="1319463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WEB </a:t>
            </a:r>
            <a:r>
              <a:rPr lang="ko-KR" altLang="en-US" sz="2400" b="1" dirty="0"/>
              <a:t>이란</a:t>
            </a:r>
            <a:r>
              <a:rPr lang="en-US" altLang="ko-KR" sz="2400" b="1" dirty="0"/>
              <a:t>?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39189-CF6C-4143-A3CC-063A5CE50549}"/>
              </a:ext>
            </a:extLst>
          </p:cNvPr>
          <p:cNvSpPr txBox="1"/>
          <p:nvPr/>
        </p:nvSpPr>
        <p:spPr>
          <a:xfrm>
            <a:off x="866616" y="1692776"/>
            <a:ext cx="328416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World Wide Web</a:t>
            </a:r>
            <a:r>
              <a:rPr lang="ko-KR" altLang="en-US" dirty="0"/>
              <a:t>의 </a:t>
            </a:r>
            <a:r>
              <a:rPr lang="ko-KR" altLang="en-US" dirty="0" err="1"/>
              <a:t>줄인말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정보 공유 공간</a:t>
            </a:r>
            <a:endParaRPr lang="en-KR" dirty="0"/>
          </a:p>
        </p:txBody>
      </p:sp>
      <p:pic>
        <p:nvPicPr>
          <p:cNvPr id="9" name="그림 5">
            <a:extLst>
              <a:ext uri="{FF2B5EF4-FFF2-40B4-BE49-F238E27FC236}">
                <a16:creationId xmlns:a16="http://schemas.microsoft.com/office/drawing/2014/main" id="{719170C8-9955-7644-87FB-BB0CD288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455" y="1785057"/>
            <a:ext cx="5815740" cy="43339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25F463-F6DF-9543-BD75-7A726F896189}"/>
              </a:ext>
            </a:extLst>
          </p:cNvPr>
          <p:cNvSpPr txBox="1"/>
          <p:nvPr/>
        </p:nvSpPr>
        <p:spPr>
          <a:xfrm>
            <a:off x="866616" y="4136797"/>
            <a:ext cx="2873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HTTP &amp; HTTPS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?</a:t>
            </a:r>
            <a:endParaRPr lang="en-KR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3E933-D5CF-5C47-8990-C21815F092B9}"/>
              </a:ext>
            </a:extLst>
          </p:cNvPr>
          <p:cNvSpPr txBox="1"/>
          <p:nvPr/>
        </p:nvSpPr>
        <p:spPr>
          <a:xfrm>
            <a:off x="850729" y="4510110"/>
            <a:ext cx="434445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웹과 클라이언트 서버 사이 통신 규약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암호화 유무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24A05-C329-954A-98DF-4C1A17139DD2}"/>
              </a:ext>
            </a:extLst>
          </p:cNvPr>
          <p:cNvSpPr txBox="1"/>
          <p:nvPr/>
        </p:nvSpPr>
        <p:spPr>
          <a:xfrm>
            <a:off x="866616" y="2935879"/>
            <a:ext cx="2283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Protocol </a:t>
            </a:r>
            <a:r>
              <a:rPr lang="ko-KR" altLang="en-US" sz="2400" b="1" dirty="0"/>
              <a:t>이란</a:t>
            </a:r>
            <a:r>
              <a:rPr lang="en-US" altLang="ko-KR" sz="2400" b="1" dirty="0"/>
              <a:t>?</a:t>
            </a:r>
            <a:endParaRPr lang="en-KR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28203-5EF8-9D43-BFFE-107D87AE4A77}"/>
              </a:ext>
            </a:extLst>
          </p:cNvPr>
          <p:cNvSpPr txBox="1"/>
          <p:nvPr/>
        </p:nvSpPr>
        <p:spPr>
          <a:xfrm>
            <a:off x="850729" y="3309192"/>
            <a:ext cx="333937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통신 방법에 대한 규칙 약속</a:t>
            </a:r>
            <a:endParaRPr lang="en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D755BF-1E1E-CF4A-9908-C86C4DF3787C}"/>
              </a:ext>
            </a:extLst>
          </p:cNvPr>
          <p:cNvSpPr txBox="1"/>
          <p:nvPr/>
        </p:nvSpPr>
        <p:spPr>
          <a:xfrm>
            <a:off x="833629" y="5657359"/>
            <a:ext cx="1543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PORT 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?</a:t>
            </a:r>
            <a:endParaRPr lang="en-KR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814F75-7A9F-7544-9CAA-646AE6DA6096}"/>
              </a:ext>
            </a:extLst>
          </p:cNvPr>
          <p:cNvSpPr txBox="1"/>
          <p:nvPr/>
        </p:nvSpPr>
        <p:spPr>
          <a:xfrm>
            <a:off x="817742" y="6030672"/>
            <a:ext cx="357020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논리적으로 부여된 접속 장소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173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5905B-733B-BD46-93D4-D70C0DAD0006}"/>
              </a:ext>
            </a:extLst>
          </p:cNvPr>
          <p:cNvSpPr txBox="1"/>
          <p:nvPr/>
        </p:nvSpPr>
        <p:spPr>
          <a:xfrm>
            <a:off x="882503" y="1319463"/>
            <a:ext cx="5114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Hyper Text Markup Language 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?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39189-CF6C-4143-A3CC-063A5CE50549}"/>
              </a:ext>
            </a:extLst>
          </p:cNvPr>
          <p:cNvSpPr txBox="1"/>
          <p:nvPr/>
        </p:nvSpPr>
        <p:spPr>
          <a:xfrm>
            <a:off x="882503" y="1781128"/>
            <a:ext cx="5580374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브라우저가 해석하여 화면에 보여줄 수 있는 언어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대소문자 구분이 없음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순차적으로 실행 하나 이상의 공백은 무시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417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5905B-733B-BD46-93D4-D70C0DAD0006}"/>
              </a:ext>
            </a:extLst>
          </p:cNvPr>
          <p:cNvSpPr txBox="1"/>
          <p:nvPr/>
        </p:nvSpPr>
        <p:spPr>
          <a:xfrm>
            <a:off x="882503" y="1319463"/>
            <a:ext cx="239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HTML </a:t>
            </a:r>
            <a:r>
              <a:rPr lang="en-US" sz="2400" b="1" dirty="0" err="1"/>
              <a:t>구조</a:t>
            </a:r>
            <a:r>
              <a:rPr lang="en-US" sz="2400" b="1" dirty="0"/>
              <a:t> Tag</a:t>
            </a:r>
            <a:endParaRPr lang="en-KR" sz="2400" b="1" dirty="0"/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2621A36A-CA61-E24E-9F26-7B06DA374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416278"/>
              </p:ext>
            </p:extLst>
          </p:nvPr>
        </p:nvGraphicFramePr>
        <p:xfrm>
          <a:off x="882503" y="2086776"/>
          <a:ext cx="6366697" cy="3299426"/>
        </p:xfrm>
        <a:graphic>
          <a:graphicData uri="http://schemas.openxmlformats.org/drawingml/2006/table">
            <a:tbl>
              <a:tblPr/>
              <a:tblGrid>
                <a:gridCol w="2063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9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태그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설명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&lt;html&gt;…&lt;/html&gt;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HTML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문서의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시작과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끝을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정의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&lt;head&gt;…&lt;/head&gt;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헤더의 시작과 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&lt;title&gt;…&lt;/title&gt;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웹 브라우저의 제목 및 스타일 정의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&lt;body&gt;…&lt;/body&gt;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본문의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시작과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끝을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정의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75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5905B-733B-BD46-93D4-D70C0DAD0006}"/>
              </a:ext>
            </a:extLst>
          </p:cNvPr>
          <p:cNvSpPr txBox="1"/>
          <p:nvPr/>
        </p:nvSpPr>
        <p:spPr>
          <a:xfrm>
            <a:off x="882503" y="1319463"/>
            <a:ext cx="239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HTML </a:t>
            </a:r>
            <a:r>
              <a:rPr lang="en-US" sz="2400" b="1" dirty="0" err="1"/>
              <a:t>글자</a:t>
            </a:r>
            <a:r>
              <a:rPr lang="en-US" sz="2400" b="1" dirty="0"/>
              <a:t> Tag</a:t>
            </a:r>
            <a:endParaRPr lang="en-KR" sz="2400" b="1" dirty="0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27869C11-5F1B-3C4F-82AB-D26DAC28B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882197"/>
              </p:ext>
            </p:extLst>
          </p:nvPr>
        </p:nvGraphicFramePr>
        <p:xfrm>
          <a:off x="898171" y="1984644"/>
          <a:ext cx="6507648" cy="3092229"/>
        </p:xfrm>
        <a:graphic>
          <a:graphicData uri="http://schemas.openxmlformats.org/drawingml/2006/table">
            <a:tbl>
              <a:tblPr/>
              <a:tblGrid>
                <a:gridCol w="2175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1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tag</a:t>
                      </a:r>
                    </a:p>
                  </a:txBody>
                  <a:tcPr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설명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&lt;h1&gt;,&lt;h2&gt;…&lt;h6&gt;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제목을 정의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&lt;font&gt;…&lt;/font&gt;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글자 속성(크기, 색, 폰트등..) 지정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&lt;br/&gt;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줄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바꿈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개행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&lt;a&gt;…&lt;/a&gt;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하이퍼링크를 걸어줌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&lt;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img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/&gt;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그림파일을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삽입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E595E1-A27B-49E2-9A4D-D90E38268704}"/>
              </a:ext>
            </a:extLst>
          </p:cNvPr>
          <p:cNvSpPr txBox="1"/>
          <p:nvPr/>
        </p:nvSpPr>
        <p:spPr>
          <a:xfrm>
            <a:off x="882502" y="5233833"/>
            <a:ext cx="345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절대 경로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상대 경로</a:t>
            </a:r>
            <a:endParaRPr lang="en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79306-4396-4110-BF92-CD12A4F4980A}"/>
              </a:ext>
            </a:extLst>
          </p:cNvPr>
          <p:cNvSpPr txBox="1"/>
          <p:nvPr/>
        </p:nvSpPr>
        <p:spPr>
          <a:xfrm>
            <a:off x="882502" y="5695498"/>
            <a:ext cx="6018892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Tag</a:t>
            </a:r>
            <a:r>
              <a:rPr lang="ko-KR" altLang="en-US" dirty="0"/>
              <a:t>에 지적해주어야 하는 경로 방식에 두가지가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7052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5905B-733B-BD46-93D4-D70C0DAD0006}"/>
              </a:ext>
            </a:extLst>
          </p:cNvPr>
          <p:cNvSpPr txBox="1"/>
          <p:nvPr/>
        </p:nvSpPr>
        <p:spPr>
          <a:xfrm>
            <a:off x="882503" y="1319463"/>
            <a:ext cx="2706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HTML </a:t>
            </a:r>
            <a:r>
              <a:rPr lang="en-US" sz="2400" b="1" dirty="0" err="1"/>
              <a:t>테이블</a:t>
            </a:r>
            <a:r>
              <a:rPr lang="en-US" sz="2400" b="1" dirty="0"/>
              <a:t> Tag</a:t>
            </a:r>
            <a:endParaRPr lang="en-KR" sz="2400" b="1" dirty="0"/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07D0DD7E-2FEA-704B-B3AB-1AC45393BC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737474"/>
              </p:ext>
            </p:extLst>
          </p:nvPr>
        </p:nvGraphicFramePr>
        <p:xfrm>
          <a:off x="882503" y="2086776"/>
          <a:ext cx="5533287" cy="2529057"/>
        </p:xfrm>
        <a:graphic>
          <a:graphicData uri="http://schemas.openxmlformats.org/drawingml/2006/table">
            <a:tbl>
              <a:tblPr/>
              <a:tblGrid>
                <a:gridCol w="2916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47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tag</a:t>
                      </a:r>
                    </a:p>
                  </a:txBody>
                  <a:tcPr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설명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2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&lt;table&gt;…&lt;/table&gt;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표를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만듦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&lt;tr&gt;…&lt;/tr&gt;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표의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행을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생성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&lt;td&gt;…&lt;/td&gt;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표의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열을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생성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8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charset="0"/>
                          <a:ea typeface="굴림"/>
                        </a:rPr>
                        <a:t>&lt;!--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Arial" charset="0"/>
                          <a:ea typeface="굴림"/>
                        </a:rPr>
                        <a:t>내용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charset="0"/>
                          <a:ea typeface="굴림"/>
                        </a:rPr>
                        <a:t> --&gt; 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주석 처리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817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5905B-733B-BD46-93D4-D70C0DAD0006}"/>
              </a:ext>
            </a:extLst>
          </p:cNvPr>
          <p:cNvSpPr txBox="1"/>
          <p:nvPr/>
        </p:nvSpPr>
        <p:spPr>
          <a:xfrm>
            <a:off x="882503" y="1319463"/>
            <a:ext cx="254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HTML Form Tag</a:t>
            </a:r>
            <a:endParaRPr lang="en-KR" sz="2400" b="1" dirty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88D8B18-454F-844E-B42A-D58C6FF33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248817"/>
              </p:ext>
            </p:extLst>
          </p:nvPr>
        </p:nvGraphicFramePr>
        <p:xfrm>
          <a:off x="882503" y="2087773"/>
          <a:ext cx="8546310" cy="2529197"/>
        </p:xfrm>
        <a:graphic>
          <a:graphicData uri="http://schemas.openxmlformats.org/drawingml/2006/table">
            <a:tbl>
              <a:tblPr/>
              <a:tblGrid>
                <a:gridCol w="3469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tag</a:t>
                      </a:r>
                    </a:p>
                  </a:txBody>
                  <a:tcPr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설명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&lt;form&gt;…&lt;/form&gt;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데이터를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서버로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전송하기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위해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사용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&lt;input ..…/&gt;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폼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양식에서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사용자의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입력을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받을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때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사용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&lt;select&gt;…&lt;/select&gt;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하나 이상의 선택 목록을 만듦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&lt;option&gt;…&lt;/option&gt;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Select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의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하위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태그로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선택지를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설정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3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&lt;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textarea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&gt;…&lt;/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textarea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Input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과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달리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여러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줄의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텍스트를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받을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때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사용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371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5905B-733B-BD46-93D4-D70C0DAD0006}"/>
              </a:ext>
            </a:extLst>
          </p:cNvPr>
          <p:cNvSpPr txBox="1"/>
          <p:nvPr/>
        </p:nvSpPr>
        <p:spPr>
          <a:xfrm>
            <a:off x="882503" y="1319463"/>
            <a:ext cx="272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HTML iframe Tag</a:t>
            </a:r>
            <a:endParaRPr lang="en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7679D-E68C-8D42-8C1D-F6ED9E945BA6}"/>
              </a:ext>
            </a:extLst>
          </p:cNvPr>
          <p:cNvSpPr txBox="1"/>
          <p:nvPr/>
        </p:nvSpPr>
        <p:spPr>
          <a:xfrm>
            <a:off x="882503" y="1781128"/>
            <a:ext cx="728116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하나의 </a:t>
            </a:r>
            <a:r>
              <a:rPr lang="en-US" altLang="ko-KR" dirty="0"/>
              <a:t>HTML</a:t>
            </a:r>
            <a:r>
              <a:rPr lang="ko-KR" altLang="en-US" dirty="0"/>
              <a:t> </a:t>
            </a:r>
            <a:r>
              <a:rPr lang="ko-KR" altLang="en-US" dirty="0" err="1"/>
              <a:t>문서내에서</a:t>
            </a:r>
            <a:r>
              <a:rPr lang="ko-KR" altLang="en-US" dirty="0"/>
              <a:t> 다른 </a:t>
            </a:r>
            <a:r>
              <a:rPr lang="en-US" altLang="ko-KR" dirty="0"/>
              <a:t>HTML </a:t>
            </a:r>
            <a:r>
              <a:rPr lang="ko-KR" altLang="en-US" dirty="0"/>
              <a:t>문서를 보여주고 할 때 사용</a:t>
            </a:r>
            <a:endParaRPr lang="en-US" altLang="ko-KR" dirty="0"/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490446CD-0F66-004C-AA3F-202B140EC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3827840"/>
              </p:ext>
            </p:extLst>
          </p:nvPr>
        </p:nvGraphicFramePr>
        <p:xfrm>
          <a:off x="882503" y="2548441"/>
          <a:ext cx="6095520" cy="1482840"/>
        </p:xfrm>
        <a:graphic>
          <a:graphicData uri="http://schemas.openxmlformats.org/drawingml/2006/table">
            <a:tbl>
              <a:tblPr/>
              <a:tblGrid>
                <a:gridCol w="304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option</a:t>
                      </a:r>
                    </a:p>
                  </a:txBody>
                  <a:tcPr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설명</a:t>
                      </a:r>
                    </a:p>
                  </a:txBody>
                  <a:tcPr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src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불러올 페이지의 주소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width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Arial" charset="0"/>
                        </a:rPr>
                        <a:t> &amp; height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너비와 높이</a:t>
                      </a:r>
                      <a:r>
                        <a:rPr lang="ko-KR" altLang="en-US" baseline="0" dirty="0">
                          <a:solidFill>
                            <a:srgbClr val="000000"/>
                          </a:solidFill>
                          <a:latin typeface="Arial" charset="0"/>
                        </a:rPr>
                        <a:t> 지정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scrolling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스크롤바 사용여부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447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5905B-733B-BD46-93D4-D70C0DAD0006}"/>
              </a:ext>
            </a:extLst>
          </p:cNvPr>
          <p:cNvSpPr txBox="1"/>
          <p:nvPr/>
        </p:nvSpPr>
        <p:spPr>
          <a:xfrm>
            <a:off x="882503" y="1319463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HTML </a:t>
            </a:r>
            <a:r>
              <a:rPr lang="ko-KR" altLang="en-US" sz="2400" b="1" dirty="0"/>
              <a:t>실습</a:t>
            </a:r>
            <a:endParaRPr lang="en-KR" sz="2400" b="1" dirty="0"/>
          </a:p>
        </p:txBody>
      </p:sp>
      <p:pic>
        <p:nvPicPr>
          <p:cNvPr id="9" name="그림 4">
            <a:extLst>
              <a:ext uri="{FF2B5EF4-FFF2-40B4-BE49-F238E27FC236}">
                <a16:creationId xmlns:a16="http://schemas.microsoft.com/office/drawing/2014/main" id="{BD77E3BA-1BD4-E247-8D37-442DF94FFD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37559" y="1781128"/>
            <a:ext cx="4731840" cy="4723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31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5905B-733B-BD46-93D4-D70C0DAD0006}"/>
              </a:ext>
            </a:extLst>
          </p:cNvPr>
          <p:cNvSpPr txBox="1"/>
          <p:nvPr/>
        </p:nvSpPr>
        <p:spPr>
          <a:xfrm>
            <a:off x="882503" y="131946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CSS 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?</a:t>
            </a:r>
            <a:endParaRPr lang="en-K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54049-BED1-EB48-9315-447F00238A36}"/>
              </a:ext>
            </a:extLst>
          </p:cNvPr>
          <p:cNvSpPr txBox="1"/>
          <p:nvPr/>
        </p:nvSpPr>
        <p:spPr>
          <a:xfrm>
            <a:off x="882503" y="1879265"/>
            <a:ext cx="522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ea typeface="굴림"/>
              </a:rPr>
              <a:t>웹 문서의 스타일을 미리 저장해 둔 스타일 시트</a:t>
            </a:r>
            <a:endParaRPr lang="en-US" dirty="0">
              <a:solidFill>
                <a:srgbClr val="000000"/>
              </a:solidFill>
              <a:ea typeface="굴림"/>
            </a:endParaRPr>
          </a:p>
          <a:p>
            <a:endParaRPr lang="en-K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B34880-B61F-EB40-8629-FCC0CEFF95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9713009"/>
              </p:ext>
            </p:extLst>
          </p:nvPr>
        </p:nvGraphicFramePr>
        <p:xfrm>
          <a:off x="882503" y="2320725"/>
          <a:ext cx="774065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dirty="0">
                          <a:solidFill>
                            <a:schemeClr val="tx1"/>
                          </a:solidFill>
                          <a:latin typeface="+mn-lt"/>
                        </a:rPr>
                        <a:t>분  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dirty="0">
                          <a:solidFill>
                            <a:schemeClr val="tx1"/>
                          </a:solidFill>
                          <a:latin typeface="+mn-lt"/>
                        </a:rPr>
                        <a:t>테    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dirty="0">
                          <a:solidFill>
                            <a:schemeClr val="tx1"/>
                          </a:solidFill>
                          <a:latin typeface="+mn-lt"/>
                        </a:rPr>
                        <a:t>설    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dirty="0">
                          <a:solidFill>
                            <a:schemeClr val="tx1"/>
                          </a:solidFill>
                          <a:latin typeface="+mn-lt"/>
                        </a:rPr>
                        <a:t>폰트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font-style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+mn-lt"/>
                        </a:rPr>
                        <a:t>폰트 스타일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font-weight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>
                          <a:solidFill>
                            <a:schemeClr val="tx1"/>
                          </a:solidFill>
                          <a:latin typeface="+mn-lt"/>
                        </a:rPr>
                        <a:t>폰트 굵기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font-size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dirty="0">
                          <a:solidFill>
                            <a:schemeClr val="tx1"/>
                          </a:solidFill>
                          <a:latin typeface="+mn-lt"/>
                        </a:rPr>
                        <a:t>폰트 사이즈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>
                          <a:solidFill>
                            <a:schemeClr val="tx1"/>
                          </a:solidFill>
                          <a:latin typeface="+mn-lt"/>
                        </a:rPr>
                        <a:t>가로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+mn-lt"/>
                        </a:rPr>
                        <a:t>세로 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width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+mn-lt"/>
                        </a:rPr>
                        <a:t>가로 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heigth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>
                          <a:solidFill>
                            <a:schemeClr val="tx1"/>
                          </a:solidFill>
                          <a:latin typeface="+mn-lt"/>
                        </a:rPr>
                        <a:t>세로 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dirty="0">
                          <a:solidFill>
                            <a:schemeClr val="tx1"/>
                          </a:solidFill>
                          <a:latin typeface="+mn-lt"/>
                        </a:rPr>
                        <a:t>여백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margin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>
                          <a:solidFill>
                            <a:schemeClr val="tx1"/>
                          </a:solidFill>
                          <a:latin typeface="+mn-lt"/>
                        </a:rPr>
                        <a:t>바깥 여백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padding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>
                          <a:solidFill>
                            <a:schemeClr val="tx1"/>
                          </a:solidFill>
                          <a:latin typeface="+mn-lt"/>
                        </a:rPr>
                        <a:t>안쪽 여백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>
                          <a:solidFill>
                            <a:schemeClr val="tx1"/>
                          </a:solidFill>
                          <a:latin typeface="+mn-lt"/>
                        </a:rPr>
                        <a:t>배경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background-color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dirty="0">
                          <a:solidFill>
                            <a:schemeClr val="tx1"/>
                          </a:solidFill>
                          <a:latin typeface="+mn-lt"/>
                        </a:rPr>
                        <a:t>배경 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  <a:sym typeface="+mn-ea"/>
                        </a:rPr>
                        <a:t>background-image:url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배경이미지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9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086345"/>
              </p:ext>
            </p:extLst>
          </p:nvPr>
        </p:nvGraphicFramePr>
        <p:xfrm>
          <a:off x="965199" y="1626794"/>
          <a:ext cx="10248001" cy="4274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71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71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Attack &amp; Defense CTF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개념 및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Git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 방법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stylish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business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campus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life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371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&amp; CSS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stylish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business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campus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life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371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371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PHP &amp; MYSQL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371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97560" y="137571"/>
            <a:ext cx="5759864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 및 공방전 개발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준비</a:t>
            </a:r>
            <a:endParaRPr lang="ko-KR" altLang="en-US" sz="8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3771900" y="1115769"/>
            <a:ext cx="74413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102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5905B-733B-BD46-93D4-D70C0DAD0006}"/>
              </a:ext>
            </a:extLst>
          </p:cNvPr>
          <p:cNvSpPr txBox="1"/>
          <p:nvPr/>
        </p:nvSpPr>
        <p:spPr>
          <a:xfrm>
            <a:off x="882503" y="131946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CSS </a:t>
            </a:r>
            <a:r>
              <a:rPr lang="ko-KR" altLang="en-US" sz="2400" b="1" dirty="0"/>
              <a:t>공백</a:t>
            </a:r>
            <a:endParaRPr lang="en-KR" sz="2400" b="1" dirty="0"/>
          </a:p>
        </p:txBody>
      </p:sp>
      <p:pic>
        <p:nvPicPr>
          <p:cNvPr id="9" name="그림 1">
            <a:extLst>
              <a:ext uri="{FF2B5EF4-FFF2-40B4-BE49-F238E27FC236}">
                <a16:creationId xmlns:a16="http://schemas.microsoft.com/office/drawing/2014/main" id="{49F48EC3-A337-8945-A26C-88EB87525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845" y="1930093"/>
            <a:ext cx="6594310" cy="40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2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5905B-733B-BD46-93D4-D70C0DAD0006}"/>
              </a:ext>
            </a:extLst>
          </p:cNvPr>
          <p:cNvSpPr txBox="1"/>
          <p:nvPr/>
        </p:nvSpPr>
        <p:spPr>
          <a:xfrm>
            <a:off x="882503" y="1319463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CSS </a:t>
            </a:r>
            <a:r>
              <a:rPr lang="ko-KR" altLang="en-US" sz="2400" b="1" dirty="0"/>
              <a:t>사용법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CEF57-C001-D547-9D26-EA6BB4C8393F}"/>
              </a:ext>
            </a:extLst>
          </p:cNvPr>
          <p:cNvSpPr txBox="1"/>
          <p:nvPr/>
        </p:nvSpPr>
        <p:spPr>
          <a:xfrm>
            <a:off x="882503" y="1781128"/>
            <a:ext cx="9110186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임베디드</a:t>
            </a:r>
            <a:r>
              <a:rPr lang="ko-KR" altLang="en-US" dirty="0"/>
              <a:t> 방식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&lt;style&gt;</a:t>
            </a:r>
            <a:r>
              <a:rPr lang="ko-KR" altLang="en-US" dirty="0"/>
              <a:t>태그를 이용하여 </a:t>
            </a:r>
            <a:r>
              <a:rPr lang="en-US" altLang="ko-KR" dirty="0"/>
              <a:t>HTML</a:t>
            </a:r>
            <a:r>
              <a:rPr lang="ko-KR" altLang="en-US" dirty="0"/>
              <a:t> 소스에 포함시키는 방법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인라인 방식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 태그에 </a:t>
            </a:r>
            <a:r>
              <a:rPr lang="en-US" altLang="ko-KR" dirty="0"/>
              <a:t>style</a:t>
            </a:r>
            <a:r>
              <a:rPr lang="ko-KR" altLang="en-US" dirty="0" err="1"/>
              <a:t>소석을</a:t>
            </a:r>
            <a:r>
              <a:rPr lang="ko-KR" altLang="en-US" dirty="0"/>
              <a:t> 이용하여 직접 파일로 지정하는 방법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링크 방식</a:t>
            </a:r>
            <a:r>
              <a:rPr lang="en-US" altLang="ko-KR" dirty="0"/>
              <a:t>:</a:t>
            </a:r>
            <a:r>
              <a:rPr lang="ko-KR" altLang="en-US" dirty="0"/>
              <a:t> 저장되어 있는 스타일 파일을 </a:t>
            </a:r>
            <a:r>
              <a:rPr lang="en-US" altLang="ko-KR" dirty="0"/>
              <a:t>HTML</a:t>
            </a:r>
            <a:r>
              <a:rPr lang="ko-KR" altLang="en-US" dirty="0"/>
              <a:t>에서 링크로 호출하여 사용하는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0601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81316" y="2322415"/>
            <a:ext cx="9429368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Chapter 3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Front-End / </a:t>
            </a:r>
            <a:r>
              <a:rPr lang="en-US" altLang="ko-KR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320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AD757A-74B2-9A40-88A6-6A2354A80783}"/>
              </a:ext>
            </a:extLst>
          </p:cNvPr>
          <p:cNvSpPr txBox="1"/>
          <p:nvPr/>
        </p:nvSpPr>
        <p:spPr>
          <a:xfrm>
            <a:off x="882503" y="1319463"/>
            <a:ext cx="25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JAVASCRIPT 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?</a:t>
            </a:r>
            <a:endParaRPr lang="en-K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8008D-4952-E14E-B30F-E108E9001352}"/>
              </a:ext>
            </a:extLst>
          </p:cNvPr>
          <p:cNvSpPr txBox="1"/>
          <p:nvPr/>
        </p:nvSpPr>
        <p:spPr>
          <a:xfrm>
            <a:off x="882503" y="1781128"/>
            <a:ext cx="5614037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객체 기반 스크립트 프로그래밍 언어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HTML</a:t>
            </a:r>
            <a:r>
              <a:rPr lang="ko-KR" altLang="en-US" dirty="0"/>
              <a:t> 문서에서 </a:t>
            </a:r>
            <a:r>
              <a:rPr lang="en-US" altLang="ko-KR" dirty="0"/>
              <a:t>&lt;script&gt;</a:t>
            </a:r>
            <a:r>
              <a:rPr lang="ko-KR" altLang="en-US" dirty="0"/>
              <a:t>태그 안에 혼합하여 사용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변수형</a:t>
            </a:r>
            <a:r>
              <a:rPr lang="ko-KR" altLang="en-US" dirty="0"/>
              <a:t> 지정이 필요 없음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서버가 아닌 클라이언트 기반 인터프리터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JAVA</a:t>
            </a:r>
            <a:r>
              <a:rPr lang="ko-KR" altLang="en-US" dirty="0"/>
              <a:t> 언어와 관련이 없음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4757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AD757A-74B2-9A40-88A6-6A2354A80783}"/>
              </a:ext>
            </a:extLst>
          </p:cNvPr>
          <p:cNvSpPr txBox="1"/>
          <p:nvPr/>
        </p:nvSpPr>
        <p:spPr>
          <a:xfrm>
            <a:off x="882503" y="1319463"/>
            <a:ext cx="267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JAVASCRIPT </a:t>
            </a:r>
            <a:r>
              <a:rPr lang="ko-KR" altLang="en-US" sz="2400" b="1" dirty="0"/>
              <a:t>유형</a:t>
            </a:r>
            <a:endParaRPr lang="en-K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8008D-4952-E14E-B30F-E108E9001352}"/>
              </a:ext>
            </a:extLst>
          </p:cNvPr>
          <p:cNvSpPr txBox="1"/>
          <p:nvPr/>
        </p:nvSpPr>
        <p:spPr>
          <a:xfrm>
            <a:off x="882503" y="1781128"/>
            <a:ext cx="1165704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내장형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52A83-20ED-A34A-BDFF-63A9D9B1709D}"/>
              </a:ext>
            </a:extLst>
          </p:cNvPr>
          <p:cNvSpPr txBox="1"/>
          <p:nvPr/>
        </p:nvSpPr>
        <p:spPr>
          <a:xfrm>
            <a:off x="878853" y="3872375"/>
            <a:ext cx="1560042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행 입력 형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EFAE081-DEDB-B641-9262-406E7564A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994680"/>
              </p:ext>
            </p:extLst>
          </p:nvPr>
        </p:nvGraphicFramePr>
        <p:xfrm>
          <a:off x="878853" y="2395261"/>
          <a:ext cx="601260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601">
                  <a:extLst>
                    <a:ext uri="{9D8B030D-6E8A-4147-A177-3AD203B41FA5}">
                      <a16:colId xmlns:a16="http://schemas.microsoft.com/office/drawing/2014/main" val="1162783329"/>
                    </a:ext>
                  </a:extLst>
                </a:gridCol>
              </a:tblGrid>
              <a:tr h="721193">
                <a:tc>
                  <a:txBody>
                    <a:bodyPr/>
                    <a:lstStyle/>
                    <a:p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&lt;script language=</a:t>
                      </a:r>
                      <a:r>
                        <a:rPr lang="en-US" altLang="ko-KR" sz="2400" b="1" dirty="0" err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	JAVASCIRPT Source Code</a:t>
                      </a:r>
                    </a:p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&lt;/script&gt;</a:t>
                      </a:r>
                      <a:endParaRPr lang="en-KR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879868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3746E5C7-6A31-0F4C-AE64-DEBA45F23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19527"/>
              </p:ext>
            </p:extLst>
          </p:nvPr>
        </p:nvGraphicFramePr>
        <p:xfrm>
          <a:off x="878853" y="4482690"/>
          <a:ext cx="784140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1401">
                  <a:extLst>
                    <a:ext uri="{9D8B030D-6E8A-4147-A177-3AD203B41FA5}">
                      <a16:colId xmlns:a16="http://schemas.microsoft.com/office/drawing/2014/main" val="1162783329"/>
                    </a:ext>
                  </a:extLst>
                </a:gridCol>
              </a:tblGrid>
              <a:tr h="249258">
                <a:tc>
                  <a:txBody>
                    <a:bodyPr/>
                    <a:lstStyle/>
                    <a:p>
                      <a:r>
                        <a:rPr lang="en-KR" sz="2400" b="1" dirty="0">
                          <a:solidFill>
                            <a:schemeClr val="tx1"/>
                          </a:solidFill>
                        </a:rPr>
                        <a:t>&lt;tag event handler=“JAVASCRIPT Source Code” /&gt;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879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880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AD757A-74B2-9A40-88A6-6A2354A80783}"/>
              </a:ext>
            </a:extLst>
          </p:cNvPr>
          <p:cNvSpPr txBox="1"/>
          <p:nvPr/>
        </p:nvSpPr>
        <p:spPr>
          <a:xfrm>
            <a:off x="882503" y="1319463"/>
            <a:ext cx="267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JAVASCRIPT </a:t>
            </a:r>
            <a:r>
              <a:rPr lang="ko-KR" altLang="en-US" sz="2400" b="1" dirty="0"/>
              <a:t>유형</a:t>
            </a:r>
            <a:endParaRPr lang="en-K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8008D-4952-E14E-B30F-E108E9001352}"/>
              </a:ext>
            </a:extLst>
          </p:cNvPr>
          <p:cNvSpPr txBox="1"/>
          <p:nvPr/>
        </p:nvSpPr>
        <p:spPr>
          <a:xfrm>
            <a:off x="882503" y="1781128"/>
            <a:ext cx="1165704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함수형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52A83-20ED-A34A-BDFF-63A9D9B1709D}"/>
              </a:ext>
            </a:extLst>
          </p:cNvPr>
          <p:cNvSpPr txBox="1"/>
          <p:nvPr/>
        </p:nvSpPr>
        <p:spPr>
          <a:xfrm>
            <a:off x="882503" y="4441933"/>
            <a:ext cx="1165704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링크형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EFAE081-DEDB-B641-9262-406E7564A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430887"/>
              </p:ext>
            </p:extLst>
          </p:nvPr>
        </p:nvGraphicFramePr>
        <p:xfrm>
          <a:off x="882503" y="2390159"/>
          <a:ext cx="601260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601">
                  <a:extLst>
                    <a:ext uri="{9D8B030D-6E8A-4147-A177-3AD203B41FA5}">
                      <a16:colId xmlns:a16="http://schemas.microsoft.com/office/drawing/2014/main" val="1162783329"/>
                    </a:ext>
                  </a:extLst>
                </a:gridCol>
              </a:tblGrid>
              <a:tr h="721193">
                <a:tc>
                  <a:txBody>
                    <a:bodyPr/>
                    <a:lstStyle/>
                    <a:p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&lt;script language=</a:t>
                      </a:r>
                      <a:r>
                        <a:rPr lang="en-US" altLang="ko-KR" sz="2400" b="1" dirty="0" err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KR" sz="2400" dirty="0">
                          <a:solidFill>
                            <a:schemeClr val="tx1"/>
                          </a:solidFill>
                        </a:rPr>
                        <a:t>	function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함수명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(){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		JAVASCRIPT SOURCE CODE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&lt;/script&gt;</a:t>
                      </a:r>
                      <a:endParaRPr lang="en-KR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879868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3746E5C7-6A31-0F4C-AE64-DEBA45F23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966165"/>
              </p:ext>
            </p:extLst>
          </p:nvPr>
        </p:nvGraphicFramePr>
        <p:xfrm>
          <a:off x="882503" y="5193808"/>
          <a:ext cx="1017496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4966">
                  <a:extLst>
                    <a:ext uri="{9D8B030D-6E8A-4147-A177-3AD203B41FA5}">
                      <a16:colId xmlns:a16="http://schemas.microsoft.com/office/drawing/2014/main" val="1162783329"/>
                    </a:ext>
                  </a:extLst>
                </a:gridCol>
              </a:tblGrid>
              <a:tr h="249258">
                <a:tc>
                  <a:txBody>
                    <a:bodyPr/>
                    <a:lstStyle/>
                    <a:p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&lt;script language=</a:t>
                      </a:r>
                      <a:r>
                        <a:rPr lang="en-US" altLang="ko-KR" sz="2400" b="1" dirty="0" err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b="1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en-US" altLang="ko-KR" sz="2400" b="1" dirty="0" err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 path”&lt;/script&gt;</a:t>
                      </a:r>
                      <a:endParaRPr lang="en-K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879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155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AD757A-74B2-9A40-88A6-6A2354A80783}"/>
              </a:ext>
            </a:extLst>
          </p:cNvPr>
          <p:cNvSpPr txBox="1"/>
          <p:nvPr/>
        </p:nvSpPr>
        <p:spPr>
          <a:xfrm>
            <a:off x="882503" y="1319463"/>
            <a:ext cx="40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JAVASCRIPT </a:t>
            </a:r>
            <a:r>
              <a:rPr lang="en-US" sz="2400" b="1" dirty="0" err="1"/>
              <a:t>getElementBy</a:t>
            </a:r>
            <a:endParaRPr lang="en-K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8008D-4952-E14E-B30F-E108E9001352}"/>
              </a:ext>
            </a:extLst>
          </p:cNvPr>
          <p:cNvSpPr txBox="1"/>
          <p:nvPr/>
        </p:nvSpPr>
        <p:spPr>
          <a:xfrm>
            <a:off x="882503" y="1781128"/>
            <a:ext cx="5771132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document.getElementById</a:t>
            </a:r>
            <a:r>
              <a:rPr lang="en-US" altLang="ko-KR" dirty="0"/>
              <a:t>.(‘ID”)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document.getElementsByClassName</a:t>
            </a:r>
            <a:r>
              <a:rPr lang="en-US" altLang="ko-KR" dirty="0"/>
              <a:t>.(“</a:t>
            </a:r>
            <a:r>
              <a:rPr lang="en-US" altLang="ko-KR" dirty="0" err="1"/>
              <a:t>ClassName</a:t>
            </a:r>
            <a:r>
              <a:rPr lang="en-US" altLang="ko-KR" dirty="0"/>
              <a:t>”)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document.getmentsByTagName</a:t>
            </a:r>
            <a:r>
              <a:rPr lang="en-US" altLang="ko-KR" dirty="0"/>
              <a:t>.(“TAG”)</a:t>
            </a:r>
          </a:p>
        </p:txBody>
      </p:sp>
    </p:spTree>
    <p:extLst>
      <p:ext uri="{BB962C8B-B14F-4D97-AF65-F5344CB8AC3E}">
        <p14:creationId xmlns:p14="http://schemas.microsoft.com/office/powerpoint/2010/main" val="2299918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 및 개발 언어 교육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AD757A-74B2-9A40-88A6-6A2354A80783}"/>
              </a:ext>
            </a:extLst>
          </p:cNvPr>
          <p:cNvSpPr txBox="1"/>
          <p:nvPr/>
        </p:nvSpPr>
        <p:spPr>
          <a:xfrm>
            <a:off x="882503" y="1319463"/>
            <a:ext cx="3092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JAVASCRIPT </a:t>
            </a:r>
            <a:r>
              <a:rPr lang="ko-KR" altLang="en-US" sz="2400" b="1" dirty="0"/>
              <a:t>디버깅</a:t>
            </a:r>
            <a:endParaRPr lang="en-KR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6AE99-DBEE-49C8-AE82-AA5C24335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03" y="2086776"/>
            <a:ext cx="7651897" cy="42705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7738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 및 개발 언어 교육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AD757A-74B2-9A40-88A6-6A2354A80783}"/>
              </a:ext>
            </a:extLst>
          </p:cNvPr>
          <p:cNvSpPr txBox="1"/>
          <p:nvPr/>
        </p:nvSpPr>
        <p:spPr>
          <a:xfrm>
            <a:off x="882503" y="1319463"/>
            <a:ext cx="267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JAVASCRIPT </a:t>
            </a:r>
            <a:r>
              <a:rPr lang="ko-KR" altLang="en-US" sz="2400" b="1" dirty="0"/>
              <a:t>실습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31DF4C-6C74-9F49-AEF9-8FA37094931E}"/>
              </a:ext>
            </a:extLst>
          </p:cNvPr>
          <p:cNvSpPr txBox="1"/>
          <p:nvPr/>
        </p:nvSpPr>
        <p:spPr>
          <a:xfrm>
            <a:off x="882503" y="19021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사칙 계산기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9696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81316" y="2322415"/>
            <a:ext cx="9429368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Chapter 4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Back-End / PHP &amp; MYSQL</a:t>
            </a:r>
          </a:p>
        </p:txBody>
      </p:sp>
    </p:spTree>
    <p:extLst>
      <p:ext uri="{BB962C8B-B14F-4D97-AF65-F5344CB8AC3E}">
        <p14:creationId xmlns:p14="http://schemas.microsoft.com/office/powerpoint/2010/main" val="398947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81316" y="2322415"/>
            <a:ext cx="9429368" cy="221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Chapter 1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및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사용법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6805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Backend </a:t>
            </a: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언어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4014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Server Side &amp; Client Side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855136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830B3-BA87-5E43-A5F5-65A7973FD05C}"/>
              </a:ext>
            </a:extLst>
          </p:cNvPr>
          <p:cNvSpPr txBox="1"/>
          <p:nvPr/>
        </p:nvSpPr>
        <p:spPr>
          <a:xfrm>
            <a:off x="882503" y="1781128"/>
            <a:ext cx="7428637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서버 사이드에서 동작하며 </a:t>
            </a:r>
            <a:r>
              <a:rPr lang="en-US" altLang="ko-KR" dirty="0"/>
              <a:t>HTML </a:t>
            </a:r>
            <a:r>
              <a:rPr lang="ko-KR" altLang="en-US" dirty="0"/>
              <a:t>언어 형태로 클라이언트에게 전송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절차 지향 언어</a:t>
            </a:r>
            <a:endParaRPr lang="en-KR" dirty="0"/>
          </a:p>
        </p:txBody>
      </p:sp>
      <p:pic>
        <p:nvPicPr>
          <p:cNvPr id="4098" name="Picture 2" descr="PHP Puts New Releases on Hold for Two Weeks | Laravel News">
            <a:extLst>
              <a:ext uri="{FF2B5EF4-FFF2-40B4-BE49-F238E27FC236}">
                <a16:creationId xmlns:a16="http://schemas.microsoft.com/office/drawing/2014/main" id="{2D3BDC37-02FE-E442-BBFA-98982A95A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478" y="3743793"/>
            <a:ext cx="6031043" cy="301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F1E8B2-6177-C143-8FF3-A06E2A0CA754}"/>
              </a:ext>
            </a:extLst>
          </p:cNvPr>
          <p:cNvSpPr/>
          <p:nvPr/>
        </p:nvSpPr>
        <p:spPr>
          <a:xfrm>
            <a:off x="882503" y="2976480"/>
            <a:ext cx="3907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KR" dirty="0"/>
              <a:t>https://www.tiobe.com/tiobe-index/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70E6F-FB35-A249-9E3C-ED57F3B8F563}"/>
              </a:ext>
            </a:extLst>
          </p:cNvPr>
          <p:cNvSpPr/>
          <p:nvPr/>
        </p:nvSpPr>
        <p:spPr>
          <a:xfrm>
            <a:off x="882503" y="3291273"/>
            <a:ext cx="5668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KR" dirty="0"/>
              <a:t>https://ko.hostadvice.com/marketshare/language/kr/</a:t>
            </a:r>
          </a:p>
        </p:txBody>
      </p:sp>
    </p:spTree>
    <p:extLst>
      <p:ext uri="{BB962C8B-B14F-4D97-AF65-F5344CB8AC3E}">
        <p14:creationId xmlns:p14="http://schemas.microsoft.com/office/powerpoint/2010/main" val="616681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387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 </a:t>
            </a:r>
            <a:r>
              <a:rPr lang="ko-KR" altLang="en-US" sz="2400" b="1" dirty="0"/>
              <a:t>시작 태그 </a:t>
            </a:r>
            <a:r>
              <a:rPr lang="en-US" altLang="ko-KR" sz="2400" b="1" dirty="0"/>
              <a:t>&amp;</a:t>
            </a:r>
            <a:r>
              <a:rPr lang="ko-KR" altLang="en-US" sz="2400" b="1" dirty="0"/>
              <a:t> 끝 태그</a:t>
            </a:r>
            <a:endParaRPr lang="en-KR" sz="2400" b="1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71B17D1-4A00-0540-9A56-EBD524530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675285"/>
              </p:ext>
            </p:extLst>
          </p:nvPr>
        </p:nvGraphicFramePr>
        <p:xfrm>
          <a:off x="882503" y="1945800"/>
          <a:ext cx="6095160" cy="1483200"/>
        </p:xfrm>
        <a:graphic>
          <a:graphicData uri="http://schemas.openxmlformats.org/drawingml/2006/table">
            <a:tbl>
              <a:tblPr/>
              <a:tblGrid>
                <a:gridCol w="304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시작</a:t>
                      </a:r>
                      <a:r>
                        <a:rPr lang="en-US" sz="1800" b="1" strike="noStrike" spc="-89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태그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84600"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끝</a:t>
                      </a:r>
                      <a:r>
                        <a:rPr lang="en-US" sz="1800" b="1" strike="noStrike" spc="-89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태그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4600">
                        <a:lnSpc>
                          <a:spcPct val="100000"/>
                        </a:lnSpc>
                      </a:pPr>
                      <a:r>
                        <a:rPr lang="en-US" sz="1800" b="0" strike="noStrike" spc="-4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?</a:t>
                      </a:r>
                      <a:r>
                        <a:rPr lang="en-US" sz="1800" b="0" strike="noStrike" spc="-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&lt;?ph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4600">
                        <a:lnSpc>
                          <a:spcPct val="100000"/>
                        </a:lnSpc>
                      </a:pP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?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en-US" sz="1800" b="0" strike="noStrike" spc="-4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</a:t>
                      </a:r>
                      <a:r>
                        <a:rPr lang="en-US" sz="1800" b="0" strike="noStrike" spc="-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scri</a:t>
                      </a:r>
                      <a:r>
                        <a:rPr lang="en-US" sz="1800" b="0" strike="noStrike" spc="-4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</a:t>
                      </a:r>
                      <a:r>
                        <a:rPr lang="en-US" sz="1800" b="0" strike="noStrike" spc="-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</a:t>
                      </a:r>
                      <a:r>
                        <a:rPr lang="en-US" sz="1800" b="0" strike="noStrike" spc="-4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</a:t>
                      </a:r>
                      <a:r>
                        <a:rPr lang="en-US" sz="1800" b="0" strike="noStrike" spc="-4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anguage=</a:t>
                      </a:r>
                      <a:r>
                        <a:rPr lang="en-US" sz="1800" b="0" strike="noStrike" spc="-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“</a:t>
                      </a:r>
                      <a:r>
                        <a:rPr lang="en-US" sz="1800" b="0" strike="noStrike" spc="-4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php</a:t>
                      </a:r>
                      <a:r>
                        <a:rPr lang="en-US" sz="1800" b="0" strike="noStrike" spc="-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4600">
                        <a:lnSpc>
                          <a:spcPct val="100000"/>
                        </a:lnSpc>
                      </a:pP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&lt;/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scri</a:t>
                      </a: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pt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0BBCAF-3E86-2647-82F2-EB1F12A20CBA}"/>
              </a:ext>
            </a:extLst>
          </p:cNvPr>
          <p:cNvSpPr txBox="1"/>
          <p:nvPr/>
        </p:nvSpPr>
        <p:spPr>
          <a:xfrm>
            <a:off x="882503" y="372038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 </a:t>
            </a:r>
            <a:r>
              <a:rPr lang="ko-KR" altLang="en-US" sz="2400" b="1" dirty="0"/>
              <a:t>주석</a:t>
            </a:r>
            <a:endParaRPr lang="en-KR" sz="2400" b="1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0D982556-1D6F-794E-917C-CD3AFA0DA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373494"/>
              </p:ext>
            </p:extLst>
          </p:nvPr>
        </p:nvGraphicFramePr>
        <p:xfrm>
          <a:off x="882503" y="4360985"/>
          <a:ext cx="6095520" cy="749520"/>
        </p:xfrm>
        <a:graphic>
          <a:graphicData uri="http://schemas.openxmlformats.org/drawingml/2006/table">
            <a:tbl>
              <a:tblPr/>
              <a:tblGrid>
                <a:gridCol w="304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한</a:t>
                      </a:r>
                      <a:r>
                        <a:rPr lang="en-US" sz="1800" b="1" strike="noStrike" spc="-89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줄</a:t>
                      </a:r>
                      <a:r>
                        <a:rPr lang="en-US" sz="1800" b="1" strike="noStrike" spc="-89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주석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여러</a:t>
                      </a:r>
                      <a:r>
                        <a:rPr lang="en-US" sz="1800" b="1" strike="noStrike" spc="-89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줄</a:t>
                      </a:r>
                      <a:r>
                        <a:rPr lang="en-US" sz="1800" b="1" strike="noStrike" spc="-89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주석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80">
                <a:tc>
                  <a:txBody>
                    <a:bodyPr/>
                    <a:lstStyle/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#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,</a:t>
                      </a: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/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/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</a:t>
                      </a: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…</a:t>
                      </a: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374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변수 </a:t>
            </a:r>
            <a:r>
              <a:rPr lang="en-US" altLang="ko-KR" sz="2400" b="1" dirty="0"/>
              <a:t>$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830B3-BA87-5E43-A5F5-65A7973FD05C}"/>
              </a:ext>
            </a:extLst>
          </p:cNvPr>
          <p:cNvSpPr txBox="1"/>
          <p:nvPr/>
        </p:nvSpPr>
        <p:spPr>
          <a:xfrm>
            <a:off x="882503" y="1781128"/>
            <a:ext cx="5267789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변수 선언을 하기 위해서는 앞에 </a:t>
            </a:r>
            <a:r>
              <a:rPr lang="en-US" altLang="ko-KR" dirty="0"/>
              <a:t>$</a:t>
            </a:r>
            <a:r>
              <a:rPr lang="ko-KR" altLang="en-US" dirty="0" err="1"/>
              <a:t>를</a:t>
            </a:r>
            <a:r>
              <a:rPr lang="ko-KR" altLang="en-US" dirty="0"/>
              <a:t> 붙임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자료형은</a:t>
            </a:r>
            <a:r>
              <a:rPr lang="ko-KR" altLang="en-US" dirty="0"/>
              <a:t> 따로 없음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숫자로 시작하거나 특수문자가 들어갈 수 없음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95201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슈퍼 전역 변수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830B3-BA87-5E43-A5F5-65A7973FD05C}"/>
              </a:ext>
            </a:extLst>
          </p:cNvPr>
          <p:cNvSpPr txBox="1"/>
          <p:nvPr/>
        </p:nvSpPr>
        <p:spPr>
          <a:xfrm>
            <a:off x="882503" y="1781128"/>
            <a:ext cx="376898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사전에 정의 되어있는 </a:t>
            </a:r>
            <a:r>
              <a:rPr lang="en-US" altLang="ko-KR" dirty="0"/>
              <a:t>PHP </a:t>
            </a:r>
            <a:r>
              <a:rPr lang="ko-KR" altLang="en-US" dirty="0"/>
              <a:t>변수</a:t>
            </a:r>
            <a:endParaRPr lang="en-KR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B3CE6A-4DCB-054D-854A-97653B5B1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9512"/>
              </p:ext>
            </p:extLst>
          </p:nvPr>
        </p:nvGraphicFramePr>
        <p:xfrm>
          <a:off x="882503" y="2548441"/>
          <a:ext cx="10515600" cy="39319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5401363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00868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변수명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574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099DD"/>
                          </a:solidFill>
                          <a:effectLst/>
                          <a:hlinkClick r:id="rId2" tooltip="$GLOBALS"/>
                        </a:rPr>
                        <a:t>$GLOBALS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전역 </a:t>
                      </a:r>
                      <a:r>
                        <a:rPr lang="ko-KR" altLang="en-US" dirty="0" err="1">
                          <a:effectLst/>
                        </a:rPr>
                        <a:t>스코프의</a:t>
                      </a:r>
                      <a:r>
                        <a:rPr lang="ko-KR" altLang="en-US" dirty="0">
                          <a:effectLst/>
                        </a:rPr>
                        <a:t> 모든 변수를 참조할 수 있는 배열 변수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386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99DD"/>
                          </a:solidFill>
                          <a:effectLst/>
                          <a:hlinkClick r:id="rId3" tooltip="$ SERVER"/>
                        </a:rPr>
                        <a:t>$_SERVER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웹서버 환경변수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09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BA0000"/>
                          </a:solidFill>
                          <a:effectLst/>
                          <a:hlinkClick r:id="rId4" tooltip="$ POST (없는 문서)"/>
                        </a:rPr>
                        <a:t>$_POST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99DD"/>
                          </a:solidFill>
                          <a:effectLst/>
                          <a:hlinkClick r:id="rId5" tooltip="POST 방식"/>
                        </a:rPr>
                        <a:t>POST </a:t>
                      </a:r>
                      <a:r>
                        <a:rPr lang="ko-KR" altLang="en-US" u="none" strike="noStrike">
                          <a:solidFill>
                            <a:srgbClr val="0099DD"/>
                          </a:solidFill>
                          <a:effectLst/>
                          <a:hlinkClick r:id="rId5" tooltip="POST 방식"/>
                        </a:rPr>
                        <a:t>방식</a:t>
                      </a:r>
                      <a:r>
                        <a:rPr lang="ko-KR" altLang="en-US">
                          <a:effectLst/>
                        </a:rPr>
                        <a:t>으로 넘어온 변수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98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BA0000"/>
                          </a:solidFill>
                          <a:effectLst/>
                          <a:hlinkClick r:id="rId6" tooltip="$ GET (없는 문서)"/>
                        </a:rPr>
                        <a:t>$_GET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99DD"/>
                          </a:solidFill>
                          <a:effectLst/>
                          <a:hlinkClick r:id="rId7" tooltip="GET 방식"/>
                        </a:rPr>
                        <a:t>GET </a:t>
                      </a:r>
                      <a:r>
                        <a:rPr lang="ko-KR" altLang="en-US" u="none" strike="noStrike">
                          <a:solidFill>
                            <a:srgbClr val="0099DD"/>
                          </a:solidFill>
                          <a:effectLst/>
                          <a:hlinkClick r:id="rId7" tooltip="GET 방식"/>
                        </a:rPr>
                        <a:t>방식</a:t>
                      </a:r>
                      <a:r>
                        <a:rPr lang="ko-KR" altLang="en-US">
                          <a:effectLst/>
                        </a:rPr>
                        <a:t>으로 넘어온 변수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9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99DD"/>
                          </a:solidFill>
                          <a:effectLst/>
                          <a:hlinkClick r:id="rId8" tooltip="$ REQUEST"/>
                        </a:rPr>
                        <a:t>$_REQUEST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POST </a:t>
                      </a:r>
                      <a:r>
                        <a:rPr lang="ko-KR" altLang="en-US">
                          <a:effectLst/>
                        </a:rPr>
                        <a:t>또는 </a:t>
                      </a:r>
                      <a:r>
                        <a:rPr lang="en-US">
                          <a:effectLst/>
                        </a:rPr>
                        <a:t>GET </a:t>
                      </a:r>
                      <a:r>
                        <a:rPr lang="ko-KR" altLang="en-US">
                          <a:effectLst/>
                        </a:rPr>
                        <a:t>방식으로 넘어온 변수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409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BA0000"/>
                          </a:solidFill>
                          <a:effectLst/>
                          <a:hlinkClick r:id="rId9" tooltip="$ FILES (없는 문서)"/>
                        </a:rPr>
                        <a:t>$_FILES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업로드 파일정보를 담은 변수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812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99DD"/>
                          </a:solidFill>
                          <a:effectLst/>
                          <a:hlinkClick r:id="rId10" tooltip="$ ENV"/>
                        </a:rPr>
                        <a:t>$_ENV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시스템 환경변수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752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BA0000"/>
                          </a:solidFill>
                          <a:effectLst/>
                          <a:hlinkClick r:id="rId11" tooltip="$ COOKIE (없는 문서)"/>
                        </a:rPr>
                        <a:t>$_COOKIE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쿠키 변수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732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099DD"/>
                          </a:solidFill>
                          <a:effectLst/>
                          <a:hlinkClick r:id="rId12" tooltip="$ SESSION"/>
                        </a:rPr>
                        <a:t>$_SESSION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세션 변수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117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077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852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GET &amp; POST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830B3-BA87-5E43-A5F5-65A7973FD05C}"/>
              </a:ext>
            </a:extLst>
          </p:cNvPr>
          <p:cNvSpPr txBox="1"/>
          <p:nvPr/>
        </p:nvSpPr>
        <p:spPr>
          <a:xfrm>
            <a:off x="882503" y="1781128"/>
            <a:ext cx="7116051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  <a:r>
              <a:rPr lang="ko-KR" altLang="en-US" dirty="0"/>
              <a:t>에서 클라이언트가 입력한 내용을 서버에 전달해주는 방식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FORM </a:t>
            </a:r>
            <a:r>
              <a:rPr lang="ko-KR" altLang="en-US" dirty="0"/>
              <a:t>태그의 </a:t>
            </a:r>
            <a:r>
              <a:rPr lang="en-US" altLang="ko-KR" dirty="0"/>
              <a:t>method</a:t>
            </a:r>
            <a:r>
              <a:rPr lang="ko-KR" altLang="en-US" dirty="0"/>
              <a:t> 속성에 따라 전달 형식 설정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243814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출력</a:t>
            </a:r>
            <a:endParaRPr lang="en-K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D6491-7D93-498F-8D7A-883F95592DF5}"/>
              </a:ext>
            </a:extLst>
          </p:cNvPr>
          <p:cNvSpPr txBox="1"/>
          <p:nvPr/>
        </p:nvSpPr>
        <p:spPr>
          <a:xfrm>
            <a:off x="882503" y="1781128"/>
            <a:ext cx="4246675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echo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ko-KR" altLang="en-US" dirty="0"/>
              <a:t>을 이용해서 두 수식을 이을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8473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연산자</a:t>
            </a:r>
            <a:endParaRPr lang="en-K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A7279-9B7A-43CC-9AA5-E8A9886BB1B0}"/>
              </a:ext>
            </a:extLst>
          </p:cNvPr>
          <p:cNvSpPr txBox="1"/>
          <p:nvPr/>
        </p:nvSpPr>
        <p:spPr>
          <a:xfrm>
            <a:off x="882503" y="1781128"/>
            <a:ext cx="1478290" cy="2774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산술 연산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증감 연산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비교 연산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논리 연산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비트 연산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8263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조건문</a:t>
            </a:r>
            <a:endParaRPr lang="en-K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D11E4-A862-4469-813F-3ED9A82CA068}"/>
              </a:ext>
            </a:extLst>
          </p:cNvPr>
          <p:cNvSpPr txBox="1"/>
          <p:nvPr/>
        </p:nvSpPr>
        <p:spPr>
          <a:xfrm>
            <a:off x="882503" y="1781128"/>
            <a:ext cx="2166747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if,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/>
              <a:t>if,</a:t>
            </a:r>
            <a:r>
              <a:rPr lang="ko-KR" altLang="en-US" dirty="0"/>
              <a:t> </a:t>
            </a:r>
            <a:r>
              <a:rPr lang="en-US" altLang="ko-KR" dirty="0"/>
              <a:t>else </a:t>
            </a:r>
            <a:r>
              <a:rPr lang="ko-KR" altLang="en-US" dirty="0"/>
              <a:t>문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switch case </a:t>
            </a:r>
            <a:r>
              <a:rPr lang="ko-KR" altLang="en-US" dirty="0"/>
              <a:t>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1718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반복문</a:t>
            </a:r>
            <a:endParaRPr lang="en-K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8C141-04E5-41F9-B0CE-B6A231E6BA89}"/>
              </a:ext>
            </a:extLst>
          </p:cNvPr>
          <p:cNvSpPr txBox="1"/>
          <p:nvPr/>
        </p:nvSpPr>
        <p:spPr>
          <a:xfrm>
            <a:off x="882503" y="1781128"/>
            <a:ext cx="1709122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while </a:t>
            </a:r>
            <a:r>
              <a:rPr lang="ko-KR" altLang="en-US" dirty="0"/>
              <a:t>문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do while </a:t>
            </a:r>
            <a:r>
              <a:rPr lang="ko-KR" altLang="en-US" dirty="0"/>
              <a:t>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159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배경 설명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29EFAA-C33C-7341-88F7-130F892A20F8}"/>
              </a:ext>
            </a:extLst>
          </p:cNvPr>
          <p:cNvSpPr txBox="1"/>
          <p:nvPr/>
        </p:nvSpPr>
        <p:spPr>
          <a:xfrm>
            <a:off x="882503" y="1741052"/>
            <a:ext cx="1024195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운영진이 </a:t>
            </a:r>
            <a:r>
              <a:rPr lang="ko-KR" altLang="en-US" sz="2000" b="1" dirty="0"/>
              <a:t>문제를 만들어 제출</a:t>
            </a:r>
            <a:r>
              <a:rPr lang="ko-KR" altLang="en-US" sz="2000" dirty="0"/>
              <a:t>하는 것에서 </a:t>
            </a:r>
            <a:r>
              <a:rPr lang="ko-KR" altLang="en-US" sz="2000" b="1" dirty="0"/>
              <a:t>서로 문제를 만들고 공격</a:t>
            </a:r>
            <a:r>
              <a:rPr lang="ko-KR" altLang="en-US" sz="2000" dirty="0"/>
              <a:t>하는 방향으로 바뀜</a:t>
            </a:r>
            <a:endParaRPr lang="en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0F1-5A39-2B48-ADCB-54AFC5B831AE}"/>
              </a:ext>
            </a:extLst>
          </p:cNvPr>
          <p:cNvSpPr txBox="1"/>
          <p:nvPr/>
        </p:nvSpPr>
        <p:spPr>
          <a:xfrm>
            <a:off x="882503" y="1203438"/>
            <a:ext cx="4181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Attack-and-Defense CTF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?</a:t>
            </a:r>
            <a:endParaRPr lang="en-KR" sz="24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C1EA72-6B5A-D444-8795-335F5FE22715}"/>
              </a:ext>
            </a:extLst>
          </p:cNvPr>
          <p:cNvGrpSpPr/>
          <p:nvPr/>
        </p:nvGrpSpPr>
        <p:grpSpPr>
          <a:xfrm>
            <a:off x="6004274" y="3210715"/>
            <a:ext cx="823373" cy="1928251"/>
            <a:chOff x="5435923" y="3342107"/>
            <a:chExt cx="823373" cy="1928251"/>
          </a:xfrm>
        </p:grpSpPr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2733F977-A284-944A-B99D-3F1807083C07}"/>
                </a:ext>
              </a:extLst>
            </p:cNvPr>
            <p:cNvSpPr/>
            <p:nvPr/>
          </p:nvSpPr>
          <p:spPr>
            <a:xfrm rot="5400000">
              <a:off x="4937632" y="4111991"/>
              <a:ext cx="1928251" cy="388484"/>
            </a:xfrm>
            <a:prstGeom prst="triangle">
              <a:avLst/>
            </a:prstGeom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48000">
                  <a:schemeClr val="accent3">
                    <a:lumMod val="97000"/>
                    <a:lumOff val="3000"/>
                    <a:alpha val="58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4E65DA-8DF2-E74C-914D-8970611B3A68}"/>
                </a:ext>
              </a:extLst>
            </p:cNvPr>
            <p:cNvSpPr txBox="1"/>
            <p:nvPr/>
          </p:nvSpPr>
          <p:spPr>
            <a:xfrm>
              <a:off x="5435923" y="4018429"/>
              <a:ext cx="823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To-Be</a:t>
              </a:r>
              <a:endParaRPr lang="en-KR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75AA20-4E4C-6C41-AE6D-787F1104E4B7}"/>
              </a:ext>
            </a:extLst>
          </p:cNvPr>
          <p:cNvGrpSpPr/>
          <p:nvPr/>
        </p:nvGrpSpPr>
        <p:grpSpPr>
          <a:xfrm>
            <a:off x="1310246" y="2870897"/>
            <a:ext cx="3911759" cy="2647508"/>
            <a:chOff x="1285899" y="2742545"/>
            <a:chExt cx="3911759" cy="264750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7C5B368-B99B-FC47-9837-F3BE15DA3C19}"/>
                </a:ext>
              </a:extLst>
            </p:cNvPr>
            <p:cNvGrpSpPr/>
            <p:nvPr/>
          </p:nvGrpSpPr>
          <p:grpSpPr>
            <a:xfrm>
              <a:off x="1285899" y="2742545"/>
              <a:ext cx="3911759" cy="2647508"/>
              <a:chOff x="1285899" y="2742545"/>
              <a:chExt cx="3911759" cy="264750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F3DCD41-5920-8645-B3EE-C08E0E445CEC}"/>
                  </a:ext>
                </a:extLst>
              </p:cNvPr>
              <p:cNvGrpSpPr/>
              <p:nvPr/>
            </p:nvGrpSpPr>
            <p:grpSpPr>
              <a:xfrm>
                <a:off x="1285899" y="2742545"/>
                <a:ext cx="3911759" cy="2647508"/>
                <a:chOff x="1285899" y="2742545"/>
                <a:chExt cx="3911759" cy="2647508"/>
              </a:xfrm>
            </p:grpSpPr>
            <p:pic>
              <p:nvPicPr>
                <p:cNvPr id="16" name="Picture 1" descr="page6image1767583296">
                  <a:extLst>
                    <a:ext uri="{FF2B5EF4-FFF2-40B4-BE49-F238E27FC236}">
                      <a16:creationId xmlns:a16="http://schemas.microsoft.com/office/drawing/2014/main" id="{6389B3B5-3612-B34B-B01F-EEB29B1781B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899" y="4576865"/>
                  <a:ext cx="709399" cy="8131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page6image1767576624">
                  <a:extLst>
                    <a:ext uri="{FF2B5EF4-FFF2-40B4-BE49-F238E27FC236}">
                      <a16:creationId xmlns:a16="http://schemas.microsoft.com/office/drawing/2014/main" id="{C75AAD90-DB9B-194C-82CD-1BA32497E9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209" y="2742545"/>
                  <a:ext cx="800315" cy="18343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3" descr="page6image1767578656">
                  <a:extLst>
                    <a:ext uri="{FF2B5EF4-FFF2-40B4-BE49-F238E27FC236}">
                      <a16:creationId xmlns:a16="http://schemas.microsoft.com/office/drawing/2014/main" id="{1D82FADF-E6BD-AB45-B961-9B7F07211F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35964" y="3275016"/>
                  <a:ext cx="716422" cy="6873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4" descr="page6image1767583888">
                  <a:extLst>
                    <a:ext uri="{FF2B5EF4-FFF2-40B4-BE49-F238E27FC236}">
                      <a16:creationId xmlns:a16="http://schemas.microsoft.com/office/drawing/2014/main" id="{01891A50-BBE5-EB43-BAE4-7D6166B56A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88259" y="4576865"/>
                  <a:ext cx="709399" cy="8131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Lightning Bolt 19">
                  <a:extLst>
                    <a:ext uri="{FF2B5EF4-FFF2-40B4-BE49-F238E27FC236}">
                      <a16:creationId xmlns:a16="http://schemas.microsoft.com/office/drawing/2014/main" id="{92FA4604-40F3-A647-8DD4-1DA4CE4CA4FE}"/>
                    </a:ext>
                  </a:extLst>
                </p:cNvPr>
                <p:cNvSpPr/>
                <p:nvPr/>
              </p:nvSpPr>
              <p:spPr>
                <a:xfrm flipV="1">
                  <a:off x="1948612" y="4098841"/>
                  <a:ext cx="636189" cy="661220"/>
                </a:xfrm>
                <a:prstGeom prst="lightningBol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56DE4E8-2B9B-9347-96AA-8DCBC884A2D8}"/>
                    </a:ext>
                  </a:extLst>
                </p:cNvPr>
                <p:cNvCxnSpPr>
                  <a:cxnSpLocks/>
                  <a:stCxn id="18" idx="1"/>
                </p:cNvCxnSpPr>
                <p:nvPr/>
              </p:nvCxnSpPr>
              <p:spPr>
                <a:xfrm flipH="1" flipV="1">
                  <a:off x="3655612" y="3197017"/>
                  <a:ext cx="780352" cy="421668"/>
                </a:xfrm>
                <a:prstGeom prst="lin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B7165AE7-5137-8140-80F0-731C918106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61048" y="4040853"/>
                  <a:ext cx="722316" cy="515977"/>
                </a:xfrm>
                <a:prstGeom prst="lin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7484B32-376E-9E40-8FD3-F54C89081908}"/>
                    </a:ext>
                  </a:extLst>
                </p:cNvPr>
                <p:cNvSpPr txBox="1"/>
                <p:nvPr/>
              </p:nvSpPr>
              <p:spPr>
                <a:xfrm>
                  <a:off x="2880209" y="3185982"/>
                  <a:ext cx="450825" cy="2815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server</a:t>
                  </a:r>
                  <a:endParaRPr lang="en-KR" dirty="0"/>
                </a:p>
              </p:txBody>
            </p:sp>
            <p:pic>
              <p:nvPicPr>
                <p:cNvPr id="24" name="Picture 8" descr="page27image1910750240">
                  <a:extLst>
                    <a:ext uri="{FF2B5EF4-FFF2-40B4-BE49-F238E27FC236}">
                      <a16:creationId xmlns:a16="http://schemas.microsoft.com/office/drawing/2014/main" id="{BFEF155C-FA6A-F34D-B3B7-A4516B1D7F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78282" y="3957676"/>
                  <a:ext cx="287974" cy="3969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3" name="Graphic 12" descr="Flag with solid fill">
                <a:extLst>
                  <a:ext uri="{FF2B5EF4-FFF2-40B4-BE49-F238E27FC236}">
                    <a16:creationId xmlns:a16="http://schemas.microsoft.com/office/drawing/2014/main" id="{E9105E90-8056-1642-AEBE-5C2BF5994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37106" y="3594662"/>
                <a:ext cx="759927" cy="759927"/>
              </a:xfrm>
              <a:prstGeom prst="rect">
                <a:avLst/>
              </a:prstGeom>
            </p:spPr>
          </p:pic>
        </p:grpSp>
        <p:sp>
          <p:nvSpPr>
            <p:cNvPr id="11" name="Lightning Bolt 10">
              <a:extLst>
                <a:ext uri="{FF2B5EF4-FFF2-40B4-BE49-F238E27FC236}">
                  <a16:creationId xmlns:a16="http://schemas.microsoft.com/office/drawing/2014/main" id="{46CFA369-7125-2343-85A5-7985722B5488}"/>
                </a:ext>
              </a:extLst>
            </p:cNvPr>
            <p:cNvSpPr/>
            <p:nvPr/>
          </p:nvSpPr>
          <p:spPr>
            <a:xfrm flipH="1" flipV="1">
              <a:off x="4121029" y="4079591"/>
              <a:ext cx="560904" cy="661220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638720-72C0-6B4A-83E2-9C2A07B6415F}"/>
              </a:ext>
            </a:extLst>
          </p:cNvPr>
          <p:cNvGrpSpPr/>
          <p:nvPr/>
        </p:nvGrpSpPr>
        <p:grpSpPr>
          <a:xfrm>
            <a:off x="7495786" y="2507384"/>
            <a:ext cx="3412422" cy="3718261"/>
            <a:chOff x="7343386" y="2700424"/>
            <a:chExt cx="3412422" cy="371826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7BBF40D-5107-2C47-8E39-CACA8456CAFB}"/>
                </a:ext>
              </a:extLst>
            </p:cNvPr>
            <p:cNvGrpSpPr/>
            <p:nvPr/>
          </p:nvGrpSpPr>
          <p:grpSpPr>
            <a:xfrm>
              <a:off x="7343386" y="2700424"/>
              <a:ext cx="3412422" cy="3700376"/>
              <a:chOff x="7343386" y="2700424"/>
              <a:chExt cx="3412422" cy="370037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4C9983B-FF85-2E45-BB0F-7A1B8E87D1E8}"/>
                  </a:ext>
                </a:extLst>
              </p:cNvPr>
              <p:cNvGrpSpPr/>
              <p:nvPr/>
            </p:nvGrpSpPr>
            <p:grpSpPr>
              <a:xfrm>
                <a:off x="7343386" y="2700424"/>
                <a:ext cx="3412422" cy="3611076"/>
                <a:chOff x="7235931" y="2769131"/>
                <a:chExt cx="3412422" cy="3611076"/>
              </a:xfrm>
            </p:grpSpPr>
            <p:pic>
              <p:nvPicPr>
                <p:cNvPr id="33" name="Picture 2" descr="page6image1767576624">
                  <a:extLst>
                    <a:ext uri="{FF2B5EF4-FFF2-40B4-BE49-F238E27FC236}">
                      <a16:creationId xmlns:a16="http://schemas.microsoft.com/office/drawing/2014/main" id="{B1182D42-063F-D64C-B608-6612A8A5CB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27132" y="5485188"/>
                  <a:ext cx="390498" cy="89501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5BBD320E-EF3E-0B45-822F-8DDF4D2E747A}"/>
                    </a:ext>
                  </a:extLst>
                </p:cNvPr>
                <p:cNvGrpSpPr/>
                <p:nvPr/>
              </p:nvGrpSpPr>
              <p:grpSpPr>
                <a:xfrm>
                  <a:off x="7235931" y="2769131"/>
                  <a:ext cx="3412422" cy="3571754"/>
                  <a:chOff x="2989432" y="1486185"/>
                  <a:chExt cx="6170176" cy="4685691"/>
                </a:xfrm>
              </p:grpSpPr>
              <p:pic>
                <p:nvPicPr>
                  <p:cNvPr id="36" name="Picture 1" descr="page6image1767583296">
                    <a:extLst>
                      <a:ext uri="{FF2B5EF4-FFF2-40B4-BE49-F238E27FC236}">
                        <a16:creationId xmlns:a16="http://schemas.microsoft.com/office/drawing/2014/main" id="{A34DC41B-EBE9-CF4F-BE7E-F0A70D2AD04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89432" y="3566106"/>
                    <a:ext cx="1282701" cy="1066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7" name="Picture 2" descr="page6image1767576624">
                    <a:extLst>
                      <a:ext uri="{FF2B5EF4-FFF2-40B4-BE49-F238E27FC236}">
                        <a16:creationId xmlns:a16="http://schemas.microsoft.com/office/drawing/2014/main" id="{030DDE6E-ED35-304B-8469-C953E5ADF9A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49404" y="1486185"/>
                    <a:ext cx="1431210" cy="23799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" name="Picture 3" descr="page6image1767578656">
                    <a:extLst>
                      <a:ext uri="{FF2B5EF4-FFF2-40B4-BE49-F238E27FC236}">
                        <a16:creationId xmlns:a16="http://schemas.microsoft.com/office/drawing/2014/main" id="{BF921DCE-0350-E644-958F-D43E56C7537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547740" y="2250752"/>
                    <a:ext cx="1295400" cy="9017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" name="Picture 4" descr="page6image1767583888">
                    <a:extLst>
                      <a:ext uri="{FF2B5EF4-FFF2-40B4-BE49-F238E27FC236}">
                        <a16:creationId xmlns:a16="http://schemas.microsoft.com/office/drawing/2014/main" id="{6F5C60A9-512A-274E-8A09-D6102D78D27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876909" y="3566106"/>
                    <a:ext cx="1282699" cy="1066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144EADE7-A5F5-D040-A182-FF9AC99C2A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7276" y="4319262"/>
                    <a:ext cx="0" cy="600996"/>
                  </a:xfrm>
                  <a:prstGeom prst="line">
                    <a:avLst/>
                  </a:prstGeom>
                  <a:ln w="412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B8C70D21-F0F6-254F-B177-DA2D552A97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81630" y="4334010"/>
                    <a:ext cx="1135549" cy="0"/>
                  </a:xfrm>
                  <a:prstGeom prst="line">
                    <a:avLst/>
                  </a:prstGeom>
                  <a:ln w="412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8348A26A-2673-CA46-994D-AF12F23390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3573" y="3853458"/>
                    <a:ext cx="0" cy="492022"/>
                  </a:xfrm>
                  <a:prstGeom prst="line">
                    <a:avLst/>
                  </a:prstGeom>
                  <a:ln w="412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5CBE6AB-77E8-C847-856D-DD55EBAE56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06767" y="4319262"/>
                    <a:ext cx="0" cy="600996"/>
                  </a:xfrm>
                  <a:prstGeom prst="line">
                    <a:avLst/>
                  </a:prstGeom>
                  <a:ln w="412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35FFEE6F-E502-2042-BFBE-17DD88D6C1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85966" y="4337493"/>
                    <a:ext cx="1135549" cy="0"/>
                  </a:xfrm>
                  <a:prstGeom prst="line">
                    <a:avLst/>
                  </a:prstGeom>
                  <a:ln w="412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8703BCF7-B5A4-2A4E-A09B-D956008457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00714" y="3852024"/>
                    <a:ext cx="0" cy="492022"/>
                  </a:xfrm>
                  <a:prstGeom prst="line">
                    <a:avLst/>
                  </a:prstGeom>
                  <a:ln w="412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Lightning Bolt 45">
                    <a:extLst>
                      <a:ext uri="{FF2B5EF4-FFF2-40B4-BE49-F238E27FC236}">
                        <a16:creationId xmlns:a16="http://schemas.microsoft.com/office/drawing/2014/main" id="{C314BF6D-B4B3-6D43-AD1C-60E6CFCEF055}"/>
                      </a:ext>
                    </a:extLst>
                  </p:cNvPr>
                  <p:cNvSpPr/>
                  <p:nvPr/>
                </p:nvSpPr>
                <p:spPr>
                  <a:xfrm>
                    <a:off x="4506695" y="4183102"/>
                    <a:ext cx="2108151" cy="864794"/>
                  </a:xfrm>
                  <a:prstGeom prst="lightningBol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sp>
                <p:nvSpPr>
                  <p:cNvPr id="47" name="Lightning Bolt 46">
                    <a:extLst>
                      <a:ext uri="{FF2B5EF4-FFF2-40B4-BE49-F238E27FC236}">
                        <a16:creationId xmlns:a16="http://schemas.microsoft.com/office/drawing/2014/main" id="{6BED5832-6BDB-D848-BBB2-B94EC2174D8B}"/>
                      </a:ext>
                    </a:extLst>
                  </p:cNvPr>
                  <p:cNvSpPr/>
                  <p:nvPr/>
                </p:nvSpPr>
                <p:spPr>
                  <a:xfrm flipH="1">
                    <a:off x="5495244" y="4190551"/>
                    <a:ext cx="2335895" cy="879386"/>
                  </a:xfrm>
                  <a:prstGeom prst="lightningBol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A614015-0F8F-B343-AE78-548641525F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823927" y="2297936"/>
                    <a:ext cx="886589" cy="50848"/>
                  </a:xfrm>
                  <a:prstGeom prst="lin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8632AB25-8024-124A-B7AF-F7AA1741B5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753738" y="3152453"/>
                    <a:ext cx="1306057" cy="676895"/>
                  </a:xfrm>
                  <a:prstGeom prst="lin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82A05CE8-7F1F-1E44-B782-F8907576482A}"/>
                      </a:ext>
                    </a:extLst>
                  </p:cNvPr>
                  <p:cNvSpPr txBox="1"/>
                  <p:nvPr/>
                </p:nvSpPr>
                <p:spPr>
                  <a:xfrm>
                    <a:off x="5291889" y="2059911"/>
                    <a:ext cx="1606217" cy="5248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server</a:t>
                    </a:r>
                    <a:endParaRPr lang="en-KR" sz="2000" dirty="0"/>
                  </a:p>
                </p:txBody>
              </p:sp>
              <p:pic>
                <p:nvPicPr>
                  <p:cNvPr id="51" name="Picture 8" descr="page27image1910750240">
                    <a:extLst>
                      <a:ext uri="{FF2B5EF4-FFF2-40B4-BE49-F238E27FC236}">
                        <a16:creationId xmlns:a16="http://schemas.microsoft.com/office/drawing/2014/main" id="{D3D4025D-87A4-E443-B1D5-F2FB8DFA18E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86397" y="5651176"/>
                    <a:ext cx="520701" cy="5207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35" name="Graphic 34" descr="Flag with solid fill">
                  <a:extLst>
                    <a:ext uri="{FF2B5EF4-FFF2-40B4-BE49-F238E27FC236}">
                      <a16:creationId xmlns:a16="http://schemas.microsoft.com/office/drawing/2014/main" id="{768C7AC5-955C-0948-BFBA-1227AF9199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7132" y="5704230"/>
                  <a:ext cx="391976" cy="391976"/>
                </a:xfrm>
                <a:prstGeom prst="rect">
                  <a:avLst/>
                </a:prstGeom>
              </p:spPr>
            </p:pic>
          </p:grpSp>
          <p:sp>
            <p:nvSpPr>
              <p:cNvPr id="32" name="Frame 31">
                <a:extLst>
                  <a:ext uri="{FF2B5EF4-FFF2-40B4-BE49-F238E27FC236}">
                    <a16:creationId xmlns:a16="http://schemas.microsoft.com/office/drawing/2014/main" id="{475A25B2-9E36-2141-A285-BF25AEE90109}"/>
                  </a:ext>
                </a:extLst>
              </p:cNvPr>
              <p:cNvSpPr/>
              <p:nvPr/>
            </p:nvSpPr>
            <p:spPr>
              <a:xfrm>
                <a:off x="7972806" y="5282752"/>
                <a:ext cx="709399" cy="1118048"/>
              </a:xfrm>
              <a:prstGeom prst="frame">
                <a:avLst>
                  <a:gd name="adj1" fmla="val 525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7" name="Picture 2" descr="page6image1767576624">
              <a:extLst>
                <a:ext uri="{FF2B5EF4-FFF2-40B4-BE49-F238E27FC236}">
                  <a16:creationId xmlns:a16="http://schemas.microsoft.com/office/drawing/2014/main" id="{1F897394-7A1A-684C-832F-07B40F081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4410" y="5434206"/>
              <a:ext cx="390498" cy="895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page27image1910750240">
              <a:extLst>
                <a:ext uri="{FF2B5EF4-FFF2-40B4-BE49-F238E27FC236}">
                  <a16:creationId xmlns:a16="http://schemas.microsoft.com/office/drawing/2014/main" id="{2F9EA8C8-00E9-AD49-B697-3D38FBA74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6412" y="5892990"/>
              <a:ext cx="287974" cy="39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Graphic 28" descr="Flag with solid fill">
              <a:extLst>
                <a:ext uri="{FF2B5EF4-FFF2-40B4-BE49-F238E27FC236}">
                  <a16:creationId xmlns:a16="http://schemas.microsoft.com/office/drawing/2014/main" id="{545A99B2-D109-8E4C-B957-FA8C2FB4E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4410" y="5653248"/>
              <a:ext cx="391976" cy="391976"/>
            </a:xfrm>
            <a:prstGeom prst="rect">
              <a:avLst/>
            </a:prstGeom>
          </p:spPr>
        </p:pic>
        <p:sp>
          <p:nvSpPr>
            <p:cNvPr id="30" name="Frame 29">
              <a:extLst>
                <a:ext uri="{FF2B5EF4-FFF2-40B4-BE49-F238E27FC236}">
                  <a16:creationId xmlns:a16="http://schemas.microsoft.com/office/drawing/2014/main" id="{A9188D49-CF87-2B43-8DC6-95C25963A1CE}"/>
                </a:ext>
              </a:extLst>
            </p:cNvPr>
            <p:cNvSpPr/>
            <p:nvPr/>
          </p:nvSpPr>
          <p:spPr>
            <a:xfrm>
              <a:off x="9416236" y="5300637"/>
              <a:ext cx="709399" cy="1118048"/>
            </a:xfrm>
            <a:prstGeom prst="frame">
              <a:avLst>
                <a:gd name="adj1" fmla="val 525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400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사용자 정의 함수</a:t>
            </a:r>
            <a:endParaRPr lang="en-K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D2530-9955-4ABF-8B57-A5967BA668F9}"/>
              </a:ext>
            </a:extLst>
          </p:cNvPr>
          <p:cNvSpPr txBox="1"/>
          <p:nvPr/>
        </p:nvSpPr>
        <p:spPr>
          <a:xfrm>
            <a:off x="882503" y="1781128"/>
            <a:ext cx="2959465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function </a:t>
            </a:r>
            <a:r>
              <a:rPr lang="ko-KR" altLang="en-US" dirty="0"/>
              <a:t>으로 함수 정의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따로 변수 형태는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197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852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GET &amp; POST</a:t>
            </a:r>
            <a:endParaRPr lang="en-K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D2530-9955-4ABF-8B57-A5967BA668F9}"/>
              </a:ext>
            </a:extLst>
          </p:cNvPr>
          <p:cNvSpPr txBox="1"/>
          <p:nvPr/>
        </p:nvSpPr>
        <p:spPr>
          <a:xfrm>
            <a:off x="882503" y="1781128"/>
            <a:ext cx="6723123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GET</a:t>
            </a:r>
            <a:r>
              <a:rPr lang="ko-KR" altLang="en-US" dirty="0"/>
              <a:t>은 </a:t>
            </a:r>
            <a:r>
              <a:rPr lang="en-US" altLang="ko-KR" dirty="0" err="1"/>
              <a:t>url</a:t>
            </a:r>
            <a:r>
              <a:rPr lang="ko-KR" altLang="en-US" dirty="0"/>
              <a:t>뒤에 값이 붙음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POST</a:t>
            </a:r>
            <a:r>
              <a:rPr lang="ko-KR" altLang="en-US" dirty="0"/>
              <a:t>는 </a:t>
            </a:r>
            <a:r>
              <a:rPr lang="en-US" altLang="ko-KR" dirty="0"/>
              <a:t>packet</a:t>
            </a:r>
            <a:r>
              <a:rPr lang="ko-KR" altLang="en-US" dirty="0"/>
              <a:t>전송 시 붙기 </a:t>
            </a:r>
            <a:r>
              <a:rPr lang="ko-KR" altLang="en-US" dirty="0" err="1"/>
              <a:t>떄문에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ko-KR" altLang="en-US" dirty="0"/>
              <a:t>로는 값을 알 수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9573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390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COOKIE &amp; SESSION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4AA0A-48B2-4741-8F18-F804EAB20FD1}"/>
              </a:ext>
            </a:extLst>
          </p:cNvPr>
          <p:cNvSpPr txBox="1"/>
          <p:nvPr/>
        </p:nvSpPr>
        <p:spPr>
          <a:xfrm>
            <a:off x="882503" y="1902110"/>
            <a:ext cx="6503703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서버와 클라이언트 사이에서 정보를 유지하기 위해서 사용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COOKIE는 클라이언트에서 값 관리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SESSION은 서버에서  값 관리</a:t>
            </a:r>
          </a:p>
        </p:txBody>
      </p:sp>
    </p:spTree>
    <p:extLst>
      <p:ext uri="{BB962C8B-B14F-4D97-AF65-F5344CB8AC3E}">
        <p14:creationId xmlns:p14="http://schemas.microsoft.com/office/powerpoint/2010/main" val="4217490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040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COOKIE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D4CFB7-D812-9F44-9A84-42F45C211138}"/>
              </a:ext>
            </a:extLst>
          </p:cNvPr>
          <p:cNvSpPr txBox="1"/>
          <p:nvPr/>
        </p:nvSpPr>
        <p:spPr>
          <a:xfrm>
            <a:off x="882503" y="1807361"/>
            <a:ext cx="4806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생성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setcookie</a:t>
            </a:r>
            <a:r>
              <a:rPr lang="en-US" altLang="ko-KR" dirty="0"/>
              <a:t>(“</a:t>
            </a:r>
            <a:r>
              <a:rPr lang="ko-KR" altLang="en-US" dirty="0" err="1"/>
              <a:t>쿠키명</a:t>
            </a:r>
            <a:r>
              <a:rPr lang="en-US" altLang="ko-KR" dirty="0"/>
              <a:t>”, “</a:t>
            </a:r>
            <a:r>
              <a:rPr lang="ko-KR" altLang="en-US" dirty="0"/>
              <a:t>쿠키 값</a:t>
            </a:r>
            <a:r>
              <a:rPr lang="en-US" altLang="ko-KR" dirty="0"/>
              <a:t>”, “</a:t>
            </a:r>
            <a:r>
              <a:rPr lang="ko-KR" altLang="en-US" dirty="0" err="1"/>
              <a:t>만료시간</a:t>
            </a:r>
            <a:r>
              <a:rPr lang="en-US" altLang="ko-KR" dirty="0"/>
              <a:t>”);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사용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$_COOKIE[</a:t>
            </a:r>
            <a:r>
              <a:rPr lang="en-KR" altLang="ko-KR" dirty="0"/>
              <a:t>‘</a:t>
            </a:r>
            <a:r>
              <a:rPr lang="ko-KR" altLang="en-US" dirty="0" err="1"/>
              <a:t>쿠키명</a:t>
            </a:r>
            <a:r>
              <a:rPr lang="en-US" altLang="ko-KR" dirty="0"/>
              <a:t>’];</a:t>
            </a:r>
          </a:p>
        </p:txBody>
      </p:sp>
    </p:spTree>
    <p:extLst>
      <p:ext uri="{BB962C8B-B14F-4D97-AF65-F5344CB8AC3E}">
        <p14:creationId xmlns:p14="http://schemas.microsoft.com/office/powerpoint/2010/main" val="535345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SESSION</a:t>
            </a:r>
            <a:endParaRPr lang="en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92D01-62BD-2943-8935-40634FE374EB}"/>
              </a:ext>
            </a:extLst>
          </p:cNvPr>
          <p:cNvSpPr txBox="1"/>
          <p:nvPr/>
        </p:nvSpPr>
        <p:spPr>
          <a:xfrm>
            <a:off x="882503" y="1807361"/>
            <a:ext cx="37930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시작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session_start</a:t>
            </a:r>
            <a:r>
              <a:rPr lang="en-US" altLang="ko-KR" dirty="0"/>
              <a:t>();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삭제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session_destroy</a:t>
            </a:r>
            <a:r>
              <a:rPr lang="en-US" altLang="ko-KR" dirty="0"/>
              <a:t>();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unset($_SESSION[‘</a:t>
            </a:r>
            <a:r>
              <a:rPr lang="ko-KR" altLang="en-US" dirty="0" err="1"/>
              <a:t>세션명</a:t>
            </a:r>
            <a:r>
              <a:rPr lang="en-US" altLang="ko-KR" dirty="0"/>
              <a:t>’]);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생성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$_SESSION[‘</a:t>
            </a:r>
            <a:r>
              <a:rPr lang="ko-KR" altLang="en-US" dirty="0" err="1"/>
              <a:t>세션명</a:t>
            </a:r>
            <a:r>
              <a:rPr lang="en-US" altLang="ko-KR" dirty="0"/>
              <a:t>’] = “</a:t>
            </a:r>
            <a:r>
              <a:rPr lang="ko-KR" altLang="en-US" dirty="0" err="1"/>
              <a:t>세션값</a:t>
            </a:r>
            <a:r>
              <a:rPr lang="en-US" altLang="ko-KR" dirty="0"/>
              <a:t>”;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사용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$_SESSION[‘</a:t>
            </a:r>
            <a:r>
              <a:rPr lang="ko-KR" altLang="en-US" dirty="0" err="1"/>
              <a:t>세션명</a:t>
            </a:r>
            <a:r>
              <a:rPr lang="en-US" altLang="ko-KR" dirty="0"/>
              <a:t>’];</a:t>
            </a:r>
          </a:p>
        </p:txBody>
      </p:sp>
    </p:spTree>
    <p:extLst>
      <p:ext uri="{BB962C8B-B14F-4D97-AF65-F5344CB8AC3E}">
        <p14:creationId xmlns:p14="http://schemas.microsoft.com/office/powerpoint/2010/main" val="819969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893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Web storage</a:t>
            </a:r>
            <a:endParaRPr lang="en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92D01-62BD-2943-8935-40634FE374EB}"/>
              </a:ext>
            </a:extLst>
          </p:cNvPr>
          <p:cNvSpPr txBox="1"/>
          <p:nvPr/>
        </p:nvSpPr>
        <p:spPr>
          <a:xfrm>
            <a:off x="882503" y="1807361"/>
            <a:ext cx="6485750" cy="2774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웹 브라우저에서 데이터 직접 저장 방식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sessionStorage</a:t>
            </a:r>
            <a:r>
              <a:rPr lang="ko-KR" altLang="en-US" dirty="0"/>
              <a:t> 객체</a:t>
            </a:r>
            <a:r>
              <a:rPr lang="en-US" altLang="ko-KR" dirty="0"/>
              <a:t>:</a:t>
            </a:r>
            <a:r>
              <a:rPr lang="ko-KR" altLang="en-US" dirty="0"/>
              <a:t> 하나의 </a:t>
            </a:r>
            <a:r>
              <a:rPr lang="ko-KR" altLang="en-US" dirty="0" err="1"/>
              <a:t>세션만을</a:t>
            </a:r>
            <a:r>
              <a:rPr lang="ko-KR" altLang="en-US" dirty="0"/>
              <a:t> 위한 데이터를 저장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브라우저를 종료할 시 데이터 삭제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localStorage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r>
              <a:rPr lang="en-US" altLang="ko-KR" dirty="0"/>
              <a:t>:</a:t>
            </a:r>
            <a:r>
              <a:rPr lang="ko-KR" altLang="en-US" dirty="0"/>
              <a:t> 보관 기한이 없는 데이터를 저장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컴퓨터를 </a:t>
            </a:r>
            <a:r>
              <a:rPr lang="ko-KR" altLang="en-US" dirty="0" err="1"/>
              <a:t>재부팅해도</a:t>
            </a:r>
            <a:r>
              <a:rPr lang="ko-KR" altLang="en-US" dirty="0"/>
              <a:t> 데이터 보존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79188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정규식</a:t>
            </a:r>
            <a:endParaRPr lang="en-KR" sz="2400" b="1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5FAEFC9-3D4C-A14C-9616-970177AADE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666213"/>
              </p:ext>
            </p:extLst>
          </p:nvPr>
        </p:nvGraphicFramePr>
        <p:xfrm>
          <a:off x="1044218" y="4138354"/>
          <a:ext cx="7931714" cy="2560320"/>
        </p:xfrm>
        <a:graphic>
          <a:graphicData uri="http://schemas.openxmlformats.org/drawingml/2006/table">
            <a:tbl>
              <a:tblPr/>
              <a:tblGrid>
                <a:gridCol w="1845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213">
                <a:tc>
                  <a:txBody>
                    <a:bodyPr/>
                    <a:lstStyle/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연산자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설명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18">
                <a:tc>
                  <a:txBody>
                    <a:bodyPr/>
                    <a:lstStyle/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^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en-US" sz="1800" b="0" strike="noStrike" spc="-4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문자열의</a:t>
                      </a: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4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시작</a:t>
                      </a:r>
                      <a:endParaRPr lang="en-US" sz="1800" b="0" strike="noStrike" spc="-4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218">
                <a:tc>
                  <a:txBody>
                    <a:bodyPr/>
                    <a:lstStyle/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lang="en-US" altLang="ko-KR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$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문자열의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끝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552098"/>
                  </a:ext>
                </a:extLst>
              </a:tr>
              <a:tr h="351218">
                <a:tc>
                  <a:txBody>
                    <a:bodyPr/>
                    <a:lstStyle/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lang="en-US" altLang="ko-KR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.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임의의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한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문자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022073"/>
                  </a:ext>
                </a:extLst>
              </a:tr>
              <a:tr h="351218">
                <a:tc>
                  <a:txBody>
                    <a:bodyPr/>
                    <a:lstStyle/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lang="ko-KR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바로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앞의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문자가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없거나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ko-KR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1</a:t>
                      </a:r>
                      <a:r>
                        <a:rPr lang="ko-KR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개 이상</a:t>
                      </a:r>
                      <a:endParaRPr lang="en-US" altLang="ko-KR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5570"/>
                  </a:ext>
                </a:extLst>
              </a:tr>
              <a:tr h="351218">
                <a:tc>
                  <a:txBody>
                    <a:bodyPr/>
                    <a:lstStyle/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lang="en-US" altLang="ko-KR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+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ko-KR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바로 앞의 문자가 </a:t>
                      </a:r>
                      <a:r>
                        <a:rPr lang="en-US" altLang="ko-KR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1</a:t>
                      </a:r>
                      <a:r>
                        <a:rPr lang="ko-KR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개 이상</a:t>
                      </a:r>
                      <a:endParaRPr lang="en-US" altLang="ko-KR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434470"/>
                  </a:ext>
                </a:extLst>
              </a:tr>
              <a:tr h="351218">
                <a:tc>
                  <a:txBody>
                    <a:bodyPr/>
                    <a:lstStyle/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lang="en-US" altLang="ko-KR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?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ko-KR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바로 앞의 문자가 없거나 </a:t>
                      </a:r>
                      <a:r>
                        <a:rPr lang="en-US" altLang="ko-KR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1</a:t>
                      </a:r>
                      <a:r>
                        <a:rPr lang="ko-KR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개</a:t>
                      </a:r>
                      <a:endParaRPr lang="en-US" altLang="ko-KR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71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2651B3-0982-4BBC-ABB9-78A822B39889}"/>
              </a:ext>
            </a:extLst>
          </p:cNvPr>
          <p:cNvSpPr txBox="1"/>
          <p:nvPr/>
        </p:nvSpPr>
        <p:spPr>
          <a:xfrm>
            <a:off x="882503" y="1807361"/>
            <a:ext cx="1931811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preg_match</a:t>
            </a:r>
            <a:r>
              <a:rPr lang="en-US" altLang="ko-KR" dirty="0"/>
              <a:t>: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preg_replace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939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정규식</a:t>
            </a:r>
            <a:endParaRPr lang="en-KR" sz="2400" b="1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34C0C591-9D82-2E45-9673-61C26866B8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3707146"/>
              </p:ext>
            </p:extLst>
          </p:nvPr>
        </p:nvGraphicFramePr>
        <p:xfrm>
          <a:off x="882503" y="1964152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0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 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 ]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안의 문자들 중 하나이상의 문자를 나타냄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X-Y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X~Y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사이의 문자를 나타냄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최소개수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최대개수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바로 앞의 문자의 반복 횟수를 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문자열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문자열의 그룹 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[[: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Alnum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:]]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알파벳과 숫자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[[:Alpha:]]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알파벳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[[: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Xdigit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:]]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진수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0-9, a-f, A-F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[[:digit:]]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숫자를 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Or 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7590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로그인 체크 실습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1012366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3579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Include &amp; Require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3721BB-0E31-0F44-919C-EEAAF75B0765}"/>
              </a:ext>
            </a:extLst>
          </p:cNvPr>
          <p:cNvSpPr txBox="1"/>
          <p:nvPr/>
        </p:nvSpPr>
        <p:spPr>
          <a:xfrm>
            <a:off x="867819" y="1902110"/>
            <a:ext cx="3801041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외부 파일을 사용하기 위한 함수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KR" dirty="0"/>
              <a:t>nclude(“파일 위치</a:t>
            </a:r>
            <a:r>
              <a:rPr lang="en-US" altLang="ko-KR" dirty="0"/>
              <a:t>”);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require(“</a:t>
            </a:r>
            <a:r>
              <a:rPr lang="en-US" dirty="0" err="1"/>
              <a:t>파일</a:t>
            </a:r>
            <a:r>
              <a:rPr lang="en-US" dirty="0"/>
              <a:t> </a:t>
            </a:r>
            <a:r>
              <a:rPr lang="en-US" dirty="0" err="1"/>
              <a:t>위치</a:t>
            </a:r>
            <a:r>
              <a:rPr lang="en-US" altLang="ko-KR" dirty="0"/>
              <a:t>”);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3833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배경 설명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8BB65C-5450-DA42-A6BF-D57F3C764043}"/>
              </a:ext>
            </a:extLst>
          </p:cNvPr>
          <p:cNvSpPr txBox="1"/>
          <p:nvPr/>
        </p:nvSpPr>
        <p:spPr>
          <a:xfrm>
            <a:off x="7447132" y="1325455"/>
            <a:ext cx="313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Attack-and-Defense CTF</a:t>
            </a:r>
            <a:endParaRPr lang="en-KR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C7483F-7151-334A-902A-160096FB75CB}"/>
              </a:ext>
            </a:extLst>
          </p:cNvPr>
          <p:cNvSpPr txBox="1"/>
          <p:nvPr/>
        </p:nvSpPr>
        <p:spPr>
          <a:xfrm>
            <a:off x="3032343" y="3137843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CTF</a:t>
            </a:r>
            <a:r>
              <a:rPr lang="ko-KR" altLang="en-US" dirty="0"/>
              <a:t> 만을 위한 문제</a:t>
            </a:r>
            <a:endParaRPr lang="en-K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6909E7-2772-8947-B307-50348384D4AA}"/>
              </a:ext>
            </a:extLst>
          </p:cNvPr>
          <p:cNvSpPr txBox="1"/>
          <p:nvPr/>
        </p:nvSpPr>
        <p:spPr>
          <a:xfrm>
            <a:off x="3217815" y="524249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현업과의 괴리감</a:t>
            </a:r>
            <a:endParaRPr lang="en-US" altLang="ko-K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EC8CE3-24E0-9C49-8FAD-D004F405CE91}"/>
              </a:ext>
            </a:extLst>
          </p:cNvPr>
          <p:cNvSpPr txBox="1"/>
          <p:nvPr/>
        </p:nvSpPr>
        <p:spPr>
          <a:xfrm>
            <a:off x="759152" y="3003416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운영진 및</a:t>
            </a:r>
            <a:endParaRPr lang="en-US" altLang="ko-KR" dirty="0"/>
          </a:p>
          <a:p>
            <a:pPr algn="ctr"/>
            <a:r>
              <a:rPr lang="ko-KR" altLang="en-US" dirty="0"/>
              <a:t>문제의 오류</a:t>
            </a:r>
            <a:endParaRPr lang="en-US" altLang="ko-KR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817B1F-0A97-164B-B69B-5EB11A587237}"/>
              </a:ext>
            </a:extLst>
          </p:cNvPr>
          <p:cNvSpPr txBox="1"/>
          <p:nvPr/>
        </p:nvSpPr>
        <p:spPr>
          <a:xfrm>
            <a:off x="759152" y="524249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문제의 단일화</a:t>
            </a:r>
            <a:endParaRPr lang="en-K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1F2CCC-8222-FF49-B5C6-F0A46D9B9BF6}"/>
              </a:ext>
            </a:extLst>
          </p:cNvPr>
          <p:cNvSpPr/>
          <p:nvPr/>
        </p:nvSpPr>
        <p:spPr>
          <a:xfrm>
            <a:off x="794418" y="2080086"/>
            <a:ext cx="13853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5714B7-600F-404D-A825-3FC2B374CC8E}"/>
              </a:ext>
            </a:extLst>
          </p:cNvPr>
          <p:cNvSpPr/>
          <p:nvPr/>
        </p:nvSpPr>
        <p:spPr>
          <a:xfrm>
            <a:off x="580418" y="4180662"/>
            <a:ext cx="2008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0BC062-B998-AB41-8FE5-7A1BEBBD6EA5}"/>
              </a:ext>
            </a:extLst>
          </p:cNvPr>
          <p:cNvSpPr/>
          <p:nvPr/>
        </p:nvSpPr>
        <p:spPr>
          <a:xfrm>
            <a:off x="3503626" y="2076014"/>
            <a:ext cx="1338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CTF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A960EC-B746-BD44-82E9-D74B280E1DE4}"/>
              </a:ext>
            </a:extLst>
          </p:cNvPr>
          <p:cNvSpPr/>
          <p:nvPr/>
        </p:nvSpPr>
        <p:spPr>
          <a:xfrm>
            <a:off x="3455324" y="4180662"/>
            <a:ext cx="1357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EBD5C9-360A-CB47-9D93-C7210C8B2EA8}"/>
              </a:ext>
            </a:extLst>
          </p:cNvPr>
          <p:cNvSpPr txBox="1"/>
          <p:nvPr/>
        </p:nvSpPr>
        <p:spPr>
          <a:xfrm>
            <a:off x="9386260" y="51678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현업과 밀접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6F201B-27FE-2547-8569-06BBF75F5D3F}"/>
              </a:ext>
            </a:extLst>
          </p:cNvPr>
          <p:cNvSpPr txBox="1"/>
          <p:nvPr/>
        </p:nvSpPr>
        <p:spPr>
          <a:xfrm>
            <a:off x="8217543" y="2974462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운영진</a:t>
            </a:r>
            <a:endParaRPr lang="en-US" altLang="ko-KR" dirty="0"/>
          </a:p>
          <a:p>
            <a:pPr algn="ctr"/>
            <a:r>
              <a:rPr lang="ko-KR" altLang="en-US" dirty="0"/>
              <a:t>문제 제작 </a:t>
            </a:r>
            <a:r>
              <a:rPr lang="en-US" altLang="ko-KR" dirty="0"/>
              <a:t>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AE7B3A-FE1C-074F-B47F-586EA5347A3C}"/>
              </a:ext>
            </a:extLst>
          </p:cNvPr>
          <p:cNvSpPr txBox="1"/>
          <p:nvPr/>
        </p:nvSpPr>
        <p:spPr>
          <a:xfrm>
            <a:off x="6857161" y="51691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다양한 문제</a:t>
            </a:r>
            <a:endParaRPr lang="en-KR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149D9AF-7384-914A-9776-9600FC0347E1}"/>
              </a:ext>
            </a:extLst>
          </p:cNvPr>
          <p:cNvSpPr/>
          <p:nvPr/>
        </p:nvSpPr>
        <p:spPr>
          <a:xfrm>
            <a:off x="8297694" y="2051132"/>
            <a:ext cx="1250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4E08975-D308-7A44-A4C1-92DCE27717F7}"/>
              </a:ext>
            </a:extLst>
          </p:cNvPr>
          <p:cNvSpPr/>
          <p:nvPr/>
        </p:nvSpPr>
        <p:spPr>
          <a:xfrm>
            <a:off x="6803214" y="4106027"/>
            <a:ext cx="1558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F72D93-DCF5-1447-B361-E3533C754082}"/>
              </a:ext>
            </a:extLst>
          </p:cNvPr>
          <p:cNvSpPr/>
          <p:nvPr/>
        </p:nvSpPr>
        <p:spPr>
          <a:xfrm>
            <a:off x="8996762" y="4106027"/>
            <a:ext cx="2199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직선 연결선 24">
            <a:extLst>
              <a:ext uri="{FF2B5EF4-FFF2-40B4-BE49-F238E27FC236}">
                <a16:creationId xmlns:a16="http://schemas.microsoft.com/office/drawing/2014/main" id="{1911490A-CE92-EA42-90AE-BD66EABE4D28}"/>
              </a:ext>
            </a:extLst>
          </p:cNvPr>
          <p:cNvCxnSpPr>
            <a:cxnSpLocks/>
          </p:cNvCxnSpPr>
          <p:nvPr/>
        </p:nvCxnSpPr>
        <p:spPr>
          <a:xfrm>
            <a:off x="6138142" y="1374293"/>
            <a:ext cx="0" cy="4984750"/>
          </a:xfrm>
          <a:prstGeom prst="line">
            <a:avLst/>
          </a:prstGeom>
          <a:ln w="508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CBC1FEC-C8C6-3941-B2EB-86EE714A3CA7}"/>
              </a:ext>
            </a:extLst>
          </p:cNvPr>
          <p:cNvSpPr txBox="1"/>
          <p:nvPr/>
        </p:nvSpPr>
        <p:spPr>
          <a:xfrm>
            <a:off x="2274863" y="1325455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기존 </a:t>
            </a:r>
            <a:r>
              <a:rPr lang="en-US" altLang="ko-KR" sz="2000" b="1" dirty="0"/>
              <a:t>CTF</a:t>
            </a:r>
            <a:endParaRPr lang="en-KR" sz="2000" dirty="0"/>
          </a:p>
        </p:txBody>
      </p:sp>
    </p:spTree>
    <p:extLst>
      <p:ext uri="{BB962C8B-B14F-4D97-AF65-F5344CB8AC3E}">
        <p14:creationId xmlns:p14="http://schemas.microsoft.com/office/powerpoint/2010/main" val="23983299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class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A5955-9865-3247-B855-05189EED54F1}"/>
              </a:ext>
            </a:extLst>
          </p:cNvPr>
          <p:cNvSpPr txBox="1"/>
          <p:nvPr/>
        </p:nvSpPr>
        <p:spPr>
          <a:xfrm>
            <a:off x="882503" y="1903751"/>
            <a:ext cx="4806124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객체로 사용하기 위한 방식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동일한 유형을 다른 방식으로 사용하는 것</a:t>
            </a:r>
          </a:p>
        </p:txBody>
      </p:sp>
    </p:spTree>
    <p:extLst>
      <p:ext uri="{BB962C8B-B14F-4D97-AF65-F5344CB8AC3E}">
        <p14:creationId xmlns:p14="http://schemas.microsoft.com/office/powerpoint/2010/main" val="23034825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상속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A5955-9865-3247-B855-05189EED54F1}"/>
              </a:ext>
            </a:extLst>
          </p:cNvPr>
          <p:cNvSpPr txBox="1"/>
          <p:nvPr/>
        </p:nvSpPr>
        <p:spPr>
          <a:xfrm>
            <a:off x="882503" y="1903751"/>
            <a:ext cx="357232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JAVA</a:t>
            </a:r>
            <a:r>
              <a:rPr lang="ko-KR" altLang="en-US" dirty="0"/>
              <a:t>와 같이 </a:t>
            </a:r>
            <a:r>
              <a:rPr lang="en-US" altLang="ko-KR" dirty="0"/>
              <a:t>e</a:t>
            </a:r>
            <a:r>
              <a:rPr lang="en-KR" altLang="ko-KR" dirty="0"/>
              <a:t>xtends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상속 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822753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생성자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소멸자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A5955-9865-3247-B855-05189EED54F1}"/>
              </a:ext>
            </a:extLst>
          </p:cNvPr>
          <p:cNvSpPr txBox="1"/>
          <p:nvPr/>
        </p:nvSpPr>
        <p:spPr>
          <a:xfrm>
            <a:off x="882503" y="1903751"/>
            <a:ext cx="6272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생성자</a:t>
            </a:r>
            <a:endParaRPr lang="en-KR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__construct()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클래스의 새로운 인스턴스가 생성될 때 자동적으로 호출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클래스와 동일한 이름을 가짐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5EA86-FE62-9946-82D9-8B97DE64E3DD}"/>
              </a:ext>
            </a:extLst>
          </p:cNvPr>
          <p:cNvSpPr txBox="1"/>
          <p:nvPr/>
        </p:nvSpPr>
        <p:spPr>
          <a:xfrm>
            <a:off x="882502" y="3688164"/>
            <a:ext cx="5811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소멸자</a:t>
            </a:r>
            <a:endParaRPr lang="en-KR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__destruct()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클래스의 생성된 인스턴스가 소멸되는 시점에 호출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25961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567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File Upload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pic>
        <p:nvPicPr>
          <p:cNvPr id="8" name="그림 6">
            <a:extLst>
              <a:ext uri="{FF2B5EF4-FFF2-40B4-BE49-F238E27FC236}">
                <a16:creationId xmlns:a16="http://schemas.microsoft.com/office/drawing/2014/main" id="{A7D14032-C821-484B-BF4B-802B7D261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58" y="1966546"/>
            <a:ext cx="6387483" cy="38776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04384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300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File Download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pic>
        <p:nvPicPr>
          <p:cNvPr id="7" name="그림 5">
            <a:extLst>
              <a:ext uri="{FF2B5EF4-FFF2-40B4-BE49-F238E27FC236}">
                <a16:creationId xmlns:a16="http://schemas.microsoft.com/office/drawing/2014/main" id="{13841EA7-CA6C-3D4B-9E26-C8268391E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3" y="2086776"/>
            <a:ext cx="6794819" cy="30734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01616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172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DATABASE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A5955-9865-3247-B855-05189EED54F1}"/>
              </a:ext>
            </a:extLst>
          </p:cNvPr>
          <p:cNvSpPr txBox="1"/>
          <p:nvPr/>
        </p:nvSpPr>
        <p:spPr>
          <a:xfrm>
            <a:off x="882503" y="1903751"/>
            <a:ext cx="8283037" cy="2774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여러 사람들이 공유하고 사용할 목적으로 통합하여 관리되는 데이터의 집합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정보</a:t>
            </a:r>
            <a:r>
              <a:rPr lang="en-US" altLang="ko-KR" dirty="0"/>
              <a:t> </a:t>
            </a:r>
            <a:r>
              <a:rPr lang="ko-KR" altLang="en-US" dirty="0"/>
              <a:t>집합체</a:t>
            </a:r>
            <a:r>
              <a:rPr lang="en-US" altLang="ko-KR" dirty="0"/>
              <a:t>, </a:t>
            </a:r>
            <a:r>
              <a:rPr lang="ko-KR" altLang="en-US" dirty="0"/>
              <a:t>데이터 묶음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DMBS</a:t>
            </a:r>
            <a:r>
              <a:rPr lang="ko-KR" altLang="en-US" dirty="0"/>
              <a:t> </a:t>
            </a:r>
            <a:r>
              <a:rPr lang="en-US" altLang="ko-KR" dirty="0"/>
              <a:t>: DB</a:t>
            </a:r>
            <a:r>
              <a:rPr lang="ko-KR" altLang="en-US" dirty="0" err="1"/>
              <a:t>를</a:t>
            </a:r>
            <a:r>
              <a:rPr lang="ko-KR" altLang="en-US" dirty="0"/>
              <a:t> 저장하고 추출</a:t>
            </a:r>
            <a:r>
              <a:rPr lang="en-US" altLang="ko-KR" dirty="0"/>
              <a:t>, </a:t>
            </a:r>
            <a:r>
              <a:rPr lang="ko-KR" altLang="en-US" dirty="0"/>
              <a:t>관리를 위한 관리 시스템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</a:t>
            </a:r>
            <a:r>
              <a:rPr lang="ko-KR" altLang="en-US" dirty="0"/>
              <a:t> 정의</a:t>
            </a:r>
            <a:r>
              <a:rPr lang="en-US" altLang="ko-KR" dirty="0"/>
              <a:t>, </a:t>
            </a:r>
            <a:r>
              <a:rPr lang="ko-KR" altLang="en-US" dirty="0"/>
              <a:t>구축</a:t>
            </a:r>
            <a:r>
              <a:rPr lang="en-US" altLang="ko-KR" dirty="0"/>
              <a:t>, </a:t>
            </a:r>
            <a:r>
              <a:rPr lang="ko-KR" altLang="en-US" dirty="0"/>
              <a:t>조작</a:t>
            </a:r>
            <a:r>
              <a:rPr lang="en-US" altLang="ko-KR" dirty="0"/>
              <a:t>, </a:t>
            </a:r>
            <a:r>
              <a:rPr lang="ko-KR" altLang="en-US" dirty="0"/>
              <a:t>공유</a:t>
            </a:r>
            <a:r>
              <a:rPr lang="en-US" altLang="ko-KR" dirty="0"/>
              <a:t>, </a:t>
            </a:r>
            <a:r>
              <a:rPr lang="ko-KR" altLang="en-US" dirty="0"/>
              <a:t>보호</a:t>
            </a:r>
            <a:r>
              <a:rPr lang="en-US" altLang="ko-KR" dirty="0"/>
              <a:t>, </a:t>
            </a:r>
            <a:r>
              <a:rPr lang="ko-KR" altLang="en-US" dirty="0"/>
              <a:t>유지 보수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베이스의 종류 </a:t>
            </a:r>
            <a:r>
              <a:rPr lang="en-US" altLang="ko-KR" dirty="0"/>
              <a:t>: MySQL, Oracle, MSSQL, </a:t>
            </a:r>
            <a:r>
              <a:rPr lang="en-US" altLang="ko-KR" dirty="0" err="1"/>
              <a:t>MangoDB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286224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SQL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A5955-9865-3247-B855-05189EED54F1}"/>
              </a:ext>
            </a:extLst>
          </p:cNvPr>
          <p:cNvSpPr txBox="1"/>
          <p:nvPr/>
        </p:nvSpPr>
        <p:spPr>
          <a:xfrm>
            <a:off x="882503" y="1903751"/>
            <a:ext cx="10738837" cy="2670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1970</a:t>
            </a:r>
            <a:r>
              <a:rPr lang="ko-KR" altLang="en-US" dirty="0"/>
              <a:t>년대에 </a:t>
            </a:r>
            <a:r>
              <a:rPr lang="en-US" altLang="ko-KR" dirty="0"/>
              <a:t>IBM</a:t>
            </a:r>
            <a:r>
              <a:rPr lang="ko-KR" altLang="en-US" dirty="0"/>
              <a:t>에서 개발 된 데이터 베이스를 다루는 표준 프로그래밍 언어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DDL, DML, DCL</a:t>
            </a:r>
            <a:r>
              <a:rPr lang="ko-KR" altLang="en-US" dirty="0"/>
              <a:t>로 구분 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 DDL : </a:t>
            </a:r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en-US" altLang="ko-KR" dirty="0"/>
              <a:t>, </a:t>
            </a:r>
            <a:r>
              <a:rPr lang="ko-KR" altLang="en-US" dirty="0"/>
              <a:t>테이블 생성</a:t>
            </a:r>
            <a:r>
              <a:rPr lang="en-US" altLang="ko-KR" dirty="0"/>
              <a:t>(create),</a:t>
            </a:r>
            <a:r>
              <a:rPr lang="ko-KR" altLang="en-US" dirty="0"/>
              <a:t> 삭제</a:t>
            </a:r>
            <a:r>
              <a:rPr lang="en-US" altLang="ko-KR" dirty="0"/>
              <a:t>(drop), </a:t>
            </a:r>
            <a:r>
              <a:rPr lang="ko-KR" altLang="en-US" dirty="0"/>
              <a:t>스키마</a:t>
            </a:r>
            <a:r>
              <a:rPr lang="en-US" altLang="ko-KR" dirty="0"/>
              <a:t>(</a:t>
            </a:r>
            <a:r>
              <a:rPr lang="ko-KR" altLang="en-US" dirty="0"/>
              <a:t>구조</a:t>
            </a:r>
            <a:r>
              <a:rPr lang="en-US" altLang="ko-KR" dirty="0"/>
              <a:t>), </a:t>
            </a:r>
            <a:r>
              <a:rPr lang="ko-KR" altLang="en-US" dirty="0"/>
              <a:t>수정</a:t>
            </a:r>
            <a:r>
              <a:rPr lang="en-US" altLang="ko-KR" dirty="0"/>
              <a:t>(alter)</a:t>
            </a:r>
            <a:br>
              <a:rPr lang="en-US" altLang="ko-KR" dirty="0"/>
            </a:br>
            <a:r>
              <a:rPr lang="en-US" altLang="ko-KR" dirty="0"/>
              <a:t>-  DML : </a:t>
            </a: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, </a:t>
            </a:r>
            <a:r>
              <a:rPr lang="ko-KR" altLang="en-US" dirty="0"/>
              <a:t>데이터 추가</a:t>
            </a:r>
            <a:r>
              <a:rPr lang="en-US" altLang="ko-KR" dirty="0"/>
              <a:t>(insert), </a:t>
            </a:r>
            <a:r>
              <a:rPr lang="ko-KR" altLang="en-US" dirty="0"/>
              <a:t>조회</a:t>
            </a:r>
            <a:r>
              <a:rPr lang="en-US" altLang="ko-KR" dirty="0"/>
              <a:t>(select), </a:t>
            </a:r>
            <a:r>
              <a:rPr lang="ko-KR" altLang="en-US" dirty="0"/>
              <a:t>삭제</a:t>
            </a:r>
            <a:r>
              <a:rPr lang="en-US" altLang="ko-KR" dirty="0"/>
              <a:t>(delete), </a:t>
            </a:r>
            <a:r>
              <a:rPr lang="ko-KR" altLang="en-US" dirty="0"/>
              <a:t>수정</a:t>
            </a:r>
            <a:r>
              <a:rPr lang="en-US" altLang="ko-KR" dirty="0"/>
              <a:t>(update)</a:t>
            </a:r>
            <a:br>
              <a:rPr lang="en-US" altLang="ko-KR" dirty="0"/>
            </a:br>
            <a:r>
              <a:rPr lang="en-US" altLang="ko-KR" dirty="0"/>
              <a:t>-  DCL : </a:t>
            </a:r>
            <a:r>
              <a:rPr lang="ko-KR" altLang="en-US" dirty="0"/>
              <a:t>데이터 </a:t>
            </a:r>
            <a:r>
              <a:rPr lang="ko-KR" altLang="en-US" dirty="0" err="1"/>
              <a:t>제어어</a:t>
            </a:r>
            <a:r>
              <a:rPr lang="en-US" altLang="ko-KR" dirty="0"/>
              <a:t>, </a:t>
            </a:r>
            <a:r>
              <a:rPr lang="ko-KR" altLang="en-US" dirty="0"/>
              <a:t> 데이터 </a:t>
            </a:r>
            <a:r>
              <a:rPr lang="ko-KR" altLang="en-US" dirty="0" err="1"/>
              <a:t>제어어</a:t>
            </a:r>
            <a:r>
              <a:rPr lang="en-US" altLang="ko-KR" dirty="0"/>
              <a:t>,</a:t>
            </a:r>
            <a:r>
              <a:rPr lang="ko-KR" altLang="en-US" dirty="0"/>
              <a:t> 데이터 변경 최종 확인</a:t>
            </a:r>
            <a:r>
              <a:rPr lang="en-US" altLang="ko-KR" dirty="0"/>
              <a:t>(commit), </a:t>
            </a:r>
            <a:r>
              <a:rPr lang="ko-KR" altLang="en-US" dirty="0"/>
              <a:t>데이터를 조작하는 권한을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사용자에게 제공</a:t>
            </a:r>
            <a:r>
              <a:rPr lang="en-US" altLang="ko-KR" dirty="0"/>
              <a:t>(grant), </a:t>
            </a:r>
            <a:r>
              <a:rPr lang="ko-KR" altLang="en-US" dirty="0"/>
              <a:t>권한을 제거</a:t>
            </a:r>
            <a:r>
              <a:rPr lang="en-US" altLang="ko-KR" dirty="0"/>
              <a:t>(revoke), </a:t>
            </a:r>
            <a:r>
              <a:rPr lang="ko-KR" altLang="en-US" dirty="0"/>
              <a:t>데이터 변경 취소</a:t>
            </a:r>
            <a:r>
              <a:rPr lang="en-US" altLang="ko-KR" dirty="0"/>
              <a:t>(rollback)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003902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1234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MYSQL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A5955-9865-3247-B855-05189EED54F1}"/>
              </a:ext>
            </a:extLst>
          </p:cNvPr>
          <p:cNvSpPr txBox="1"/>
          <p:nvPr/>
        </p:nvSpPr>
        <p:spPr>
          <a:xfrm>
            <a:off x="882503" y="1903751"/>
            <a:ext cx="7361311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접속 방법</a:t>
            </a:r>
            <a:br>
              <a:rPr lang="en-US" altLang="ko-KR" dirty="0"/>
            </a:br>
            <a:r>
              <a:rPr lang="en-US" altLang="ko-KR" dirty="0"/>
              <a:t>-  “</a:t>
            </a:r>
            <a:r>
              <a:rPr lang="en-US" altLang="ko-KR" dirty="0" err="1"/>
              <a:t>myslq</a:t>
            </a:r>
            <a:r>
              <a:rPr lang="en-US" altLang="ko-KR" dirty="0"/>
              <a:t> -u </a:t>
            </a:r>
            <a:r>
              <a:rPr lang="ko-KR" altLang="en-US" dirty="0" err="1"/>
              <a:t>계정명</a:t>
            </a:r>
            <a:r>
              <a:rPr lang="ko-KR" altLang="en-US" dirty="0"/>
              <a:t> </a:t>
            </a:r>
            <a:r>
              <a:rPr lang="en-US" altLang="ko-KR" dirty="0"/>
              <a:t>–p”</a:t>
            </a:r>
            <a:br>
              <a:rPr lang="en-US" altLang="ko-KR" dirty="0"/>
            </a:br>
            <a:r>
              <a:rPr lang="en-US" altLang="ko-KR" dirty="0"/>
              <a:t>( u : user, p : password)</a:t>
            </a:r>
            <a:br>
              <a:rPr lang="en-US" altLang="ko-KR" dirty="0"/>
            </a:br>
            <a:r>
              <a:rPr lang="ko-KR" altLang="en-US" dirty="0"/>
              <a:t>입력 후에 패스워드를 입력하면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프롬프트에 접근 할 수 있다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2DA90-ED9B-8641-BC3F-0854B83E64A4}"/>
              </a:ext>
            </a:extLst>
          </p:cNvPr>
          <p:cNvSpPr txBox="1"/>
          <p:nvPr/>
        </p:nvSpPr>
        <p:spPr>
          <a:xfrm>
            <a:off x="882503" y="3727161"/>
            <a:ext cx="530138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비밀번호 변경</a:t>
            </a:r>
            <a:br>
              <a:rPr lang="en-US" altLang="ko-KR" dirty="0"/>
            </a:br>
            <a:r>
              <a:rPr lang="en-US" altLang="ko-KR" dirty="0"/>
              <a:t>-  set password=password(“</a:t>
            </a:r>
            <a:r>
              <a:rPr lang="ko-KR" altLang="en-US" dirty="0"/>
              <a:t>변경할 비밀번호</a:t>
            </a:r>
            <a:r>
              <a:rPr lang="en-US" altLang="ko-KR" dirty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24830686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534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MYSQL – </a:t>
            </a:r>
            <a:r>
              <a:rPr lang="en-US" sz="2400" b="1" dirty="0" err="1"/>
              <a:t>자료형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4D0C6DC1-5BBE-F849-A659-393A8AF37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83308"/>
              </p:ext>
            </p:extLst>
          </p:nvPr>
        </p:nvGraphicFramePr>
        <p:xfrm>
          <a:off x="514203" y="2167545"/>
          <a:ext cx="5737860" cy="3079619"/>
        </p:xfrm>
        <a:graphic>
          <a:graphicData uri="http://schemas.openxmlformats.org/drawingml/2006/table">
            <a:tbl>
              <a:tblPr/>
              <a:tblGrid>
                <a:gridCol w="2358767">
                  <a:extLst>
                    <a:ext uri="{9D8B030D-6E8A-4147-A177-3AD203B41FA5}">
                      <a16:colId xmlns:a16="http://schemas.microsoft.com/office/drawing/2014/main" val="172613127"/>
                    </a:ext>
                  </a:extLst>
                </a:gridCol>
                <a:gridCol w="3379093">
                  <a:extLst>
                    <a:ext uri="{9D8B030D-6E8A-4147-A177-3AD203B41FA5}">
                      <a16:colId xmlns:a16="http://schemas.microsoft.com/office/drawing/2014/main" val="455867805"/>
                    </a:ext>
                  </a:extLst>
                </a:gridCol>
              </a:tblGrid>
              <a:tr h="3708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4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</a:t>
                      </a:r>
                      <a:endParaRPr lang="en-US" sz="14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err="1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en-US" sz="1400" b="1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825911"/>
                  </a:ext>
                </a:extLst>
              </a:tr>
              <a:tr h="38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 거짓</a:t>
                      </a:r>
                      <a:r>
                        <a:rPr lang="en-US" altLang="ko-KR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(False,</a:t>
                      </a:r>
                      <a:r>
                        <a:rPr lang="en-US" altLang="ko-KR" sz="1600" baseline="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True)</a:t>
                      </a:r>
                      <a:endParaRPr lang="en-US" sz="1600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73577"/>
                  </a:ext>
                </a:extLst>
              </a:tr>
              <a:tr h="38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정수</a:t>
                      </a:r>
                      <a:r>
                        <a:rPr lang="en-US" altLang="ko-KR" sz="160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(-21</a:t>
                      </a:r>
                      <a:r>
                        <a:rPr lang="ko-KR" altLang="en-US" sz="160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 </a:t>
                      </a:r>
                      <a:r>
                        <a:rPr lang="en-US" altLang="ko-KR" sz="160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+21</a:t>
                      </a:r>
                      <a:r>
                        <a:rPr lang="ko-KR" altLang="en-US" sz="160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r>
                        <a:rPr lang="en-US" altLang="ko-KR" sz="160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867887"/>
                  </a:ext>
                </a:extLst>
              </a:tr>
              <a:tr h="38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부동소수점수</a:t>
                      </a:r>
                      <a:endParaRPr lang="en-US" sz="1600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74024"/>
                  </a:ext>
                </a:extLst>
              </a:tr>
              <a:tr h="38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  <a:r>
                        <a:rPr lang="en-US" altLang="ko-KR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(0~255)</a:t>
                      </a:r>
                      <a:endParaRPr lang="en-US" sz="1600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53494"/>
                  </a:ext>
                </a:extLst>
              </a:tr>
              <a:tr h="38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  <a:r>
                        <a:rPr lang="en-US" altLang="ko-KR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(0~65535)</a:t>
                      </a:r>
                      <a:endParaRPr lang="en-US" sz="1600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819006"/>
                  </a:ext>
                </a:extLst>
              </a:tr>
              <a:tr h="38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65,535</a:t>
                      </a:r>
                      <a:r>
                        <a:rPr lang="en-US" altLang="ko-KR" sz="1600" baseline="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길이의 텍스트</a:t>
                      </a:r>
                      <a:endParaRPr lang="en-US" sz="1600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423076"/>
                  </a:ext>
                </a:extLst>
              </a:tr>
              <a:tr h="38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</a:t>
                      </a:r>
                      <a:r>
                        <a:rPr lang="en-US" altLang="ko-KR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모양의 날짜</a:t>
                      </a:r>
                      <a:endParaRPr lang="en-US" sz="1600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070984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43CBC5A7-3ACE-C145-BF25-9EBF93A63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75532"/>
              </p:ext>
            </p:extLst>
          </p:nvPr>
        </p:nvGraphicFramePr>
        <p:xfrm>
          <a:off x="6382040" y="2167545"/>
          <a:ext cx="5295757" cy="1937215"/>
        </p:xfrm>
        <a:graphic>
          <a:graphicData uri="http://schemas.openxmlformats.org/drawingml/2006/table">
            <a:tbl>
              <a:tblPr/>
              <a:tblGrid>
                <a:gridCol w="2177024">
                  <a:extLst>
                    <a:ext uri="{9D8B030D-6E8A-4147-A177-3AD203B41FA5}">
                      <a16:colId xmlns:a16="http://schemas.microsoft.com/office/drawing/2014/main" val="3444669549"/>
                    </a:ext>
                  </a:extLst>
                </a:gridCol>
                <a:gridCol w="3118733">
                  <a:extLst>
                    <a:ext uri="{9D8B030D-6E8A-4147-A177-3AD203B41FA5}">
                      <a16:colId xmlns:a16="http://schemas.microsoft.com/office/drawing/2014/main" val="757117901"/>
                    </a:ext>
                  </a:extLst>
                </a:gridCol>
              </a:tblGrid>
              <a:tr h="389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endParaRPr lang="en-US" sz="14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err="1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en-US" sz="1400" b="1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205360"/>
                  </a:ext>
                </a:extLst>
              </a:tr>
              <a:tr h="38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NULL,</a:t>
                      </a:r>
                      <a:r>
                        <a:rPr lang="en-US" sz="16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NOT NULL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널 값 허용 여부</a:t>
                      </a:r>
                      <a:endParaRPr lang="en-US" sz="1600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816940"/>
                  </a:ext>
                </a:extLst>
              </a:tr>
              <a:tr h="38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auto_increment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자동으로 </a:t>
                      </a:r>
                      <a:r>
                        <a:rPr lang="en-US" altLang="ko-KR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씩 증가</a:t>
                      </a:r>
                      <a:endParaRPr lang="en-US" sz="1600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591782"/>
                  </a:ext>
                </a:extLst>
              </a:tr>
              <a:tr h="38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r>
                        <a:rPr lang="en-US" sz="1600" baseline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1600" baseline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r>
                        <a:rPr lang="en-US" altLang="ko-KR" sz="1600" baseline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값</a:t>
                      </a:r>
                      <a:endParaRPr lang="en-US" sz="1600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944343"/>
                  </a:ext>
                </a:extLst>
              </a:tr>
              <a:tr h="38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primary</a:t>
                      </a:r>
                      <a:r>
                        <a:rPr lang="en-US" sz="16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key()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키</a:t>
                      </a:r>
                      <a:endParaRPr lang="en-US" sz="1600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52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7610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375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MYSQL – Table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A5955-9865-3247-B855-05189EED54F1}"/>
              </a:ext>
            </a:extLst>
          </p:cNvPr>
          <p:cNvSpPr txBox="1"/>
          <p:nvPr/>
        </p:nvSpPr>
        <p:spPr>
          <a:xfrm>
            <a:off x="882503" y="1903751"/>
            <a:ext cx="8975534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데이터베이스는 테이블을 사용하여 공통적인 특징에 따라 데이터를 </a:t>
            </a:r>
            <a:r>
              <a:rPr lang="ko-KR" altLang="en-US" dirty="0" err="1"/>
              <a:t>그룹지어</a:t>
            </a:r>
            <a:r>
              <a:rPr lang="ko-KR" altLang="en-US" dirty="0"/>
              <a:t> 구성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테이블은 수직 열과 수평 행의 모델을 사용해 조작된 데이터 값들의 집합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pic>
        <p:nvPicPr>
          <p:cNvPr id="8" name="그림 3">
            <a:extLst>
              <a:ext uri="{FF2B5EF4-FFF2-40B4-BE49-F238E27FC236}">
                <a16:creationId xmlns:a16="http://schemas.microsoft.com/office/drawing/2014/main" id="{01ADE161-E890-B349-B883-F08E296B3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466" y="3522689"/>
            <a:ext cx="3207068" cy="18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2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AF055189-0CBE-F94C-9938-8FC526CC5C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82" y="2667094"/>
            <a:ext cx="2527300" cy="125402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Picture 1" descr="page6image1767583296">
            <a:extLst>
              <a:ext uri="{FF2B5EF4-FFF2-40B4-BE49-F238E27FC236}">
                <a16:creationId xmlns:a16="http://schemas.microsoft.com/office/drawing/2014/main" id="{D0CB2711-CD7A-8D45-904F-ED15C3802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81" y="1990624"/>
            <a:ext cx="12827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" descr="page27image1910754000">
            <a:extLst>
              <a:ext uri="{FF2B5EF4-FFF2-40B4-BE49-F238E27FC236}">
                <a16:creationId xmlns:a16="http://schemas.microsoft.com/office/drawing/2014/main" id="{2F8F3789-69B1-6E4B-8192-DE69ECE86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580" y="2633706"/>
            <a:ext cx="14351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4715C3C-31E3-FF41-B77F-A46CD339A082}"/>
              </a:ext>
            </a:extLst>
          </p:cNvPr>
          <p:cNvSpPr txBox="1"/>
          <p:nvPr/>
        </p:nvSpPr>
        <p:spPr>
          <a:xfrm>
            <a:off x="9547858" y="3114073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Exploit</a:t>
            </a:r>
            <a:endParaRPr lang="en-KR" sz="2400" b="1" dirty="0"/>
          </a:p>
        </p:txBody>
      </p:sp>
      <p:pic>
        <p:nvPicPr>
          <p:cNvPr id="25" name="Picture 1" descr="page27image1910754000">
            <a:extLst>
              <a:ext uri="{FF2B5EF4-FFF2-40B4-BE49-F238E27FC236}">
                <a16:creationId xmlns:a16="http://schemas.microsoft.com/office/drawing/2014/main" id="{9EFF6712-90AA-B040-A37E-CB5B2C05F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431" y="2633706"/>
            <a:ext cx="14351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page27image1910750240">
            <a:extLst>
              <a:ext uri="{FF2B5EF4-FFF2-40B4-BE49-F238E27FC236}">
                <a16:creationId xmlns:a16="http://schemas.microsoft.com/office/drawing/2014/main" id="{F1F85CE8-A687-E449-941B-36C28A687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81" y="3057424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B789744-957A-4146-9EB9-134136D6BF45}"/>
              </a:ext>
            </a:extLst>
          </p:cNvPr>
          <p:cNvSpPr txBox="1"/>
          <p:nvPr/>
        </p:nvSpPr>
        <p:spPr>
          <a:xfrm>
            <a:off x="4662092" y="2990254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Attacker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47A504E5-421A-D443-8BA6-D8CBAE8F407D}"/>
              </a:ext>
            </a:extLst>
          </p:cNvPr>
          <p:cNvSpPr/>
          <p:nvPr/>
        </p:nvSpPr>
        <p:spPr>
          <a:xfrm rot="2618644">
            <a:off x="5596350" y="3166720"/>
            <a:ext cx="914576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74E63BBB-E07A-204F-BF5F-FE4C7FCD5DD0}"/>
              </a:ext>
            </a:extLst>
          </p:cNvPr>
          <p:cNvSpPr/>
          <p:nvPr/>
        </p:nvSpPr>
        <p:spPr>
          <a:xfrm>
            <a:off x="7770436" y="3343862"/>
            <a:ext cx="1386488" cy="2318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67BB2827-6D40-194E-872D-3AE9FE81EF1D}"/>
              </a:ext>
            </a:extLst>
          </p:cNvPr>
          <p:cNvSpPr/>
          <p:nvPr/>
        </p:nvSpPr>
        <p:spPr>
          <a:xfrm rot="16200000">
            <a:off x="2117932" y="4285909"/>
            <a:ext cx="889000" cy="250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56C1C2-3F89-C740-9A3E-D766E98BFD6B}"/>
              </a:ext>
            </a:extLst>
          </p:cNvPr>
          <p:cNvSpPr/>
          <p:nvPr/>
        </p:nvSpPr>
        <p:spPr>
          <a:xfrm>
            <a:off x="2548801" y="4724399"/>
            <a:ext cx="7776000" cy="131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7239BF-785C-B848-8872-73DE2A0CBFD0}"/>
              </a:ext>
            </a:extLst>
          </p:cNvPr>
          <p:cNvSpPr/>
          <p:nvPr/>
        </p:nvSpPr>
        <p:spPr>
          <a:xfrm rot="16200000">
            <a:off x="9784403" y="4289865"/>
            <a:ext cx="923608" cy="157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47CA5A-1BAF-0F4C-9827-4C850C1F295C}"/>
              </a:ext>
            </a:extLst>
          </p:cNvPr>
          <p:cNvSpPr txBox="1"/>
          <p:nvPr/>
        </p:nvSpPr>
        <p:spPr>
          <a:xfrm>
            <a:off x="5666462" y="3941285"/>
            <a:ext cx="1919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(1) </a:t>
            </a:r>
            <a:r>
              <a:rPr lang="en-US" dirty="0"/>
              <a:t>Web browser</a:t>
            </a:r>
            <a:endParaRPr lang="en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EB71DB-82FC-164E-8146-5FBCD0149A29}"/>
              </a:ext>
            </a:extLst>
          </p:cNvPr>
          <p:cNvSpPr txBox="1"/>
          <p:nvPr/>
        </p:nvSpPr>
        <p:spPr>
          <a:xfrm>
            <a:off x="7873312" y="361852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(2) </a:t>
            </a:r>
            <a:r>
              <a:rPr lang="en-US" dirty="0"/>
              <a:t>Find</a:t>
            </a:r>
            <a:endParaRPr lang="en-KR" dirty="0"/>
          </a:p>
        </p:txBody>
      </p:sp>
      <p:pic>
        <p:nvPicPr>
          <p:cNvPr id="35" name="Picture 2" descr="page27image1910750240">
            <a:extLst>
              <a:ext uri="{FF2B5EF4-FFF2-40B4-BE49-F238E27FC236}">
                <a16:creationId xmlns:a16="http://schemas.microsoft.com/office/drawing/2014/main" id="{12DCD9EA-8727-3647-A5EA-087A8E701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400" y="3634431"/>
            <a:ext cx="362122" cy="36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9AA107-9326-064B-A6BD-4DC222D5821D}"/>
              </a:ext>
            </a:extLst>
          </p:cNvPr>
          <p:cNvSpPr txBox="1"/>
          <p:nvPr/>
        </p:nvSpPr>
        <p:spPr>
          <a:xfrm>
            <a:off x="7652336" y="4873381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(3) </a:t>
            </a:r>
            <a:r>
              <a:rPr lang="en-US" dirty="0"/>
              <a:t>Submit as </a:t>
            </a:r>
            <a:r>
              <a:rPr lang="en-US" dirty="0" err="1"/>
              <a:t>Github</a:t>
            </a:r>
            <a:r>
              <a:rPr lang="en-US" dirty="0"/>
              <a:t> issue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2471333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375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MYSQL – Table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80842-E068-564F-8EFD-A3CEFD35167C}"/>
              </a:ext>
            </a:extLst>
          </p:cNvPr>
          <p:cNvSpPr txBox="1"/>
          <p:nvPr/>
        </p:nvSpPr>
        <p:spPr>
          <a:xfrm>
            <a:off x="1155700" y="2120900"/>
            <a:ext cx="98149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생성</a:t>
            </a:r>
          </a:p>
          <a:p>
            <a:pPr marL="285750" indent="-285750">
              <a:buFont typeface="System Font Regular"/>
              <a:buChar char="-"/>
            </a:pPr>
            <a:r>
              <a:rPr lang="en-KR" b="1" dirty="0"/>
              <a:t>CREATE</a:t>
            </a:r>
            <a:r>
              <a:rPr lang="en-KR" dirty="0"/>
              <a:t> TABLE </a:t>
            </a:r>
            <a:r>
              <a:rPr lang="en-KR" dirty="0">
                <a:solidFill>
                  <a:srgbClr val="FF0000"/>
                </a:solidFill>
              </a:rPr>
              <a:t>tablename</a:t>
            </a:r>
            <a:r>
              <a:rPr lang="en-KR" dirty="0"/>
              <a:t> (COLUMN TYPE OPTION, …)</a:t>
            </a:r>
          </a:p>
          <a:p>
            <a:pPr marL="285750" indent="-285750">
              <a:buFont typeface="System Font Regular"/>
              <a:buChar char="-"/>
            </a:pPr>
            <a:r>
              <a:rPr lang="en-US" dirty="0"/>
              <a:t>E</a:t>
            </a:r>
            <a:r>
              <a:rPr lang="en-KR" dirty="0"/>
              <a:t>x) CREATE TABLE </a:t>
            </a:r>
            <a:r>
              <a:rPr lang="en-KR" dirty="0">
                <a:solidFill>
                  <a:srgbClr val="FF0000"/>
                </a:solidFill>
              </a:rPr>
              <a:t>storage</a:t>
            </a:r>
            <a:r>
              <a:rPr lang="en-KR" dirty="0"/>
              <a:t>(seq int auto increment, name varchar(100) not null, count int);</a:t>
            </a:r>
          </a:p>
          <a:p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삭제</a:t>
            </a:r>
          </a:p>
          <a:p>
            <a:pPr marL="285750" indent="-285750">
              <a:buFont typeface="System Font Regular"/>
              <a:buChar char="-"/>
            </a:pPr>
            <a:r>
              <a:rPr lang="en-KR" b="1" dirty="0"/>
              <a:t>DROP</a:t>
            </a:r>
            <a:r>
              <a:rPr lang="en-KR" dirty="0"/>
              <a:t> TABLE </a:t>
            </a:r>
            <a:r>
              <a:rPr lang="en-KR" dirty="0">
                <a:solidFill>
                  <a:srgbClr val="FF0000"/>
                </a:solidFill>
              </a:rPr>
              <a:t>tablename</a:t>
            </a:r>
            <a:r>
              <a:rPr lang="en-KR" dirty="0"/>
              <a:t>;</a:t>
            </a:r>
          </a:p>
          <a:p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초기화</a:t>
            </a:r>
          </a:p>
          <a:p>
            <a:pPr marL="285750" indent="-285750">
              <a:buFont typeface="System Font Regular"/>
              <a:buChar char="-"/>
            </a:pPr>
            <a:r>
              <a:rPr lang="en-KR" b="1" dirty="0"/>
              <a:t>TRUNCATE</a:t>
            </a:r>
            <a:r>
              <a:rPr lang="en-KR" dirty="0"/>
              <a:t> TABLE </a:t>
            </a:r>
            <a:r>
              <a:rPr lang="en-KR" dirty="0">
                <a:solidFill>
                  <a:srgbClr val="FF0000"/>
                </a:solidFill>
              </a:rPr>
              <a:t>tablename</a:t>
            </a:r>
            <a:r>
              <a:rPr lang="en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44171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74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MYSQL – Column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80842-E068-564F-8EFD-A3CEFD35167C}"/>
              </a:ext>
            </a:extLst>
          </p:cNvPr>
          <p:cNvSpPr txBox="1"/>
          <p:nvPr/>
        </p:nvSpPr>
        <p:spPr>
          <a:xfrm>
            <a:off x="1155700" y="2120900"/>
            <a:ext cx="81674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추가</a:t>
            </a:r>
          </a:p>
          <a:p>
            <a:pPr marL="285750" indent="-285750">
              <a:buFont typeface="System Font Regular"/>
              <a:buChar char="-"/>
            </a:pPr>
            <a:r>
              <a:rPr lang="en-KR" dirty="0"/>
              <a:t>ALTER TABLE </a:t>
            </a:r>
            <a:r>
              <a:rPr lang="en-KR" dirty="0">
                <a:solidFill>
                  <a:srgbClr val="FF0000"/>
                </a:solidFill>
              </a:rPr>
              <a:t>tablename</a:t>
            </a:r>
            <a:r>
              <a:rPr lang="en-KR" dirty="0"/>
              <a:t> </a:t>
            </a:r>
            <a:r>
              <a:rPr lang="en-KR" b="1" dirty="0"/>
              <a:t>ADD</a:t>
            </a:r>
            <a:r>
              <a:rPr lang="en-KR" dirty="0"/>
              <a:t> COLUMN </a:t>
            </a:r>
            <a:r>
              <a:rPr lang="en-KR" dirty="0">
                <a:solidFill>
                  <a:srgbClr val="FF0000"/>
                </a:solidFill>
              </a:rPr>
              <a:t>column</a:t>
            </a:r>
            <a:r>
              <a:rPr lang="en-KR" dirty="0"/>
              <a:t> </a:t>
            </a:r>
            <a:r>
              <a:rPr lang="en-KR" dirty="0">
                <a:solidFill>
                  <a:srgbClr val="FF0000"/>
                </a:solidFill>
              </a:rPr>
              <a:t>TYPE OPTION</a:t>
            </a:r>
          </a:p>
          <a:p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수정</a:t>
            </a:r>
          </a:p>
          <a:p>
            <a:pPr marL="285750" indent="-285750">
              <a:buFont typeface="System Font Regular"/>
              <a:buChar char="-"/>
            </a:pPr>
            <a:r>
              <a:rPr lang="en-KR" dirty="0"/>
              <a:t>ALTER TABLE </a:t>
            </a:r>
            <a:r>
              <a:rPr lang="en-KR" dirty="0">
                <a:solidFill>
                  <a:srgbClr val="FF0000"/>
                </a:solidFill>
              </a:rPr>
              <a:t>tablename</a:t>
            </a:r>
            <a:r>
              <a:rPr lang="en-KR" dirty="0"/>
              <a:t> </a:t>
            </a:r>
            <a:r>
              <a:rPr lang="en-KR" b="1" dirty="0"/>
              <a:t>CHANGE</a:t>
            </a:r>
            <a:r>
              <a:rPr lang="en-KR" dirty="0"/>
              <a:t> </a:t>
            </a:r>
            <a:r>
              <a:rPr lang="en-KR" dirty="0">
                <a:solidFill>
                  <a:srgbClr val="FF0000"/>
                </a:solidFill>
              </a:rPr>
              <a:t>[컬럼명</a:t>
            </a:r>
            <a:r>
              <a:rPr lang="en-US" altLang="ko-KR" dirty="0">
                <a:solidFill>
                  <a:srgbClr val="FF0000"/>
                </a:solidFill>
              </a:rPr>
              <a:t>] [</a:t>
            </a:r>
            <a:r>
              <a:rPr lang="ko-KR" altLang="en-US" dirty="0">
                <a:solidFill>
                  <a:srgbClr val="FF0000"/>
                </a:solidFill>
              </a:rPr>
              <a:t>변경할 </a:t>
            </a:r>
            <a:r>
              <a:rPr lang="ko-KR" altLang="en-US" dirty="0" err="1">
                <a:solidFill>
                  <a:srgbClr val="FF0000"/>
                </a:solidFill>
              </a:rPr>
              <a:t>컬럼명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TYPE OPTION</a:t>
            </a:r>
            <a:r>
              <a:rPr lang="en-KR" dirty="0"/>
              <a:t>;</a:t>
            </a:r>
          </a:p>
          <a:p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삭제</a:t>
            </a:r>
          </a:p>
          <a:p>
            <a:pPr marL="285750" indent="-285750">
              <a:buFont typeface="System Font Regular"/>
              <a:buChar char="-"/>
            </a:pPr>
            <a:r>
              <a:rPr lang="en-KR" dirty="0"/>
              <a:t>ALTER TABLE </a:t>
            </a:r>
            <a:r>
              <a:rPr lang="en-KR" dirty="0">
                <a:solidFill>
                  <a:srgbClr val="FF0000"/>
                </a:solidFill>
              </a:rPr>
              <a:t>tablename</a:t>
            </a:r>
            <a:r>
              <a:rPr lang="en-KR" dirty="0"/>
              <a:t> </a:t>
            </a:r>
            <a:r>
              <a:rPr lang="en-KR" b="1" dirty="0"/>
              <a:t>DROP</a:t>
            </a:r>
            <a:r>
              <a:rPr lang="en-KR" dirty="0"/>
              <a:t> </a:t>
            </a:r>
            <a:r>
              <a:rPr lang="en-KR" dirty="0">
                <a:solidFill>
                  <a:srgbClr val="FF0000"/>
                </a:solidFill>
              </a:rPr>
              <a:t>[컬럼명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  <a:r>
              <a:rPr lang="en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222722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29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MYSQL – Data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80842-E068-564F-8EFD-A3CEFD35167C}"/>
              </a:ext>
            </a:extLst>
          </p:cNvPr>
          <p:cNvSpPr txBox="1"/>
          <p:nvPr/>
        </p:nvSpPr>
        <p:spPr>
          <a:xfrm>
            <a:off x="1155700" y="2120900"/>
            <a:ext cx="89530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추가</a:t>
            </a:r>
          </a:p>
          <a:p>
            <a:pPr marL="285750" indent="-285750">
              <a:buFont typeface="System Font Regular"/>
              <a:buChar char="-"/>
            </a:pPr>
            <a:r>
              <a:rPr lang="en-KR" b="1" dirty="0"/>
              <a:t>INSERT</a:t>
            </a:r>
            <a:r>
              <a:rPr lang="en-KR" dirty="0"/>
              <a:t> INTO </a:t>
            </a:r>
            <a:r>
              <a:rPr lang="en-KR" dirty="0">
                <a:solidFill>
                  <a:srgbClr val="FF0000"/>
                </a:solidFill>
              </a:rPr>
              <a:t>tablename(column1, column2, …)</a:t>
            </a:r>
            <a:r>
              <a:rPr lang="en-KR" dirty="0"/>
              <a:t> VALUES </a:t>
            </a:r>
            <a:r>
              <a:rPr lang="en-KR" dirty="0">
                <a:solidFill>
                  <a:srgbClr val="FF0000"/>
                </a:solidFill>
              </a:rPr>
              <a:t>(‘value1’, ‘value2’,…);</a:t>
            </a:r>
          </a:p>
          <a:p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삭제</a:t>
            </a:r>
          </a:p>
          <a:p>
            <a:pPr marL="285750" indent="-285750">
              <a:buFont typeface="System Font Regular"/>
              <a:buChar char="-"/>
            </a:pPr>
            <a:r>
              <a:rPr lang="en-KR" b="1" dirty="0"/>
              <a:t>DELETE</a:t>
            </a:r>
            <a:r>
              <a:rPr lang="en-KR" dirty="0"/>
              <a:t> FROM </a:t>
            </a:r>
            <a:r>
              <a:rPr lang="en-KR" dirty="0">
                <a:solidFill>
                  <a:srgbClr val="FF0000"/>
                </a:solidFill>
              </a:rPr>
              <a:t>tablename</a:t>
            </a:r>
            <a:r>
              <a:rPr lang="en-KR" dirty="0"/>
              <a:t> WHRE </a:t>
            </a:r>
            <a:r>
              <a:rPr lang="en-KR" dirty="0">
                <a:solidFill>
                  <a:srgbClr val="FF0000"/>
                </a:solidFill>
              </a:rPr>
              <a:t>column1 = ‘value1’</a:t>
            </a:r>
          </a:p>
          <a:p>
            <a:r>
              <a:rPr lang="en-KR" dirty="0"/>
              <a:t>* WHERE 구문은 특정 컬럼에 조건을 주어 </a:t>
            </a:r>
            <a:r>
              <a:rPr lang="en-KR" b="1" dirty="0"/>
              <a:t>조건에 부합</a:t>
            </a:r>
            <a:r>
              <a:rPr lang="en-KR" dirty="0"/>
              <a:t>하는 데이터를 지정할 때 사용</a:t>
            </a:r>
          </a:p>
          <a:p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조회</a:t>
            </a:r>
          </a:p>
          <a:p>
            <a:pPr marL="285750" indent="-285750">
              <a:buFont typeface="System Font Regular"/>
              <a:buChar char="-"/>
            </a:pPr>
            <a:r>
              <a:rPr lang="en-KR" b="1" dirty="0"/>
              <a:t>SELECT</a:t>
            </a:r>
            <a:r>
              <a:rPr lang="en-KR" dirty="0"/>
              <a:t> </a:t>
            </a:r>
            <a:r>
              <a:rPr lang="en-KR" dirty="0">
                <a:solidFill>
                  <a:srgbClr val="FF0000"/>
                </a:solidFill>
              </a:rPr>
              <a:t>column1, column2</a:t>
            </a:r>
            <a:r>
              <a:rPr lang="en-KR" dirty="0"/>
              <a:t> FROM </a:t>
            </a:r>
            <a:r>
              <a:rPr lang="en-KR" dirty="0">
                <a:solidFill>
                  <a:srgbClr val="FF0000"/>
                </a:solidFill>
              </a:rPr>
              <a:t>tablename</a:t>
            </a:r>
            <a:r>
              <a:rPr lang="en-KR" dirty="0"/>
              <a:t> WHERE </a:t>
            </a:r>
            <a:r>
              <a:rPr lang="en-KR" dirty="0">
                <a:solidFill>
                  <a:srgbClr val="FF0000"/>
                </a:solidFill>
              </a:rPr>
              <a:t>column=‘values3</a:t>
            </a:r>
            <a:r>
              <a:rPr lang="en-KR" dirty="0"/>
              <a:t>’;</a:t>
            </a:r>
          </a:p>
          <a:p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수정</a:t>
            </a:r>
          </a:p>
          <a:p>
            <a:pPr marL="285750" indent="-285750">
              <a:buFont typeface="System Font Regular"/>
              <a:buChar char="-"/>
            </a:pPr>
            <a:r>
              <a:rPr lang="en-KR" b="1" dirty="0"/>
              <a:t>UPDATE</a:t>
            </a:r>
            <a:r>
              <a:rPr lang="en-KR" dirty="0"/>
              <a:t> </a:t>
            </a:r>
            <a:r>
              <a:rPr lang="en-KR" dirty="0">
                <a:solidFill>
                  <a:srgbClr val="FF0000"/>
                </a:solidFill>
              </a:rPr>
              <a:t>tablename</a:t>
            </a:r>
            <a:r>
              <a:rPr lang="en-KR" dirty="0"/>
              <a:t> SET </a:t>
            </a:r>
            <a:r>
              <a:rPr lang="en-KR" dirty="0">
                <a:solidFill>
                  <a:srgbClr val="FF0000"/>
                </a:solidFill>
              </a:rPr>
              <a:t>column1</a:t>
            </a:r>
            <a:r>
              <a:rPr lang="en-KR" dirty="0"/>
              <a:t> </a:t>
            </a:r>
            <a:r>
              <a:rPr lang="en-KR" dirty="0">
                <a:solidFill>
                  <a:srgbClr val="FF0000"/>
                </a:solidFill>
              </a:rPr>
              <a:t>= ‘value1’</a:t>
            </a:r>
            <a:r>
              <a:rPr lang="en-KR" dirty="0"/>
              <a:t> WHERE </a:t>
            </a:r>
            <a:r>
              <a:rPr lang="en-KR" dirty="0">
                <a:solidFill>
                  <a:srgbClr val="FF0000"/>
                </a:solidFill>
              </a:rPr>
              <a:t>column=‘value’</a:t>
            </a:r>
            <a:r>
              <a:rPr lang="en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35456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340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MYSQL – Limit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80842-E068-564F-8EFD-A3CEFD35167C}"/>
              </a:ext>
            </a:extLst>
          </p:cNvPr>
          <p:cNvSpPr txBox="1"/>
          <p:nvPr/>
        </p:nvSpPr>
        <p:spPr>
          <a:xfrm>
            <a:off x="882503" y="1919422"/>
            <a:ext cx="4031873" cy="2220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조회한 테이블의 행을 잘라서 출력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LIMIT</a:t>
            </a:r>
            <a:r>
              <a:rPr lang="en-KR" dirty="0"/>
              <a:t> 시작행</a:t>
            </a:r>
            <a:r>
              <a:rPr lang="en-US" altLang="ko-KR" dirty="0"/>
              <a:t>, </a:t>
            </a:r>
            <a:r>
              <a:rPr lang="ko-KR" altLang="en-US" dirty="0"/>
              <a:t>마지막 행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* FROM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 </a:t>
            </a:r>
            <a:r>
              <a:rPr lang="en-US" b="1" dirty="0"/>
              <a:t>LIMIT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0, 10</a:t>
            </a:r>
            <a:br>
              <a:rPr lang="en-US" dirty="0"/>
            </a:br>
            <a:r>
              <a:rPr lang="en-US" dirty="0"/>
              <a:t>=&gt; 0번부터 </a:t>
            </a:r>
            <a:r>
              <a:rPr lang="en-US" altLang="ko-KR" dirty="0"/>
              <a:t>10</a:t>
            </a:r>
            <a:r>
              <a:rPr lang="ko-KR" altLang="en-US" dirty="0"/>
              <a:t>번까지 출력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7915974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3480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MYSQL – Union, Alias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80842-E068-564F-8EFD-A3CEFD35167C}"/>
              </a:ext>
            </a:extLst>
          </p:cNvPr>
          <p:cNvSpPr txBox="1"/>
          <p:nvPr/>
        </p:nvSpPr>
        <p:spPr>
          <a:xfrm>
            <a:off x="882503" y="1919422"/>
            <a:ext cx="10484473" cy="512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UNION</a:t>
            </a:r>
          </a:p>
          <a:p>
            <a:pPr marL="285750" indent="-285750">
              <a:lnSpc>
                <a:spcPct val="150000"/>
              </a:lnSpc>
              <a:buFont typeface="System Font Regular"/>
              <a:buChar char="-"/>
            </a:pPr>
            <a:r>
              <a:rPr lang="en-KR" dirty="0"/>
              <a:t>조회한 여러 쿼리를 합쳐서 보여주는 방법</a:t>
            </a:r>
          </a:p>
          <a:p>
            <a:pPr marL="285750" indent="-285750">
              <a:lnSpc>
                <a:spcPct val="150000"/>
              </a:lnSpc>
              <a:buFont typeface="System Font Regular"/>
              <a:buChar char="-"/>
            </a:pPr>
            <a:r>
              <a:rPr lang="en-US" dirty="0"/>
              <a:t>SELECT </a:t>
            </a:r>
            <a:r>
              <a:rPr lang="en-US" dirty="0">
                <a:solidFill>
                  <a:srgbClr val="FF0000"/>
                </a:solidFill>
              </a:rPr>
              <a:t>column1, column2</a:t>
            </a:r>
            <a:r>
              <a:rPr lang="en-US" dirty="0"/>
              <a:t> FROM </a:t>
            </a:r>
            <a:r>
              <a:rPr lang="en-US" dirty="0" err="1">
                <a:solidFill>
                  <a:srgbClr val="FF0000"/>
                </a:solidFill>
              </a:rPr>
              <a:t>tablename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UNION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SELECT </a:t>
            </a:r>
            <a:r>
              <a:rPr lang="en-US" dirty="0">
                <a:solidFill>
                  <a:srgbClr val="FF0000"/>
                </a:solidFill>
              </a:rPr>
              <a:t>colum2, column3</a:t>
            </a:r>
            <a:r>
              <a:rPr lang="en-US" dirty="0"/>
              <a:t> FROM </a:t>
            </a:r>
            <a:r>
              <a:rPr lang="en-US" dirty="0" err="1">
                <a:solidFill>
                  <a:srgbClr val="FF0000"/>
                </a:solidFill>
              </a:rPr>
              <a:t>tablename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ALIAS</a:t>
            </a:r>
          </a:p>
          <a:p>
            <a:pPr marL="285750" indent="-285750">
              <a:lnSpc>
                <a:spcPct val="150000"/>
              </a:lnSpc>
              <a:buFont typeface="System Font Regular"/>
              <a:buChar char="-"/>
            </a:pPr>
            <a:r>
              <a:rPr lang="en-US" dirty="0" err="1"/>
              <a:t>테이블에</a:t>
            </a:r>
            <a:r>
              <a:rPr lang="en-US" dirty="0"/>
              <a:t> </a:t>
            </a:r>
            <a:r>
              <a:rPr lang="en-US" dirty="0" err="1"/>
              <a:t>다른</a:t>
            </a:r>
            <a:r>
              <a:rPr lang="en-US" dirty="0"/>
              <a:t> </a:t>
            </a:r>
            <a:r>
              <a:rPr lang="en-US" dirty="0" err="1"/>
              <a:t>이름을</a:t>
            </a:r>
            <a:r>
              <a:rPr lang="en-US" dirty="0"/>
              <a:t> </a:t>
            </a:r>
            <a:r>
              <a:rPr lang="en-US" dirty="0" err="1"/>
              <a:t>주는</a:t>
            </a:r>
            <a:r>
              <a:rPr lang="en-US" dirty="0"/>
              <a:t> </a:t>
            </a:r>
            <a:r>
              <a:rPr lang="en-US" dirty="0" err="1"/>
              <a:t>것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System Font Regular"/>
              <a:buChar char="-"/>
            </a:pPr>
            <a:r>
              <a:rPr lang="en-US" dirty="0"/>
              <a:t>SELECT </a:t>
            </a:r>
            <a:r>
              <a:rPr lang="en-US" dirty="0" err="1">
                <a:solidFill>
                  <a:srgbClr val="FF0000"/>
                </a:solidFill>
              </a:rPr>
              <a:t>s.column</a:t>
            </a:r>
            <a:r>
              <a:rPr lang="en-US" dirty="0"/>
              <a:t> FROM (SELECT * FROM </a:t>
            </a:r>
            <a:r>
              <a:rPr lang="en-US" dirty="0">
                <a:solidFill>
                  <a:srgbClr val="FF0000"/>
                </a:solidFill>
              </a:rPr>
              <a:t>tablename1</a:t>
            </a:r>
            <a:r>
              <a:rPr lang="en-US" dirty="0"/>
              <a:t> UNION SELECT * FROM </a:t>
            </a:r>
            <a:r>
              <a:rPr lang="en-US" dirty="0">
                <a:solidFill>
                  <a:srgbClr val="FF0000"/>
                </a:solidFill>
              </a:rPr>
              <a:t>tablename2</a:t>
            </a:r>
            <a:r>
              <a:rPr lang="en-US" dirty="0"/>
              <a:t>)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</a:p>
          <a:p>
            <a:pPr marL="285750" indent="-285750">
              <a:lnSpc>
                <a:spcPct val="150000"/>
              </a:lnSpc>
              <a:buFont typeface="System Font Regular"/>
              <a:buChar char="-"/>
            </a:pPr>
            <a:r>
              <a:rPr lang="en-US" dirty="0"/>
              <a:t>SELECT </a:t>
            </a:r>
            <a:r>
              <a:rPr lang="en-US" dirty="0" err="1">
                <a:solidFill>
                  <a:srgbClr val="FF0000"/>
                </a:solidFill>
              </a:rPr>
              <a:t>s.column</a:t>
            </a:r>
            <a:r>
              <a:rPr lang="en-US" dirty="0"/>
              <a:t> FROM (SELECT * FROM </a:t>
            </a:r>
            <a:r>
              <a:rPr lang="en-US" dirty="0">
                <a:solidFill>
                  <a:srgbClr val="FF0000"/>
                </a:solidFill>
              </a:rPr>
              <a:t>tablename1</a:t>
            </a:r>
            <a:r>
              <a:rPr lang="en-US" dirty="0"/>
              <a:t> UNION SELECT * FROM </a:t>
            </a:r>
            <a:r>
              <a:rPr lang="en-US" dirty="0">
                <a:solidFill>
                  <a:srgbClr val="FF0000"/>
                </a:solidFill>
              </a:rPr>
              <a:t>tablename2</a:t>
            </a:r>
            <a:r>
              <a:rPr lang="en-US" dirty="0"/>
              <a:t>)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endParaRPr lang="en-KR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780345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207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MYSQL – Join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80842-E068-564F-8EFD-A3CEFD35167C}"/>
              </a:ext>
            </a:extLst>
          </p:cNvPr>
          <p:cNvSpPr txBox="1"/>
          <p:nvPr/>
        </p:nvSpPr>
        <p:spPr>
          <a:xfrm>
            <a:off x="882503" y="1919422"/>
            <a:ext cx="9144555" cy="1423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JOIN</a:t>
            </a:r>
          </a:p>
          <a:p>
            <a:pPr marL="285750" indent="-285750">
              <a:lnSpc>
                <a:spcPct val="150000"/>
              </a:lnSpc>
              <a:buFont typeface="System Font Regular"/>
              <a:buChar char="-"/>
            </a:pPr>
            <a:r>
              <a:rPr lang="en-KR" dirty="0"/>
              <a:t>여러개의 테이블을 연결시켜 보여주는 방법</a:t>
            </a:r>
          </a:p>
          <a:p>
            <a:pPr marL="285750" indent="-285750">
              <a:lnSpc>
                <a:spcPct val="150000"/>
              </a:lnSpc>
              <a:buFont typeface="System Font Regular"/>
              <a:buChar char="-"/>
            </a:pPr>
            <a:r>
              <a:rPr lang="en-US" dirty="0"/>
              <a:t>SELECT </a:t>
            </a:r>
            <a:r>
              <a:rPr lang="en-US" dirty="0">
                <a:solidFill>
                  <a:srgbClr val="FF0000"/>
                </a:solidFill>
              </a:rPr>
              <a:t>column1</a:t>
            </a:r>
            <a:r>
              <a:rPr lang="en-US" dirty="0"/>
              <a:t> FROM </a:t>
            </a:r>
            <a:r>
              <a:rPr lang="en-US" dirty="0">
                <a:solidFill>
                  <a:srgbClr val="FF0000"/>
                </a:solidFill>
              </a:rPr>
              <a:t>tablename</a:t>
            </a:r>
            <a:r>
              <a:rPr lang="en-US" altLang="ko-KR" dirty="0">
                <a:solidFill>
                  <a:srgbClr val="FF0000"/>
                </a:solidFill>
              </a:rPr>
              <a:t>1 A </a:t>
            </a:r>
            <a:r>
              <a:rPr lang="en-US" altLang="ko-KR" b="1" dirty="0"/>
              <a:t>JOIN</a:t>
            </a:r>
            <a:r>
              <a:rPr lang="en-US" altLang="ko-KR" dirty="0">
                <a:solidFill>
                  <a:srgbClr val="FF0000"/>
                </a:solidFill>
              </a:rPr>
              <a:t> table2 B </a:t>
            </a:r>
            <a:r>
              <a:rPr lang="en-US" altLang="ko-KR" b="1" dirty="0"/>
              <a:t>ON</a:t>
            </a:r>
            <a:r>
              <a:rPr lang="en-US" altLang="ko-KR" dirty="0">
                <a:solidFill>
                  <a:srgbClr val="FF0000"/>
                </a:solidFill>
              </a:rPr>
              <a:t> A.column1 = B.column2</a:t>
            </a:r>
            <a:r>
              <a:rPr lang="en-US" dirty="0"/>
              <a:t> </a:t>
            </a:r>
          </a:p>
        </p:txBody>
      </p:sp>
      <p:pic>
        <p:nvPicPr>
          <p:cNvPr id="7170" name="Picture 2" descr="Joins in MySQL | Learn Top 6 Most Useful Types of Joins in MySQL">
            <a:extLst>
              <a:ext uri="{FF2B5EF4-FFF2-40B4-BE49-F238E27FC236}">
                <a16:creationId xmlns:a16="http://schemas.microsoft.com/office/drawing/2014/main" id="{5E41734D-AFEE-1242-86C4-79D4CB25A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3" y="3522689"/>
            <a:ext cx="5162044" cy="290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8621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 + 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892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 – </a:t>
            </a:r>
            <a:r>
              <a:rPr lang="en-US" sz="2400" b="1" dirty="0" err="1"/>
              <a:t>Mysql</a:t>
            </a:r>
            <a:r>
              <a:rPr lang="en-US" sz="2400" b="1" dirty="0"/>
              <a:t> </a:t>
            </a:r>
            <a:r>
              <a:rPr lang="en-US" sz="2400" b="1" dirty="0" err="1"/>
              <a:t>연결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80842-E068-564F-8EFD-A3CEFD35167C}"/>
              </a:ext>
            </a:extLst>
          </p:cNvPr>
          <p:cNvSpPr txBox="1"/>
          <p:nvPr/>
        </p:nvSpPr>
        <p:spPr>
          <a:xfrm>
            <a:off x="882503" y="1919422"/>
            <a:ext cx="7853625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mysqli_connect</a:t>
            </a:r>
            <a:r>
              <a:rPr lang="en-US" dirty="0"/>
              <a:t>(“</a:t>
            </a:r>
            <a:r>
              <a:rPr lang="en-US" dirty="0" err="1"/>
              <a:t>서버주소</a:t>
            </a:r>
            <a:r>
              <a:rPr lang="en-US" altLang="ko-KR" dirty="0"/>
              <a:t>”, ”</a:t>
            </a:r>
            <a:r>
              <a:rPr lang="ko-KR" altLang="en-US" dirty="0"/>
              <a:t>아이디</a:t>
            </a:r>
            <a:r>
              <a:rPr lang="en-US" altLang="ko-KR" dirty="0"/>
              <a:t>”, “</a:t>
            </a:r>
            <a:r>
              <a:rPr lang="ko-KR" altLang="en-US" dirty="0"/>
              <a:t>비밀번호</a:t>
            </a:r>
            <a:r>
              <a:rPr lang="en-US" altLang="ko-KR" dirty="0"/>
              <a:t>”, “DB</a:t>
            </a:r>
            <a:r>
              <a:rPr lang="ko-KR" altLang="en-US" dirty="0"/>
              <a:t>이름</a:t>
            </a:r>
            <a:r>
              <a:rPr lang="en-US" altLang="ko-KR" dirty="0"/>
              <a:t>”, “</a:t>
            </a:r>
            <a:r>
              <a:rPr lang="ko-KR" altLang="en-US" dirty="0"/>
              <a:t>포트번호</a:t>
            </a:r>
            <a:r>
              <a:rPr lang="en-US" altLang="ko-KR" dirty="0"/>
              <a:t>”);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mysqli_close</a:t>
            </a:r>
            <a:r>
              <a:rPr lang="en-US" dirty="0"/>
              <a:t>(</a:t>
            </a:r>
            <a:r>
              <a:rPr lang="en-US" dirty="0" err="1"/>
              <a:t>연결</a:t>
            </a:r>
            <a:r>
              <a:rPr lang="en-US" dirty="0"/>
              <a:t> </a:t>
            </a:r>
            <a:r>
              <a:rPr lang="en-US" dirty="0" err="1"/>
              <a:t>식별자</a:t>
            </a:r>
            <a:r>
              <a:rPr lang="en-US" altLang="ko-KR" dirty="0"/>
              <a:t>);</a:t>
            </a:r>
            <a:endParaRPr lang="en-US" dirty="0"/>
          </a:p>
        </p:txBody>
      </p:sp>
      <p:pic>
        <p:nvPicPr>
          <p:cNvPr id="8" name="그림 4">
            <a:extLst>
              <a:ext uri="{FF2B5EF4-FFF2-40B4-BE49-F238E27FC236}">
                <a16:creationId xmlns:a16="http://schemas.microsoft.com/office/drawing/2014/main" id="{EAFC4121-31B2-E04A-8BF1-661B9E12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03" y="3169880"/>
            <a:ext cx="59563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402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 + 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 – </a:t>
            </a:r>
            <a:r>
              <a:rPr lang="en-US" sz="2400" b="1" dirty="0" err="1"/>
              <a:t>Mysql</a:t>
            </a:r>
            <a:r>
              <a:rPr lang="en-US" sz="2400" b="1" dirty="0"/>
              <a:t> </a:t>
            </a:r>
            <a:r>
              <a:rPr lang="en-US" sz="2400" b="1" dirty="0" err="1"/>
              <a:t>쿼리문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80842-E068-564F-8EFD-A3CEFD35167C}"/>
              </a:ext>
            </a:extLst>
          </p:cNvPr>
          <p:cNvSpPr txBox="1"/>
          <p:nvPr/>
        </p:nvSpPr>
        <p:spPr>
          <a:xfrm>
            <a:off x="882503" y="1919422"/>
            <a:ext cx="7754046" cy="2220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mysqli_query</a:t>
            </a:r>
            <a:r>
              <a:rPr lang="en-US" dirty="0"/>
              <a:t>(</a:t>
            </a:r>
            <a:r>
              <a:rPr lang="en-US" dirty="0" err="1"/>
              <a:t>연결</a:t>
            </a:r>
            <a:r>
              <a:rPr lang="en-US" dirty="0"/>
              <a:t> </a:t>
            </a:r>
            <a:r>
              <a:rPr lang="en-US" dirty="0" err="1"/>
              <a:t>식별자</a:t>
            </a:r>
            <a:r>
              <a:rPr lang="en-US" altLang="ko-KR" dirty="0"/>
              <a:t>, ”</a:t>
            </a:r>
            <a:r>
              <a:rPr lang="ko-KR" altLang="en-US" dirty="0" err="1"/>
              <a:t>쿼리문</a:t>
            </a:r>
            <a:r>
              <a:rPr lang="en-US" altLang="ko-KR" dirty="0"/>
              <a:t>”);</a:t>
            </a:r>
            <a:br>
              <a:rPr lang="en-US" altLang="ko-KR" dirty="0"/>
            </a:br>
            <a:r>
              <a:rPr lang="ko-KR" altLang="en-US" dirty="0"/>
              <a:t>쿼리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ko-KR" altLang="en-US" dirty="0" err="1"/>
              <a:t>쿼리문</a:t>
            </a:r>
            <a:r>
              <a:rPr lang="ko-KR" altLang="en-US" dirty="0"/>
              <a:t> 결과를 객체 형태로 반환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mysqli_fetch_array</a:t>
            </a:r>
            <a:r>
              <a:rPr lang="en-US" dirty="0"/>
              <a:t>(</a:t>
            </a:r>
            <a:r>
              <a:rPr lang="en-US" dirty="0" err="1"/>
              <a:t>쿼리문</a:t>
            </a:r>
            <a:r>
              <a:rPr lang="en-US" dirty="0"/>
              <a:t> </a:t>
            </a:r>
            <a:r>
              <a:rPr lang="en-US" dirty="0" err="1"/>
              <a:t>결과</a:t>
            </a:r>
            <a:r>
              <a:rPr lang="en-US" dirty="0"/>
              <a:t> </a:t>
            </a:r>
            <a:r>
              <a:rPr lang="en-US" dirty="0" err="1"/>
              <a:t>객체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ko-KR" altLang="en-US" dirty="0"/>
              <a:t>해당 객체를 연관 배열과 숫자 인덱스 배열로 사용 가능한 형태로 반환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040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838735" y="2649726"/>
            <a:ext cx="5759864" cy="134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Q &amp; A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67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깃허브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Git] git stash 명령어 사용하기 - Heee's Development Blog">
            <a:extLst>
              <a:ext uri="{FF2B5EF4-FFF2-40B4-BE49-F238E27FC236}">
                <a16:creationId xmlns:a16="http://schemas.microsoft.com/office/drawing/2014/main" id="{DC5D6B25-53E8-6F42-B247-73517BA53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427" y="1757784"/>
            <a:ext cx="6469472" cy="400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란 무엇입니까?">
            <a:extLst>
              <a:ext uri="{FF2B5EF4-FFF2-40B4-BE49-F238E27FC236}">
                <a16:creationId xmlns:a16="http://schemas.microsoft.com/office/drawing/2014/main" id="{37E5B373-E1B4-3142-8B2F-9A685259D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82" y="1511185"/>
            <a:ext cx="3011808" cy="93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12AC71A-4CEA-4B43-BC7A-5C37E6E84D4E}"/>
              </a:ext>
            </a:extLst>
          </p:cNvPr>
          <p:cNvGrpSpPr/>
          <p:nvPr/>
        </p:nvGrpSpPr>
        <p:grpSpPr>
          <a:xfrm>
            <a:off x="1911174" y="4323079"/>
            <a:ext cx="1703912" cy="1748843"/>
            <a:chOff x="2590800" y="3780059"/>
            <a:chExt cx="2241760" cy="2241760"/>
          </a:xfrm>
        </p:grpSpPr>
        <p:pic>
          <p:nvPicPr>
            <p:cNvPr id="1034" name="Picture 10" descr="Desktop computer icon computer - Transparent PNG &amp; SVG vector file">
              <a:extLst>
                <a:ext uri="{FF2B5EF4-FFF2-40B4-BE49-F238E27FC236}">
                  <a16:creationId xmlns:a16="http://schemas.microsoft.com/office/drawing/2014/main" id="{23398843-10B6-364E-8E89-952DDEB498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780059"/>
              <a:ext cx="2241760" cy="224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Use git filter by type of change - Never test">
              <a:extLst>
                <a:ext uri="{FF2B5EF4-FFF2-40B4-BE49-F238E27FC236}">
                  <a16:creationId xmlns:a16="http://schemas.microsoft.com/office/drawing/2014/main" id="{1004E2C5-74A8-B94F-B8AD-38A61F026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4160" y="4330179"/>
              <a:ext cx="1196340" cy="49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BFA9141D-E81B-B742-BF3F-9E40B191026C}"/>
              </a:ext>
            </a:extLst>
          </p:cNvPr>
          <p:cNvSpPr/>
          <p:nvPr/>
        </p:nvSpPr>
        <p:spPr>
          <a:xfrm>
            <a:off x="2446719" y="2727959"/>
            <a:ext cx="416560" cy="1595120"/>
          </a:xfrm>
          <a:prstGeom prst="upArrow">
            <a:avLst>
              <a:gd name="adj1" fmla="val 50000"/>
              <a:gd name="adj2" fmla="val 6707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74C28-8360-CF4B-AFB9-5C06ADC3CC1E}"/>
              </a:ext>
            </a:extLst>
          </p:cNvPr>
          <p:cNvSpPr txBox="1"/>
          <p:nvPr/>
        </p:nvSpPr>
        <p:spPr>
          <a:xfrm>
            <a:off x="2869161" y="3393122"/>
            <a:ext cx="190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UPLOAD = push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BE17B-7F05-BF40-B9C2-6F61FAEE11C2}"/>
              </a:ext>
            </a:extLst>
          </p:cNvPr>
          <p:cNvSpPr txBox="1"/>
          <p:nvPr/>
        </p:nvSpPr>
        <p:spPr>
          <a:xfrm>
            <a:off x="2737923" y="22784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저장소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1628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깃허브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340E727-9629-3A40-A863-A45725642D68}"/>
              </a:ext>
            </a:extLst>
          </p:cNvPr>
          <p:cNvSpPr txBox="1"/>
          <p:nvPr/>
        </p:nvSpPr>
        <p:spPr>
          <a:xfrm>
            <a:off x="723759" y="1731664"/>
            <a:ext cx="3441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</a:t>
            </a:r>
            <a:endParaRPr lang="en-US" dirty="0"/>
          </a:p>
          <a:p>
            <a:r>
              <a:rPr lang="en-US" dirty="0">
                <a:hlinkClick r:id="rId3"/>
              </a:rPr>
              <a:t>https://git-scm.com/downloads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FF2C0-8ABF-9A45-A359-A7E0AEE03CB0}"/>
              </a:ext>
            </a:extLst>
          </p:cNvPr>
          <p:cNvSpPr txBox="1"/>
          <p:nvPr/>
        </p:nvSpPr>
        <p:spPr>
          <a:xfrm>
            <a:off x="723759" y="1234240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Git </a:t>
            </a:r>
            <a:r>
              <a:rPr lang="ko-KR" altLang="en-US" sz="2400" b="1" dirty="0"/>
              <a:t>사용 해보기</a:t>
            </a:r>
            <a:endParaRPr lang="en-KR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1378F-661E-6146-AD02-E882F4975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56" y="2491538"/>
            <a:ext cx="5282944" cy="3976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BBAD47-2B2C-C348-A483-1326313F4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384" y="2491539"/>
            <a:ext cx="5663485" cy="229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1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깃허브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GitHub 란 무엇입니까?">
            <a:extLst>
              <a:ext uri="{FF2B5EF4-FFF2-40B4-BE49-F238E27FC236}">
                <a16:creationId xmlns:a16="http://schemas.microsoft.com/office/drawing/2014/main" id="{37E5B373-E1B4-3142-8B2F-9A685259D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724" y="3032650"/>
            <a:ext cx="4267581" cy="132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874C28-8360-CF4B-AFB9-5C06ADC3CC1E}"/>
              </a:ext>
            </a:extLst>
          </p:cNvPr>
          <p:cNvSpPr txBox="1"/>
          <p:nvPr/>
        </p:nvSpPr>
        <p:spPr>
          <a:xfrm>
            <a:off x="899019" y="1764911"/>
            <a:ext cx="5812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git add &lt;</a:t>
            </a:r>
            <a:r>
              <a:rPr lang="ko-KR" altLang="en-US" dirty="0"/>
              <a:t>파일명</a:t>
            </a:r>
            <a:r>
              <a:rPr lang="en-US" altLang="ko-KR" dirty="0"/>
              <a:t>&gt;</a:t>
            </a:r>
            <a:endParaRPr lang="en-KR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</a:t>
            </a:r>
            <a:r>
              <a:rPr lang="en-KR" dirty="0"/>
              <a:t>it commit –m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메세지</a:t>
            </a:r>
            <a:r>
              <a:rPr lang="en-US" altLang="ko-KR" dirty="0"/>
              <a:t>”</a:t>
            </a:r>
            <a:endParaRPr lang="en-KR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</a:t>
            </a:r>
            <a:r>
              <a:rPr lang="en-KR" dirty="0"/>
              <a:t>it push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503D2A-C3CB-AB4B-B8D7-7BE1C5373269}"/>
              </a:ext>
            </a:extLst>
          </p:cNvPr>
          <p:cNvSpPr txBox="1"/>
          <p:nvPr/>
        </p:nvSpPr>
        <p:spPr>
          <a:xfrm>
            <a:off x="882503" y="1203438"/>
            <a:ext cx="613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GIT</a:t>
            </a:r>
            <a:r>
              <a:rPr lang="ko-KR" altLang="en-US" sz="2400" b="1" dirty="0" err="1"/>
              <a:t>으로</a:t>
            </a:r>
            <a:r>
              <a:rPr lang="ko-KR" altLang="en-US" sz="2400" b="1" dirty="0"/>
              <a:t> 우리가 써야할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가지 명령어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실습</a:t>
            </a:r>
            <a:endParaRPr lang="en-KR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2018B-5277-044F-ABBD-0A131E771563}"/>
              </a:ext>
            </a:extLst>
          </p:cNvPr>
          <p:cNvSpPr txBox="1"/>
          <p:nvPr/>
        </p:nvSpPr>
        <p:spPr>
          <a:xfrm>
            <a:off x="3586127" y="4414688"/>
            <a:ext cx="4606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ADD! COMMIT! PUSH!</a:t>
            </a:r>
            <a:endParaRPr lang="en-KR" sz="3200" b="1" dirty="0"/>
          </a:p>
        </p:txBody>
      </p:sp>
    </p:spTree>
    <p:extLst>
      <p:ext uri="{BB962C8B-B14F-4D97-AF65-F5344CB8AC3E}">
        <p14:creationId xmlns:p14="http://schemas.microsoft.com/office/powerpoint/2010/main" val="151109070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22185</TotalTime>
  <Words>2292</Words>
  <Application>Microsoft Office PowerPoint</Application>
  <PresentationFormat>와이드스크린</PresentationFormat>
  <Paragraphs>582</Paragraphs>
  <Slides>68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3" baseType="lpstr">
      <vt:lpstr>System Font Regular</vt:lpstr>
      <vt:lpstr>맑은 고딕</vt:lpstr>
      <vt:lpstr>Arial</vt:lpstr>
      <vt:lpstr>Wingdings 2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손영락</cp:lastModifiedBy>
  <cp:revision>97</cp:revision>
  <dcterms:created xsi:type="dcterms:W3CDTF">2020-07-28T03:36:19Z</dcterms:created>
  <dcterms:modified xsi:type="dcterms:W3CDTF">2021-05-18T14:11:55Z</dcterms:modified>
</cp:coreProperties>
</file>