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0" r:id="rId3"/>
    <p:sldId id="302" r:id="rId4"/>
    <p:sldId id="274" r:id="rId5"/>
    <p:sldId id="267" r:id="rId6"/>
    <p:sldId id="287" r:id="rId7"/>
    <p:sldId id="275" r:id="rId8"/>
    <p:sldId id="273" r:id="rId9"/>
    <p:sldId id="268" r:id="rId10"/>
    <p:sldId id="266" r:id="rId11"/>
    <p:sldId id="280" r:id="rId12"/>
    <p:sldId id="276" r:id="rId13"/>
    <p:sldId id="278" r:id="rId14"/>
    <p:sldId id="288" r:id="rId15"/>
    <p:sldId id="285" r:id="rId16"/>
    <p:sldId id="277" r:id="rId17"/>
    <p:sldId id="279" r:id="rId18"/>
    <p:sldId id="286" r:id="rId19"/>
    <p:sldId id="289" r:id="rId20"/>
    <p:sldId id="290" r:id="rId21"/>
    <p:sldId id="298" r:id="rId22"/>
    <p:sldId id="303" r:id="rId23"/>
    <p:sldId id="291" r:id="rId24"/>
    <p:sldId id="293" r:id="rId25"/>
    <p:sldId id="292" r:id="rId26"/>
    <p:sldId id="295" r:id="rId27"/>
    <p:sldId id="296" r:id="rId28"/>
    <p:sldId id="297" r:id="rId29"/>
    <p:sldId id="299" r:id="rId30"/>
    <p:sldId id="300" r:id="rId31"/>
    <p:sldId id="301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1" autoAdjust="0"/>
    <p:restoredTop sz="95833"/>
  </p:normalViewPr>
  <p:slideViewPr>
    <p:cSldViewPr snapToGrid="0">
      <p:cViewPr>
        <p:scale>
          <a:sx n="83" d="100"/>
          <a:sy n="83" d="100"/>
        </p:scale>
        <p:origin x="96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917D-017B-0041-8578-CB45E341B28B}" type="datetimeFigureOut">
              <a:rPr lang="en-KR" smtClean="0"/>
              <a:t>2021/03/08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E9A9-2E62-6A46-8E02-D06F594D12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680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DE9A9-2E62-6A46-8E02-D06F594D12D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445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DE9A9-2E62-6A46-8E02-D06F594D12D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793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CA08-9203-5C48-A8BA-C0954558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9884-1DE6-074E-A3A0-601FFD0D1ED3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853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Attack &amp; Defense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 교육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en-US" altLang="ko-KR" sz="1100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ko-KR" altLang="en-US" sz="1100" dirty="0">
                <a:solidFill>
                  <a:srgbClr val="44546A">
                    <a:lumMod val="50000"/>
                  </a:srgbClr>
                </a:solidFill>
              </a:rPr>
              <a:t>공격 방어전 교육 컨셉 및 운영 방안</a:t>
            </a:r>
            <a:endParaRPr lang="en-US" altLang="ko-KR" sz="11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30">
            <a:extLst>
              <a:ext uri="{FF2B5EF4-FFF2-40B4-BE49-F238E27FC236}">
                <a16:creationId xmlns:a16="http://schemas.microsoft.com/office/drawing/2014/main" id="{078EEEEE-2781-E14D-A8A7-47ADB59D69F4}"/>
              </a:ext>
            </a:extLst>
          </p:cNvPr>
          <p:cNvSpPr/>
          <p:nvPr/>
        </p:nvSpPr>
        <p:spPr>
          <a:xfrm>
            <a:off x="7647128" y="4580694"/>
            <a:ext cx="1899114" cy="1863592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2ACBAA-529F-E54F-BB65-9BA76412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4" y="2493682"/>
            <a:ext cx="2559625" cy="156539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1D7133C2-B492-174B-A680-94B3265BF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78" y="2493682"/>
            <a:ext cx="1924125" cy="1565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395A57-1C6D-9B46-8493-707F1AC92535}"/>
              </a:ext>
            </a:extLst>
          </p:cNvPr>
          <p:cNvSpPr txBox="1"/>
          <p:nvPr/>
        </p:nvSpPr>
        <p:spPr>
          <a:xfrm>
            <a:off x="387578" y="4293046"/>
            <a:ext cx="2500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Defcon 2018</a:t>
            </a:r>
          </a:p>
          <a:p>
            <a:pPr algn="ctr"/>
            <a:r>
              <a:rPr lang="en-KR" dirty="0"/>
              <a:t>Attack &amp; Defense CTF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7E303-FC9F-4145-B154-B94C6F5320F3}"/>
              </a:ext>
            </a:extLst>
          </p:cNvPr>
          <p:cNvSpPr txBox="1"/>
          <p:nvPr/>
        </p:nvSpPr>
        <p:spPr>
          <a:xfrm>
            <a:off x="3507096" y="4293045"/>
            <a:ext cx="18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CCE 2018</a:t>
            </a:r>
          </a:p>
          <a:p>
            <a:pPr algn="ctr"/>
            <a:r>
              <a:rPr lang="en-KR" dirty="0"/>
              <a:t>Code Patch CTF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40D4-6E77-E740-8C95-62F3C174B9C4}"/>
              </a:ext>
            </a:extLst>
          </p:cNvPr>
          <p:cNvSpPr txBox="1"/>
          <p:nvPr/>
        </p:nvSpPr>
        <p:spPr>
          <a:xfrm>
            <a:off x="1242550" y="1445582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해당 방식을 적용한 대표 대회</a:t>
            </a:r>
            <a:endParaRPr lang="en-KR" sz="2000" b="1" dirty="0"/>
          </a:p>
        </p:txBody>
      </p:sp>
      <p:sp>
        <p:nvSpPr>
          <p:cNvPr id="20" name="타원 30">
            <a:extLst>
              <a:ext uri="{FF2B5EF4-FFF2-40B4-BE49-F238E27FC236}">
                <a16:creationId xmlns:a16="http://schemas.microsoft.com/office/drawing/2014/main" id="{D9BE8861-828E-4040-AA07-32B43833ED01}"/>
              </a:ext>
            </a:extLst>
          </p:cNvPr>
          <p:cNvSpPr/>
          <p:nvPr/>
        </p:nvSpPr>
        <p:spPr>
          <a:xfrm>
            <a:off x="7647128" y="1936224"/>
            <a:ext cx="1899114" cy="1863592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원호 31">
            <a:extLst>
              <a:ext uri="{FF2B5EF4-FFF2-40B4-BE49-F238E27FC236}">
                <a16:creationId xmlns:a16="http://schemas.microsoft.com/office/drawing/2014/main" id="{B6CE303D-2557-3946-A84C-E7385AE3B26F}"/>
              </a:ext>
            </a:extLst>
          </p:cNvPr>
          <p:cNvSpPr/>
          <p:nvPr/>
        </p:nvSpPr>
        <p:spPr>
          <a:xfrm>
            <a:off x="7659029" y="2020139"/>
            <a:ext cx="1831125" cy="1683043"/>
          </a:xfrm>
          <a:prstGeom prst="arc">
            <a:avLst>
              <a:gd name="adj1" fmla="val 16200000"/>
              <a:gd name="adj2" fmla="val 17877615"/>
            </a:avLst>
          </a:prstGeom>
          <a:solidFill>
            <a:srgbClr val="059EE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2" name="그룹 34">
            <a:extLst>
              <a:ext uri="{FF2B5EF4-FFF2-40B4-BE49-F238E27FC236}">
                <a16:creationId xmlns:a16="http://schemas.microsoft.com/office/drawing/2014/main" id="{88152B3C-2DE3-5849-98AE-6A335FA5EB7E}"/>
              </a:ext>
            </a:extLst>
          </p:cNvPr>
          <p:cNvGrpSpPr/>
          <p:nvPr/>
        </p:nvGrpSpPr>
        <p:grpSpPr>
          <a:xfrm>
            <a:off x="8912963" y="3152735"/>
            <a:ext cx="689950" cy="640172"/>
            <a:chOff x="570550" y="4668972"/>
            <a:chExt cx="845997" cy="760278"/>
          </a:xfrm>
        </p:grpSpPr>
        <p:sp>
          <p:nvSpPr>
            <p:cNvPr id="23" name="타원 36">
              <a:extLst>
                <a:ext uri="{FF2B5EF4-FFF2-40B4-BE49-F238E27FC236}">
                  <a16:creationId xmlns:a16="http://schemas.microsoft.com/office/drawing/2014/main" id="{E7909D14-AC67-5844-BE81-AF7947CFA88B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38">
              <a:extLst>
                <a:ext uri="{FF2B5EF4-FFF2-40B4-BE49-F238E27FC236}">
                  <a16:creationId xmlns:a16="http://schemas.microsoft.com/office/drawing/2014/main" id="{719D90FE-2D8B-764C-869F-70673CC8D282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10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9CB220-980C-804B-AC90-DCAB0B1ABEC7}"/>
              </a:ext>
            </a:extLst>
          </p:cNvPr>
          <p:cNvSpPr txBox="1"/>
          <p:nvPr/>
        </p:nvSpPr>
        <p:spPr>
          <a:xfrm>
            <a:off x="8291657" y="3802301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endParaRPr lang="en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7E0BF-44CD-7D40-A463-9CA56CD1A4F8}"/>
              </a:ext>
            </a:extLst>
          </p:cNvPr>
          <p:cNvSpPr txBox="1"/>
          <p:nvPr/>
        </p:nvSpPr>
        <p:spPr>
          <a:xfrm>
            <a:off x="8283395" y="6457621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endParaRPr lang="en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809ED-9FEB-0A43-8B12-5DD0697E10FB}"/>
              </a:ext>
            </a:extLst>
          </p:cNvPr>
          <p:cNvSpPr txBox="1"/>
          <p:nvPr/>
        </p:nvSpPr>
        <p:spPr>
          <a:xfrm>
            <a:off x="7037191" y="3030683"/>
            <a:ext cx="15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Jeopardy CTF</a:t>
            </a:r>
            <a:endParaRPr lang="en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B367C-3702-5F49-B3FA-E3CCBA7D9380}"/>
              </a:ext>
            </a:extLst>
          </p:cNvPr>
          <p:cNvSpPr txBox="1"/>
          <p:nvPr/>
        </p:nvSpPr>
        <p:spPr>
          <a:xfrm>
            <a:off x="9222983" y="1939684"/>
            <a:ext cx="27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Attack-and-Defense CTF</a:t>
            </a:r>
          </a:p>
        </p:txBody>
      </p:sp>
      <p:sp>
        <p:nvSpPr>
          <p:cNvPr id="42" name="원호 31">
            <a:extLst>
              <a:ext uri="{FF2B5EF4-FFF2-40B4-BE49-F238E27FC236}">
                <a16:creationId xmlns:a16="http://schemas.microsoft.com/office/drawing/2014/main" id="{3EB62D0D-9D8E-FE4E-93A0-EE5AF4926BDA}"/>
              </a:ext>
            </a:extLst>
          </p:cNvPr>
          <p:cNvSpPr/>
          <p:nvPr/>
        </p:nvSpPr>
        <p:spPr>
          <a:xfrm>
            <a:off x="7659029" y="4664609"/>
            <a:ext cx="1831125" cy="1683043"/>
          </a:xfrm>
          <a:prstGeom prst="arc">
            <a:avLst>
              <a:gd name="adj1" fmla="val 16200000"/>
              <a:gd name="adj2" fmla="val 18910305"/>
            </a:avLst>
          </a:prstGeom>
          <a:solidFill>
            <a:srgbClr val="059EE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CBF12-AB0E-2A49-A106-17E65DE51D4F}"/>
              </a:ext>
            </a:extLst>
          </p:cNvPr>
          <p:cNvSpPr txBox="1"/>
          <p:nvPr/>
        </p:nvSpPr>
        <p:spPr>
          <a:xfrm>
            <a:off x="9210787" y="4550362"/>
            <a:ext cx="27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Attack-and-Defense CTF</a:t>
            </a:r>
          </a:p>
        </p:txBody>
      </p:sp>
      <p:cxnSp>
        <p:nvCxnSpPr>
          <p:cNvPr id="40" name="직선 연결선 24">
            <a:extLst>
              <a:ext uri="{FF2B5EF4-FFF2-40B4-BE49-F238E27FC236}">
                <a16:creationId xmlns:a16="http://schemas.microsoft.com/office/drawing/2014/main" id="{D5C7382E-3036-6E46-BF60-E58C073350C0}"/>
              </a:ext>
            </a:extLst>
          </p:cNvPr>
          <p:cNvCxnSpPr>
            <a:cxnSpLocks/>
          </p:cNvCxnSpPr>
          <p:nvPr/>
        </p:nvCxnSpPr>
        <p:spPr>
          <a:xfrm>
            <a:off x="6138142" y="137429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34">
            <a:extLst>
              <a:ext uri="{FF2B5EF4-FFF2-40B4-BE49-F238E27FC236}">
                <a16:creationId xmlns:a16="http://schemas.microsoft.com/office/drawing/2014/main" id="{D0FDDAA4-164C-2740-A718-D9DA58EC2942}"/>
              </a:ext>
            </a:extLst>
          </p:cNvPr>
          <p:cNvGrpSpPr/>
          <p:nvPr/>
        </p:nvGrpSpPr>
        <p:grpSpPr>
          <a:xfrm>
            <a:off x="8912963" y="5797205"/>
            <a:ext cx="689950" cy="640172"/>
            <a:chOff x="570550" y="4668972"/>
            <a:chExt cx="845997" cy="760278"/>
          </a:xfrm>
        </p:grpSpPr>
        <p:sp>
          <p:nvSpPr>
            <p:cNvPr id="44" name="타원 36">
              <a:extLst>
                <a:ext uri="{FF2B5EF4-FFF2-40B4-BE49-F238E27FC236}">
                  <a16:creationId xmlns:a16="http://schemas.microsoft.com/office/drawing/2014/main" id="{413D18E2-FF2A-954E-9C98-89C2B3658E28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38">
              <a:extLst>
                <a:ext uri="{FF2B5EF4-FFF2-40B4-BE49-F238E27FC236}">
                  <a16:creationId xmlns:a16="http://schemas.microsoft.com/office/drawing/2014/main" id="{F5019B03-C616-C845-B8E6-5D5D5EEA3372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15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582C093-C278-A449-8AC5-F37ADD8B09DD}"/>
              </a:ext>
            </a:extLst>
          </p:cNvPr>
          <p:cNvSpPr txBox="1"/>
          <p:nvPr/>
        </p:nvSpPr>
        <p:spPr>
          <a:xfrm>
            <a:off x="7037191" y="5675153"/>
            <a:ext cx="15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Jeopardy CTF</a:t>
            </a:r>
            <a:endParaRPr lang="en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CA485E-90B7-3B4A-BED2-13212FA7E3EB}"/>
              </a:ext>
            </a:extLst>
          </p:cNvPr>
          <p:cNvSpPr txBox="1"/>
          <p:nvPr/>
        </p:nvSpPr>
        <p:spPr>
          <a:xfrm>
            <a:off x="7831607" y="1446390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공방전 </a:t>
            </a:r>
            <a:r>
              <a:rPr lang="en-US" altLang="ko-KR" sz="2000" b="1" dirty="0"/>
              <a:t>CTF</a:t>
            </a:r>
            <a:r>
              <a:rPr lang="ko-KR" altLang="en-US" sz="2000" b="1" dirty="0"/>
              <a:t> 증가 추세</a:t>
            </a:r>
            <a:endParaRPr lang="en-KR" sz="2000" b="1" dirty="0"/>
          </a:p>
        </p:txBody>
      </p:sp>
      <p:sp>
        <p:nvSpPr>
          <p:cNvPr id="48" name="직사각형 2">
            <a:extLst>
              <a:ext uri="{FF2B5EF4-FFF2-40B4-BE49-F238E27FC236}">
                <a16:creationId xmlns:a16="http://schemas.microsoft.com/office/drawing/2014/main" id="{62BC1FED-C300-2F48-AE66-BC0483DBC221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공방전 기반 교육 배경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F48703-2C4D-EE4D-ABD8-5F3B1AE43CFD}"/>
              </a:ext>
            </a:extLst>
          </p:cNvPr>
          <p:cNvSpPr txBox="1"/>
          <p:nvPr/>
        </p:nvSpPr>
        <p:spPr>
          <a:xfrm>
            <a:off x="6427143" y="4754586"/>
            <a:ext cx="563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보안 교육 전문 학회</a:t>
            </a:r>
            <a:r>
              <a:rPr lang="ko-KR" altLang="en-US" dirty="0"/>
              <a:t>인 </a:t>
            </a:r>
            <a:endParaRPr lang="en-US" altLang="ko-KR" dirty="0"/>
          </a:p>
          <a:p>
            <a:pPr algn="ctr"/>
            <a:r>
              <a:rPr lang="en-US" dirty="0"/>
              <a:t>USENIX ASE(Advances in Security Education)</a:t>
            </a:r>
            <a:r>
              <a:rPr lang="ko-KR" altLang="en-US" dirty="0"/>
              <a:t>에 발표</a:t>
            </a:r>
            <a:endParaRPr lang="en-KR" dirty="0"/>
          </a:p>
        </p:txBody>
      </p:sp>
      <p:pic>
        <p:nvPicPr>
          <p:cNvPr id="15" name="Picture 14" descr="A picture containing text, stop, clipart, plate&#10;&#10;Description automatically generated">
            <a:extLst>
              <a:ext uri="{FF2B5EF4-FFF2-40B4-BE49-F238E27FC236}">
                <a16:creationId xmlns:a16="http://schemas.microsoft.com/office/drawing/2014/main" id="{7460E3D0-1166-CE42-BBE1-E2E1297C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50" y="2385002"/>
            <a:ext cx="4555625" cy="2087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101967-7119-734F-9E88-29CDAC129C9B}"/>
              </a:ext>
            </a:extLst>
          </p:cNvPr>
          <p:cNvSpPr txBox="1"/>
          <p:nvPr/>
        </p:nvSpPr>
        <p:spPr>
          <a:xfrm>
            <a:off x="1499347" y="4968092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 </a:t>
            </a:r>
            <a:r>
              <a:rPr lang="ko-KR" altLang="en-US" b="1" dirty="0"/>
              <a:t>교육에 더 접합한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F4057-1FA7-7448-B62D-49B935A76480}"/>
              </a:ext>
            </a:extLst>
          </p:cNvPr>
          <p:cNvSpPr/>
          <p:nvPr/>
        </p:nvSpPr>
        <p:spPr>
          <a:xfrm>
            <a:off x="569221" y="2872114"/>
            <a:ext cx="553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EDUCATION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3C895-4D81-2A43-A020-EE30126F9227}"/>
              </a:ext>
            </a:extLst>
          </p:cNvPr>
          <p:cNvSpPr txBox="1"/>
          <p:nvPr/>
        </p:nvSpPr>
        <p:spPr>
          <a:xfrm>
            <a:off x="3699950" y="1365886"/>
            <a:ext cx="485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교육에 적합한 </a:t>
            </a:r>
            <a:r>
              <a:rPr lang="en-US" altLang="ko-KR" sz="2000" b="1" dirty="0"/>
              <a:t>Attack-and-Defense CTF</a:t>
            </a:r>
            <a:endParaRPr lang="en-KR" sz="2000" b="1" dirty="0"/>
          </a:p>
        </p:txBody>
      </p:sp>
      <p:sp>
        <p:nvSpPr>
          <p:cNvPr id="22" name="직사각형 2">
            <a:extLst>
              <a:ext uri="{FF2B5EF4-FFF2-40B4-BE49-F238E27FC236}">
                <a16:creationId xmlns:a16="http://schemas.microsoft.com/office/drawing/2014/main" id="{61B5993C-1217-5445-9D91-FC713B15888F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공방전 기반 교육 배경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47435" y="2577983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Chapter3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교육 운영 방안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6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2">
            <a:extLst>
              <a:ext uri="{FF2B5EF4-FFF2-40B4-BE49-F238E27FC236}">
                <a16:creationId xmlns:a16="http://schemas.microsoft.com/office/drawing/2014/main" id="{DE70CF35-8A6F-1949-8AC1-0F8080B1EB86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운영 방안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1B5B63FE-7D2F-4C48-A468-0F9E46C21CF2}"/>
              </a:ext>
            </a:extLst>
          </p:cNvPr>
          <p:cNvCxnSpPr>
            <a:cxnSpLocks/>
          </p:cNvCxnSpPr>
          <p:nvPr/>
        </p:nvCxnSpPr>
        <p:spPr>
          <a:xfrm>
            <a:off x="3987968" y="1466850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B60764-1077-3941-9874-F34EEA673C8D}"/>
              </a:ext>
            </a:extLst>
          </p:cNvPr>
          <p:cNvSpPr txBox="1"/>
          <p:nvPr/>
        </p:nvSpPr>
        <p:spPr>
          <a:xfrm>
            <a:off x="5730651" y="1505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</a:t>
            </a:r>
            <a:endParaRPr lang="en-KR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C6C6A9-D9E5-7D42-B4B5-8570E108CBFC}"/>
              </a:ext>
            </a:extLst>
          </p:cNvPr>
          <p:cNvSpPr txBox="1"/>
          <p:nvPr/>
        </p:nvSpPr>
        <p:spPr>
          <a:xfrm>
            <a:off x="9855426" y="1505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공방전</a:t>
            </a:r>
            <a:endParaRPr lang="en-KR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BBE2FC-09A9-E14F-85E8-C24666011774}"/>
              </a:ext>
            </a:extLst>
          </p:cNvPr>
          <p:cNvSpPr txBox="1"/>
          <p:nvPr/>
        </p:nvSpPr>
        <p:spPr>
          <a:xfrm>
            <a:off x="1055537" y="14668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</a:t>
            </a:r>
            <a:endParaRPr lang="en-KR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0CB1A8-8A52-D94A-A003-53CDDD8A31EA}"/>
              </a:ext>
            </a:extLst>
          </p:cNvPr>
          <p:cNvSpPr txBox="1"/>
          <p:nvPr/>
        </p:nvSpPr>
        <p:spPr>
          <a:xfrm>
            <a:off x="1997511" y="55203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해킹 기초</a:t>
            </a:r>
            <a:endParaRPr lang="en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44F50B-D9EA-A440-B959-A14073C4847A}"/>
              </a:ext>
            </a:extLst>
          </p:cNvPr>
          <p:cNvSpPr txBox="1"/>
          <p:nvPr/>
        </p:nvSpPr>
        <p:spPr>
          <a:xfrm>
            <a:off x="1882095" y="2650288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개발 지식</a:t>
            </a:r>
            <a:endParaRPr lang="en-US" altLang="ko-KR" dirty="0"/>
          </a:p>
          <a:p>
            <a:pPr algn="ctr"/>
            <a:r>
              <a:rPr lang="ko-KR" altLang="en-US" dirty="0"/>
              <a:t>전달</a:t>
            </a:r>
            <a:endParaRPr lang="en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1AA82-EC14-4B48-99F5-9CA812F7DAA2}"/>
              </a:ext>
            </a:extLst>
          </p:cNvPr>
          <p:cNvSpPr txBox="1"/>
          <p:nvPr/>
        </p:nvSpPr>
        <p:spPr>
          <a:xfrm>
            <a:off x="1587447" y="405992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기능 개발 방법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endParaRPr lang="en-KR" dirty="0"/>
          </a:p>
        </p:txBody>
      </p:sp>
      <p:pic>
        <p:nvPicPr>
          <p:cNvPr id="56" name="Picture 55" descr="Shape&#10;&#10;Description automatically generated with low confidence">
            <a:extLst>
              <a:ext uri="{FF2B5EF4-FFF2-40B4-BE49-F238E27FC236}">
                <a16:creationId xmlns:a16="http://schemas.microsoft.com/office/drawing/2014/main" id="{E716AD36-8403-4341-94AE-20C59EEA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" y="2395608"/>
            <a:ext cx="1261753" cy="1261753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low confidence">
            <a:extLst>
              <a:ext uri="{FF2B5EF4-FFF2-40B4-BE49-F238E27FC236}">
                <a16:creationId xmlns:a16="http://schemas.microsoft.com/office/drawing/2014/main" id="{E4D8D936-2431-BB4B-B20B-23B30B76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" y="3935704"/>
            <a:ext cx="1174296" cy="1174296"/>
          </a:xfrm>
          <a:prstGeom prst="rect">
            <a:avLst/>
          </a:prstGeom>
        </p:spPr>
      </p:pic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87B42A52-C5E9-8F47-80F2-C21EA654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" y="5259512"/>
            <a:ext cx="1198194" cy="119819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2891E5E-9A11-0643-A338-DB2D99CF8482}"/>
              </a:ext>
            </a:extLst>
          </p:cNvPr>
          <p:cNvSpPr txBox="1"/>
          <p:nvPr/>
        </p:nvSpPr>
        <p:spPr>
          <a:xfrm>
            <a:off x="5123785" y="487403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스켈레톤</a:t>
            </a:r>
            <a:r>
              <a:rPr lang="ko-KR" altLang="en-US" dirty="0"/>
              <a:t> 코드 </a:t>
            </a:r>
            <a:endParaRPr lang="en-US" altLang="ko-KR" dirty="0"/>
          </a:p>
          <a:p>
            <a:pPr algn="ctr"/>
            <a:r>
              <a:rPr lang="ko-KR" altLang="en-US" dirty="0"/>
              <a:t>위 개발</a:t>
            </a:r>
            <a:endParaRPr lang="en-KR" dirty="0"/>
          </a:p>
        </p:txBody>
      </p:sp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79F38FBB-5080-CA44-9DF0-C4A4C1CF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14" y="2648948"/>
            <a:ext cx="1929911" cy="19299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44DA807-7631-F34B-A499-2D3684F3A537}"/>
              </a:ext>
            </a:extLst>
          </p:cNvPr>
          <p:cNvSpPr txBox="1"/>
          <p:nvPr/>
        </p:nvSpPr>
        <p:spPr>
          <a:xfrm>
            <a:off x="10416346" y="2841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</a:t>
            </a:r>
            <a:endParaRPr lang="en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608E06-B3E2-EB41-97F5-774C8F5FC692}"/>
              </a:ext>
            </a:extLst>
          </p:cNvPr>
          <p:cNvSpPr txBox="1"/>
          <p:nvPr/>
        </p:nvSpPr>
        <p:spPr>
          <a:xfrm>
            <a:off x="10114982" y="48278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id="{EB44E6EC-EEBB-B447-AFB8-EBD35A05D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36" y="2324324"/>
            <a:ext cx="1286756" cy="1286756"/>
          </a:xfrm>
          <a:prstGeom prst="rect">
            <a:avLst/>
          </a:prstGeom>
        </p:spPr>
      </p:pic>
      <p:pic>
        <p:nvPicPr>
          <p:cNvPr id="64" name="Picture 63" descr="Shape&#10;&#10;Description automatically generated with low confidence">
            <a:extLst>
              <a:ext uri="{FF2B5EF4-FFF2-40B4-BE49-F238E27FC236}">
                <a16:creationId xmlns:a16="http://schemas.microsoft.com/office/drawing/2014/main" id="{F3C35854-AA2A-CC44-BA6B-AC2DDC999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36" y="4469300"/>
            <a:ext cx="1286756" cy="1286756"/>
          </a:xfrm>
          <a:prstGeom prst="rect">
            <a:avLst/>
          </a:prstGeom>
        </p:spPr>
      </p:pic>
      <p:sp>
        <p:nvSpPr>
          <p:cNvPr id="67" name="Down Arrow 66">
            <a:extLst>
              <a:ext uri="{FF2B5EF4-FFF2-40B4-BE49-F238E27FC236}">
                <a16:creationId xmlns:a16="http://schemas.microsoft.com/office/drawing/2014/main" id="{4C950766-FE16-7B4A-B03D-0EA1686197A2}"/>
              </a:ext>
            </a:extLst>
          </p:cNvPr>
          <p:cNvSpPr/>
          <p:nvPr/>
        </p:nvSpPr>
        <p:spPr>
          <a:xfrm>
            <a:off x="8547100" y="3784600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1A83C9E8-51A4-F141-A2FF-09939ED4427C}"/>
              </a:ext>
            </a:extLst>
          </p:cNvPr>
          <p:cNvSpPr/>
          <p:nvPr/>
        </p:nvSpPr>
        <p:spPr>
          <a:xfrm rot="10800000">
            <a:off x="9118906" y="3740945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727D02-EA9C-C547-8E9C-957AC1F2A244}"/>
              </a:ext>
            </a:extLst>
          </p:cNvPr>
          <p:cNvCxnSpPr>
            <a:cxnSpLocks/>
          </p:cNvCxnSpPr>
          <p:nvPr/>
        </p:nvCxnSpPr>
        <p:spPr>
          <a:xfrm>
            <a:off x="2921000" y="1690132"/>
            <a:ext cx="24003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BF0963-E9CA-E64B-B9EC-35B397DB3D85}"/>
              </a:ext>
            </a:extLst>
          </p:cNvPr>
          <p:cNvCxnSpPr/>
          <p:nvPr/>
        </p:nvCxnSpPr>
        <p:spPr>
          <a:xfrm>
            <a:off x="6911936" y="1690132"/>
            <a:ext cx="25781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24">
            <a:extLst>
              <a:ext uri="{FF2B5EF4-FFF2-40B4-BE49-F238E27FC236}">
                <a16:creationId xmlns:a16="http://schemas.microsoft.com/office/drawing/2014/main" id="{10B1341F-3AFE-264B-B7D3-4D697D9DAC60}"/>
              </a:ext>
            </a:extLst>
          </p:cNvPr>
          <p:cNvCxnSpPr>
            <a:cxnSpLocks/>
          </p:cNvCxnSpPr>
          <p:nvPr/>
        </p:nvCxnSpPr>
        <p:spPr>
          <a:xfrm>
            <a:off x="7929165" y="1443329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4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D0A5E4B-61CF-4A42-926C-E8B97ED3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2" y="2667094"/>
            <a:ext cx="2527300" cy="12540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" descr="page6image1767583296">
            <a:extLst>
              <a:ext uri="{FF2B5EF4-FFF2-40B4-BE49-F238E27FC236}">
                <a16:creationId xmlns:a16="http://schemas.microsoft.com/office/drawing/2014/main" id="{7B5AC14D-B333-B543-8F47-AC1AC525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1" y="1990624"/>
            <a:ext cx="1282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27image1910754000">
            <a:extLst>
              <a:ext uri="{FF2B5EF4-FFF2-40B4-BE49-F238E27FC236}">
                <a16:creationId xmlns:a16="http://schemas.microsoft.com/office/drawing/2014/main" id="{20FB1F89-CB67-B845-976C-2EA5E00E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80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92888-7E71-C34A-816D-E42A9D8460BF}"/>
              </a:ext>
            </a:extLst>
          </p:cNvPr>
          <p:cNvSpPr txBox="1"/>
          <p:nvPr/>
        </p:nvSpPr>
        <p:spPr>
          <a:xfrm>
            <a:off x="9547858" y="311407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Exploit</a:t>
            </a:r>
            <a:endParaRPr lang="en-KR" sz="2400" b="1" dirty="0"/>
          </a:p>
        </p:txBody>
      </p:sp>
      <p:pic>
        <p:nvPicPr>
          <p:cNvPr id="10" name="Picture 1" descr="page27image1910754000">
            <a:extLst>
              <a:ext uri="{FF2B5EF4-FFF2-40B4-BE49-F238E27FC236}">
                <a16:creationId xmlns:a16="http://schemas.microsoft.com/office/drawing/2014/main" id="{B46840D8-26FE-FA45-96AD-FD6D0E78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31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27image1910750240">
            <a:extLst>
              <a:ext uri="{FF2B5EF4-FFF2-40B4-BE49-F238E27FC236}">
                <a16:creationId xmlns:a16="http://schemas.microsoft.com/office/drawing/2014/main" id="{8FB998CE-7492-CA44-BDC4-2DC537A0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1" y="3057424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A61A4-8567-2A41-901B-076B5DAA15EE}"/>
              </a:ext>
            </a:extLst>
          </p:cNvPr>
          <p:cNvSpPr txBox="1"/>
          <p:nvPr/>
        </p:nvSpPr>
        <p:spPr>
          <a:xfrm>
            <a:off x="4662092" y="2990254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Attacker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47D7CA3-646E-BE47-838A-5C52910CB47D}"/>
              </a:ext>
            </a:extLst>
          </p:cNvPr>
          <p:cNvSpPr/>
          <p:nvPr/>
        </p:nvSpPr>
        <p:spPr>
          <a:xfrm rot="2618644">
            <a:off x="5596350" y="3166720"/>
            <a:ext cx="914576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6C96CE4-6371-2049-BBDA-90B86E98F8AE}"/>
              </a:ext>
            </a:extLst>
          </p:cNvPr>
          <p:cNvSpPr/>
          <p:nvPr/>
        </p:nvSpPr>
        <p:spPr>
          <a:xfrm>
            <a:off x="7770436" y="3343862"/>
            <a:ext cx="1386488" cy="231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68F276-C790-1D44-BEC2-4DBBC7FF6D42}"/>
              </a:ext>
            </a:extLst>
          </p:cNvPr>
          <p:cNvSpPr/>
          <p:nvPr/>
        </p:nvSpPr>
        <p:spPr>
          <a:xfrm rot="16200000">
            <a:off x="2117932" y="4285909"/>
            <a:ext cx="889000" cy="250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3EFFA-068A-384C-B2DB-57F4A0D1B4DD}"/>
              </a:ext>
            </a:extLst>
          </p:cNvPr>
          <p:cNvSpPr/>
          <p:nvPr/>
        </p:nvSpPr>
        <p:spPr>
          <a:xfrm>
            <a:off x="2548801" y="4724399"/>
            <a:ext cx="7776000" cy="131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5C608-361B-B04E-AED6-581CFE26CEB8}"/>
              </a:ext>
            </a:extLst>
          </p:cNvPr>
          <p:cNvSpPr/>
          <p:nvPr/>
        </p:nvSpPr>
        <p:spPr>
          <a:xfrm rot="16200000">
            <a:off x="9784403" y="4289865"/>
            <a:ext cx="923608" cy="157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F0B4-EBA3-2D46-910B-DAD17AE3C02F}"/>
              </a:ext>
            </a:extLst>
          </p:cNvPr>
          <p:cNvSpPr txBox="1"/>
          <p:nvPr/>
        </p:nvSpPr>
        <p:spPr>
          <a:xfrm>
            <a:off x="5666462" y="394128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(1) </a:t>
            </a:r>
            <a:r>
              <a:rPr lang="en-US" dirty="0"/>
              <a:t>Web browser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8E2E8-2A87-104C-A3B9-AE9F967D6243}"/>
              </a:ext>
            </a:extLst>
          </p:cNvPr>
          <p:cNvSpPr txBox="1"/>
          <p:nvPr/>
        </p:nvSpPr>
        <p:spPr>
          <a:xfrm>
            <a:off x="7873312" y="361852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(2) </a:t>
            </a:r>
            <a:r>
              <a:rPr lang="en-US" dirty="0"/>
              <a:t>Find</a:t>
            </a:r>
            <a:endParaRPr lang="en-KR" dirty="0"/>
          </a:p>
        </p:txBody>
      </p:sp>
      <p:pic>
        <p:nvPicPr>
          <p:cNvPr id="23" name="Picture 2" descr="page27image1910750240">
            <a:extLst>
              <a:ext uri="{FF2B5EF4-FFF2-40B4-BE49-F238E27FC236}">
                <a16:creationId xmlns:a16="http://schemas.microsoft.com/office/drawing/2014/main" id="{CF8FC8B9-166B-9342-9EA9-4254BE2B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00" y="3634431"/>
            <a:ext cx="362122" cy="3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98A91A-2AA6-F44B-A680-E1831F80A4CB}"/>
              </a:ext>
            </a:extLst>
          </p:cNvPr>
          <p:cNvSpPr txBox="1"/>
          <p:nvPr/>
        </p:nvSpPr>
        <p:spPr>
          <a:xfrm>
            <a:off x="7652336" y="4873381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(3) </a:t>
            </a:r>
            <a:r>
              <a:rPr lang="en-US" dirty="0"/>
              <a:t>Submit as </a:t>
            </a:r>
            <a:r>
              <a:rPr lang="en-US" dirty="0" err="1"/>
              <a:t>Github</a:t>
            </a:r>
            <a:r>
              <a:rPr lang="en-US" dirty="0"/>
              <a:t> issue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40485-F447-3C4C-B432-B62674E5F997}"/>
              </a:ext>
            </a:extLst>
          </p:cNvPr>
          <p:cNvSpPr txBox="1"/>
          <p:nvPr/>
        </p:nvSpPr>
        <p:spPr>
          <a:xfrm>
            <a:off x="1011240" y="1384523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웹 해킹 중심 적용 예시</a:t>
            </a:r>
            <a:endParaRPr lang="en-KR" sz="2000" b="1" dirty="0"/>
          </a:p>
        </p:txBody>
      </p:sp>
      <p:sp>
        <p:nvSpPr>
          <p:cNvPr id="21" name="직사각형 2">
            <a:extLst>
              <a:ext uri="{FF2B5EF4-FFF2-40B4-BE49-F238E27FC236}">
                <a16:creationId xmlns:a16="http://schemas.microsoft.com/office/drawing/2014/main" id="{59AC05F6-24EF-F84B-B23B-00D5232E9E9C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운영 방안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F61089D-8B2E-294E-8D45-84C1D2603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" y="4201556"/>
            <a:ext cx="2091464" cy="1033436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D5CCDAD-16FE-C44B-92A8-290951AA6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" y="5491042"/>
            <a:ext cx="2091464" cy="1040188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7C84713-9B0B-7F40-8049-607458A79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903801"/>
            <a:ext cx="2108200" cy="104170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BE6D22D-6590-1145-924F-F45A103F2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606046"/>
            <a:ext cx="2108200" cy="10417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U-Turn Arrow 25">
            <a:extLst>
              <a:ext uri="{FF2B5EF4-FFF2-40B4-BE49-F238E27FC236}">
                <a16:creationId xmlns:a16="http://schemas.microsoft.com/office/drawing/2014/main" id="{EDC4FB7A-0233-1047-B951-0D6567392C4C}"/>
              </a:ext>
            </a:extLst>
          </p:cNvPr>
          <p:cNvSpPr/>
          <p:nvPr/>
        </p:nvSpPr>
        <p:spPr>
          <a:xfrm rot="5400000">
            <a:off x="2314489" y="2587710"/>
            <a:ext cx="1146559" cy="39073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03515442-2B6A-204B-B25B-448DB0504F30}"/>
              </a:ext>
            </a:extLst>
          </p:cNvPr>
          <p:cNvSpPr/>
          <p:nvPr/>
        </p:nvSpPr>
        <p:spPr>
          <a:xfrm rot="5400000">
            <a:off x="2252769" y="3972884"/>
            <a:ext cx="1270000" cy="39073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CAF85E66-600A-5D48-BECA-39A473B0C04A}"/>
              </a:ext>
            </a:extLst>
          </p:cNvPr>
          <p:cNvSpPr/>
          <p:nvPr/>
        </p:nvSpPr>
        <p:spPr>
          <a:xfrm rot="5400000">
            <a:off x="2322101" y="5296864"/>
            <a:ext cx="1131335" cy="39073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2AFDCA-7319-B54E-92E9-0878A680B2E3}"/>
              </a:ext>
            </a:extLst>
          </p:cNvPr>
          <p:cNvSpPr txBox="1"/>
          <p:nvPr/>
        </p:nvSpPr>
        <p:spPr>
          <a:xfrm>
            <a:off x="3442253" y="3033193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Git push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endParaRPr lang="en-US" altLang="ko-KR" dirty="0"/>
          </a:p>
          <a:p>
            <a:pPr algn="ctr"/>
            <a:r>
              <a:rPr lang="ko-KR" altLang="en-US" dirty="0"/>
              <a:t>자동 빌드 과정</a:t>
            </a:r>
            <a:endParaRPr lang="en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247669-F206-3247-9D97-95EBDA4ED819}"/>
              </a:ext>
            </a:extLst>
          </p:cNvPr>
          <p:cNvSpPr txBox="1"/>
          <p:nvPr/>
        </p:nvSpPr>
        <p:spPr>
          <a:xfrm>
            <a:off x="3216230" y="5072493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쿠버네티스트를</a:t>
            </a:r>
            <a:r>
              <a:rPr lang="ko-KR" altLang="en-US" dirty="0"/>
              <a:t> 통한 </a:t>
            </a:r>
            <a:endParaRPr lang="en-US" altLang="ko-KR" dirty="0"/>
          </a:p>
          <a:p>
            <a:pPr algn="ctr"/>
            <a:r>
              <a:rPr lang="ko-KR" altLang="en-US" b="1" dirty="0"/>
              <a:t>동일 환경 제공</a:t>
            </a:r>
            <a:endParaRPr lang="en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3E7EF-4BFB-FB41-916B-DE73FF592A8D}"/>
              </a:ext>
            </a:extLst>
          </p:cNvPr>
          <p:cNvSpPr txBox="1"/>
          <p:nvPr/>
        </p:nvSpPr>
        <p:spPr>
          <a:xfrm>
            <a:off x="7537941" y="113614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스켈레톤</a:t>
            </a:r>
            <a:r>
              <a:rPr lang="ko-KR" altLang="en-US" b="1" dirty="0"/>
              <a:t> 코드 제공 이유</a:t>
            </a:r>
            <a:endParaRPr lang="en-KR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C9020E-DECD-B746-BB95-EA689E84BB39}"/>
              </a:ext>
            </a:extLst>
          </p:cNvPr>
          <p:cNvSpPr txBox="1"/>
          <p:nvPr/>
        </p:nvSpPr>
        <p:spPr>
          <a:xfrm>
            <a:off x="2216554" y="117359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교육 환경 구축</a:t>
            </a:r>
            <a:endParaRPr lang="en-KR" b="1" dirty="0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AE8723B-96D6-7D40-8C00-1B548363B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48" y="2373849"/>
            <a:ext cx="1774536" cy="1774536"/>
          </a:xfrm>
          <a:prstGeom prst="rect">
            <a:avLst/>
          </a:prstGeom>
        </p:spPr>
      </p:pic>
      <p:pic>
        <p:nvPicPr>
          <p:cNvPr id="38" name="Picture 3" descr="page6image1767578656">
            <a:extLst>
              <a:ext uri="{FF2B5EF4-FFF2-40B4-BE49-F238E27FC236}">
                <a16:creationId xmlns:a16="http://schemas.microsoft.com/office/drawing/2014/main" id="{635B8D90-9A1A-8D46-BB54-D2F478DF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309" y="2517152"/>
            <a:ext cx="1774536" cy="123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A3C9CA-93D3-A941-B050-CEA355C02839}"/>
              </a:ext>
            </a:extLst>
          </p:cNvPr>
          <p:cNvCxnSpPr>
            <a:cxnSpLocks/>
          </p:cNvCxnSpPr>
          <p:nvPr/>
        </p:nvCxnSpPr>
        <p:spPr>
          <a:xfrm>
            <a:off x="7950200" y="2373849"/>
            <a:ext cx="1863438" cy="22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396162-1F6A-EA4E-BB89-EC04C7DC6173}"/>
              </a:ext>
            </a:extLst>
          </p:cNvPr>
          <p:cNvCxnSpPr>
            <a:cxnSpLocks/>
          </p:cNvCxnSpPr>
          <p:nvPr/>
        </p:nvCxnSpPr>
        <p:spPr>
          <a:xfrm flipV="1">
            <a:off x="8061392" y="3752368"/>
            <a:ext cx="1783774" cy="323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06DF57-3089-9840-920B-D49F7B0BF854}"/>
              </a:ext>
            </a:extLst>
          </p:cNvPr>
          <p:cNvSpPr/>
          <p:nvPr/>
        </p:nvSpPr>
        <p:spPr>
          <a:xfrm>
            <a:off x="6138142" y="4877041"/>
            <a:ext cx="561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컨텐츠 </a:t>
            </a:r>
            <a:r>
              <a:rPr lang="ko-KR" altLang="en-US" b="1" dirty="0"/>
              <a:t>제작을 위한 소요 감소 </a:t>
            </a:r>
            <a:r>
              <a:rPr lang="en-US" altLang="ko-KR" dirty="0"/>
              <a:t>but</a:t>
            </a:r>
            <a:r>
              <a:rPr lang="ko-KR" altLang="en-US" dirty="0"/>
              <a:t> </a:t>
            </a:r>
            <a:endParaRPr lang="en-KR" dirty="0"/>
          </a:p>
          <a:p>
            <a:pPr algn="ctr"/>
            <a:r>
              <a:rPr lang="ko-KR" altLang="en-US" dirty="0"/>
              <a:t>각 인원의 </a:t>
            </a:r>
            <a:r>
              <a:rPr lang="ko-KR" altLang="en-US" b="1" dirty="0"/>
              <a:t>난이도 조절을 위한 </a:t>
            </a:r>
            <a:r>
              <a:rPr lang="ko-KR" altLang="en-US" b="1" dirty="0">
                <a:solidFill>
                  <a:srgbClr val="FF0000"/>
                </a:solidFill>
              </a:rPr>
              <a:t>개입</a:t>
            </a:r>
            <a:r>
              <a:rPr lang="ko-KR" altLang="en-US" b="1" dirty="0"/>
              <a:t> 필요</a:t>
            </a:r>
            <a:endParaRPr lang="en-KR" b="1" dirty="0"/>
          </a:p>
        </p:txBody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D058F47E-F2E2-FA44-97E4-13C08352F7FD}"/>
              </a:ext>
            </a:extLst>
          </p:cNvPr>
          <p:cNvCxnSpPr>
            <a:cxnSpLocks/>
          </p:cNvCxnSpPr>
          <p:nvPr/>
        </p:nvCxnSpPr>
        <p:spPr>
          <a:xfrm>
            <a:off x="6138142" y="137429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">
            <a:extLst>
              <a:ext uri="{FF2B5EF4-FFF2-40B4-BE49-F238E27FC236}">
                <a16:creationId xmlns:a16="http://schemas.microsoft.com/office/drawing/2014/main" id="{7877E018-DBC3-6E42-863E-68CDE6E5148D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운영 방안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47435" y="2577983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Chapter4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교육 기대 효과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2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2">
            <a:extLst>
              <a:ext uri="{FF2B5EF4-FFF2-40B4-BE49-F238E27FC236}">
                <a16:creationId xmlns:a16="http://schemas.microsoft.com/office/drawing/2014/main" id="{DE70CF35-8A6F-1949-8AC1-0F8080B1EB86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기대 효과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1C1DC-0F68-954B-9AB9-B62EB0F31A9E}"/>
              </a:ext>
            </a:extLst>
          </p:cNvPr>
          <p:cNvSpPr txBox="1"/>
          <p:nvPr/>
        </p:nvSpPr>
        <p:spPr>
          <a:xfrm>
            <a:off x="2637539" y="4236513"/>
            <a:ext cx="12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모의 해킹 능력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A7335-CEDD-1247-AC18-F8EEC5837412}"/>
              </a:ext>
            </a:extLst>
          </p:cNvPr>
          <p:cNvSpPr txBox="1"/>
          <p:nvPr/>
        </p:nvSpPr>
        <p:spPr>
          <a:xfrm>
            <a:off x="491020" y="4310555"/>
            <a:ext cx="15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시큐어</a:t>
            </a:r>
            <a:r>
              <a:rPr lang="ko-KR" altLang="en-US" dirty="0"/>
              <a:t> 코딩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E84A9-CD16-0B40-8C51-4551A4526589}"/>
              </a:ext>
            </a:extLst>
          </p:cNvPr>
          <p:cNvSpPr txBox="1"/>
          <p:nvPr/>
        </p:nvSpPr>
        <p:spPr>
          <a:xfrm>
            <a:off x="4242538" y="4236513"/>
            <a:ext cx="182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대응 방안 </a:t>
            </a:r>
            <a:br>
              <a:rPr lang="en-US" altLang="ko-KR" dirty="0"/>
            </a:br>
            <a:r>
              <a:rPr lang="ko-KR" altLang="en-US" dirty="0"/>
              <a:t>적용 능력</a:t>
            </a:r>
            <a:endParaRPr lang="en-KR" dirty="0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85E57335-6E6B-434D-B17A-1D26E617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0" y="2539464"/>
            <a:ext cx="1604335" cy="160433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CB8C5FB-6D96-FD45-927F-D758E67C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82" y="2539464"/>
            <a:ext cx="1334314" cy="1334314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43A7D02-8344-3C45-A25D-BF3F8D4CC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73" y="2397734"/>
            <a:ext cx="1693686" cy="16936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5A42AE-7C18-C944-BB70-52D1541AB7BA}"/>
              </a:ext>
            </a:extLst>
          </p:cNvPr>
          <p:cNvSpPr txBox="1"/>
          <p:nvPr/>
        </p:nvSpPr>
        <p:spPr>
          <a:xfrm>
            <a:off x="2501544" y="15668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교육생 관점</a:t>
            </a:r>
            <a:endParaRPr lang="en-KR" sz="2000" b="1" dirty="0"/>
          </a:p>
        </p:txBody>
      </p:sp>
      <p:cxnSp>
        <p:nvCxnSpPr>
          <p:cNvPr id="24" name="직선 연결선 24">
            <a:extLst>
              <a:ext uri="{FF2B5EF4-FFF2-40B4-BE49-F238E27FC236}">
                <a16:creationId xmlns:a16="http://schemas.microsoft.com/office/drawing/2014/main" id="{B7294C3E-F5FA-7A46-80BE-515254BDFA9C}"/>
              </a:ext>
            </a:extLst>
          </p:cNvPr>
          <p:cNvCxnSpPr>
            <a:cxnSpLocks/>
          </p:cNvCxnSpPr>
          <p:nvPr/>
        </p:nvCxnSpPr>
        <p:spPr>
          <a:xfrm>
            <a:off x="6392427" y="138140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1ADD50-AC6D-4E46-B657-8B609FFF6262}"/>
              </a:ext>
            </a:extLst>
          </p:cNvPr>
          <p:cNvSpPr txBox="1"/>
          <p:nvPr/>
        </p:nvSpPr>
        <p:spPr>
          <a:xfrm>
            <a:off x="8297813" y="15692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컨텐츠 관점</a:t>
            </a:r>
            <a:endParaRPr lang="en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52161D-66F7-404F-A19B-B63AB031A85A}"/>
              </a:ext>
            </a:extLst>
          </p:cNvPr>
          <p:cNvSpPr txBox="1"/>
          <p:nvPr/>
        </p:nvSpPr>
        <p:spPr>
          <a:xfrm>
            <a:off x="7473089" y="489980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외 </a:t>
            </a:r>
            <a:r>
              <a:rPr lang="ko-KR" altLang="en-US" b="1" dirty="0"/>
              <a:t>다양한 교육</a:t>
            </a:r>
            <a:r>
              <a:rPr lang="ko-KR" altLang="en-US" dirty="0"/>
              <a:t>에 적용 가능</a:t>
            </a:r>
            <a:endParaRPr lang="en-KR" dirty="0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8A2BCBFB-8783-6A45-8CA7-1D460711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28" y="2326803"/>
            <a:ext cx="2257200" cy="22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D0A5E4B-61CF-4A42-926C-E8B97ED3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2" y="2667094"/>
            <a:ext cx="2527300" cy="12540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" descr="page6image1767583296">
            <a:extLst>
              <a:ext uri="{FF2B5EF4-FFF2-40B4-BE49-F238E27FC236}">
                <a16:creationId xmlns:a16="http://schemas.microsoft.com/office/drawing/2014/main" id="{7B5AC14D-B333-B543-8F47-AC1AC525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1" y="1990624"/>
            <a:ext cx="1282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27image1910754000">
            <a:extLst>
              <a:ext uri="{FF2B5EF4-FFF2-40B4-BE49-F238E27FC236}">
                <a16:creationId xmlns:a16="http://schemas.microsoft.com/office/drawing/2014/main" id="{20FB1F89-CB67-B845-976C-2EA5E00E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80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92888-7E71-C34A-816D-E42A9D8460BF}"/>
              </a:ext>
            </a:extLst>
          </p:cNvPr>
          <p:cNvSpPr txBox="1"/>
          <p:nvPr/>
        </p:nvSpPr>
        <p:spPr>
          <a:xfrm>
            <a:off x="9547858" y="311407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Exploit</a:t>
            </a:r>
            <a:endParaRPr lang="en-KR" sz="2400" b="1" dirty="0"/>
          </a:p>
        </p:txBody>
      </p:sp>
      <p:pic>
        <p:nvPicPr>
          <p:cNvPr id="10" name="Picture 1" descr="page27image1910754000">
            <a:extLst>
              <a:ext uri="{FF2B5EF4-FFF2-40B4-BE49-F238E27FC236}">
                <a16:creationId xmlns:a16="http://schemas.microsoft.com/office/drawing/2014/main" id="{B46840D8-26FE-FA45-96AD-FD6D0E78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31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27image1910750240">
            <a:extLst>
              <a:ext uri="{FF2B5EF4-FFF2-40B4-BE49-F238E27FC236}">
                <a16:creationId xmlns:a16="http://schemas.microsoft.com/office/drawing/2014/main" id="{8FB998CE-7492-CA44-BDC4-2DC537A0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1" y="3057424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A61A4-8567-2A41-901B-076B5DAA15EE}"/>
              </a:ext>
            </a:extLst>
          </p:cNvPr>
          <p:cNvSpPr txBox="1"/>
          <p:nvPr/>
        </p:nvSpPr>
        <p:spPr>
          <a:xfrm>
            <a:off x="4662092" y="2990254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Attacker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47D7CA3-646E-BE47-838A-5C52910CB47D}"/>
              </a:ext>
            </a:extLst>
          </p:cNvPr>
          <p:cNvSpPr/>
          <p:nvPr/>
        </p:nvSpPr>
        <p:spPr>
          <a:xfrm>
            <a:off x="4168412" y="3343862"/>
            <a:ext cx="1386488" cy="231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6C96CE4-6371-2049-BBDA-90B86E98F8AE}"/>
              </a:ext>
            </a:extLst>
          </p:cNvPr>
          <p:cNvSpPr/>
          <p:nvPr/>
        </p:nvSpPr>
        <p:spPr>
          <a:xfrm>
            <a:off x="7770436" y="3343862"/>
            <a:ext cx="1386488" cy="231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68F276-C790-1D44-BEC2-4DBBC7FF6D42}"/>
              </a:ext>
            </a:extLst>
          </p:cNvPr>
          <p:cNvSpPr/>
          <p:nvPr/>
        </p:nvSpPr>
        <p:spPr>
          <a:xfrm rot="16200000">
            <a:off x="2117932" y="4285909"/>
            <a:ext cx="889000" cy="250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3EFFA-068A-384C-B2DB-57F4A0D1B4DD}"/>
              </a:ext>
            </a:extLst>
          </p:cNvPr>
          <p:cNvSpPr/>
          <p:nvPr/>
        </p:nvSpPr>
        <p:spPr>
          <a:xfrm>
            <a:off x="2548801" y="4724399"/>
            <a:ext cx="7776000" cy="131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5C608-361B-B04E-AED6-581CFE26CEB8}"/>
              </a:ext>
            </a:extLst>
          </p:cNvPr>
          <p:cNvSpPr/>
          <p:nvPr/>
        </p:nvSpPr>
        <p:spPr>
          <a:xfrm rot="16200000">
            <a:off x="9784403" y="4289865"/>
            <a:ext cx="923608" cy="157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F0B4-EBA3-2D46-910B-DAD17AE3C02F}"/>
              </a:ext>
            </a:extLst>
          </p:cNvPr>
          <p:cNvSpPr txBox="1"/>
          <p:nvPr/>
        </p:nvSpPr>
        <p:spPr>
          <a:xfrm>
            <a:off x="4230149" y="36159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(1) </a:t>
            </a:r>
            <a:r>
              <a:rPr lang="en-US" dirty="0"/>
              <a:t>C</a:t>
            </a:r>
            <a:r>
              <a:rPr lang="en-KR" dirty="0"/>
              <a:t>lone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8E2E8-2A87-104C-A3B9-AE9F967D6243}"/>
              </a:ext>
            </a:extLst>
          </p:cNvPr>
          <p:cNvSpPr txBox="1"/>
          <p:nvPr/>
        </p:nvSpPr>
        <p:spPr>
          <a:xfrm>
            <a:off x="7873312" y="361852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(2) </a:t>
            </a:r>
            <a:r>
              <a:rPr lang="en-US" dirty="0"/>
              <a:t>Find</a:t>
            </a:r>
            <a:endParaRPr lang="en-KR" dirty="0"/>
          </a:p>
        </p:txBody>
      </p:sp>
      <p:pic>
        <p:nvPicPr>
          <p:cNvPr id="23" name="Picture 2" descr="page27image1910750240">
            <a:extLst>
              <a:ext uri="{FF2B5EF4-FFF2-40B4-BE49-F238E27FC236}">
                <a16:creationId xmlns:a16="http://schemas.microsoft.com/office/drawing/2014/main" id="{CF8FC8B9-166B-9342-9EA9-4254BE2B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00" y="3634431"/>
            <a:ext cx="362122" cy="3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98A91A-2AA6-F44B-A680-E1831F80A4CB}"/>
              </a:ext>
            </a:extLst>
          </p:cNvPr>
          <p:cNvSpPr txBox="1"/>
          <p:nvPr/>
        </p:nvSpPr>
        <p:spPr>
          <a:xfrm>
            <a:off x="7652336" y="4873381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(3) </a:t>
            </a:r>
            <a:r>
              <a:rPr lang="en-US" dirty="0"/>
              <a:t>Submit as </a:t>
            </a:r>
            <a:r>
              <a:rPr lang="en-US" dirty="0" err="1"/>
              <a:t>Github</a:t>
            </a:r>
            <a:r>
              <a:rPr lang="en-US" dirty="0"/>
              <a:t> issue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40485-F447-3C4C-B432-B62674E5F997}"/>
              </a:ext>
            </a:extLst>
          </p:cNvPr>
          <p:cNvSpPr txBox="1"/>
          <p:nvPr/>
        </p:nvSpPr>
        <p:spPr>
          <a:xfrm>
            <a:off x="731769" y="1349465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Pwnable</a:t>
            </a:r>
            <a:r>
              <a:rPr lang="ko-KR" altLang="en-US" b="1" dirty="0"/>
              <a:t> 및 코드 분석에 적용 예시</a:t>
            </a:r>
            <a:endParaRPr lang="en-KR" b="1" dirty="0"/>
          </a:p>
        </p:txBody>
      </p:sp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기대 효과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47435" y="2577983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Chapter5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목적 및 대상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0" y="307975"/>
            <a:ext cx="6271206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교육 목차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공격 방어전 교육 컨셉 및 운영 방안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16031" y="1699950"/>
            <a:ext cx="831696" cy="773206"/>
            <a:chOff x="6777281" y="4096543"/>
            <a:chExt cx="1154723" cy="1154723"/>
          </a:xfrm>
        </p:grpSpPr>
        <p:sp>
          <p:nvSpPr>
            <p:cNvPr id="26" name="타원 25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8C53D4B-ADF6-4A76-A844-476D3DAC8952}"/>
              </a:ext>
            </a:extLst>
          </p:cNvPr>
          <p:cNvSpPr/>
          <p:nvPr/>
        </p:nvSpPr>
        <p:spPr>
          <a:xfrm>
            <a:off x="1729485" y="3157171"/>
            <a:ext cx="2596929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 배경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CTF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한계와 변화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1020A11-159C-478E-AAC5-6850F59842AE}"/>
              </a:ext>
            </a:extLst>
          </p:cNvPr>
          <p:cNvSpPr/>
          <p:nvPr/>
        </p:nvSpPr>
        <p:spPr>
          <a:xfrm>
            <a:off x="6231997" y="1437172"/>
            <a:ext cx="2146295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 기대 효과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모의 해킹 및 대응 능력 향상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C53D4B-ADF6-4A76-A844-476D3DAC8952}"/>
              </a:ext>
            </a:extLst>
          </p:cNvPr>
          <p:cNvSpPr/>
          <p:nvPr/>
        </p:nvSpPr>
        <p:spPr>
          <a:xfrm>
            <a:off x="1641029" y="4856560"/>
            <a:ext cx="2596929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 운영 방안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 해킹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보안 패치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C53D4B-ADF6-4A76-A844-476D3DAC8952}"/>
              </a:ext>
            </a:extLst>
          </p:cNvPr>
          <p:cNvSpPr/>
          <p:nvPr/>
        </p:nvSpPr>
        <p:spPr>
          <a:xfrm>
            <a:off x="1728286" y="1457782"/>
            <a:ext cx="2146295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 컨셉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Attack &amp; Defense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 교육 </a:t>
            </a:r>
          </a:p>
        </p:txBody>
      </p:sp>
      <p:grpSp>
        <p:nvGrpSpPr>
          <p:cNvPr id="98" name="그룹 24">
            <a:extLst>
              <a:ext uri="{FF2B5EF4-FFF2-40B4-BE49-F238E27FC236}">
                <a16:creationId xmlns:a16="http://schemas.microsoft.com/office/drawing/2014/main" id="{738F02C8-A0B8-DA4E-8685-ED68770802BE}"/>
              </a:ext>
            </a:extLst>
          </p:cNvPr>
          <p:cNvGrpSpPr/>
          <p:nvPr/>
        </p:nvGrpSpPr>
        <p:grpSpPr>
          <a:xfrm>
            <a:off x="465770" y="5098727"/>
            <a:ext cx="831696" cy="773206"/>
            <a:chOff x="6777281" y="4096543"/>
            <a:chExt cx="1154723" cy="1154723"/>
          </a:xfrm>
        </p:grpSpPr>
        <p:sp>
          <p:nvSpPr>
            <p:cNvPr id="99" name="타원 25">
              <a:extLst>
                <a:ext uri="{FF2B5EF4-FFF2-40B4-BE49-F238E27FC236}">
                  <a16:creationId xmlns:a16="http://schemas.microsoft.com/office/drawing/2014/main" id="{B8AEC0C3-1364-194A-918A-863E6C02F794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0" name="타원 30">
              <a:extLst>
                <a:ext uri="{FF2B5EF4-FFF2-40B4-BE49-F238E27FC236}">
                  <a16:creationId xmlns:a16="http://schemas.microsoft.com/office/drawing/2014/main" id="{8F792D53-7914-8A47-8B3F-732D3BD050CB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</a:p>
          </p:txBody>
        </p:sp>
      </p:grpSp>
      <p:grpSp>
        <p:nvGrpSpPr>
          <p:cNvPr id="101" name="그룹 24">
            <a:extLst>
              <a:ext uri="{FF2B5EF4-FFF2-40B4-BE49-F238E27FC236}">
                <a16:creationId xmlns:a16="http://schemas.microsoft.com/office/drawing/2014/main" id="{64DC1385-9F47-6E42-8098-C39F8FD3B11D}"/>
              </a:ext>
            </a:extLst>
          </p:cNvPr>
          <p:cNvGrpSpPr/>
          <p:nvPr/>
        </p:nvGrpSpPr>
        <p:grpSpPr>
          <a:xfrm>
            <a:off x="516031" y="3399339"/>
            <a:ext cx="831696" cy="773206"/>
            <a:chOff x="6777281" y="4096543"/>
            <a:chExt cx="1154723" cy="1154723"/>
          </a:xfrm>
        </p:grpSpPr>
        <p:sp>
          <p:nvSpPr>
            <p:cNvPr id="102" name="타원 25">
              <a:extLst>
                <a:ext uri="{FF2B5EF4-FFF2-40B4-BE49-F238E27FC236}">
                  <a16:creationId xmlns:a16="http://schemas.microsoft.com/office/drawing/2014/main" id="{89C6DF0B-3D53-DE46-B766-D7F0796E8DE1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3" name="타원 30">
              <a:extLst>
                <a:ext uri="{FF2B5EF4-FFF2-40B4-BE49-F238E27FC236}">
                  <a16:creationId xmlns:a16="http://schemas.microsoft.com/office/drawing/2014/main" id="{FDA7E504-9A0D-3447-A8BA-F7B1D3EF0146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</a:p>
          </p:txBody>
        </p:sp>
      </p:grpSp>
      <p:grpSp>
        <p:nvGrpSpPr>
          <p:cNvPr id="104" name="그룹 24">
            <a:extLst>
              <a:ext uri="{FF2B5EF4-FFF2-40B4-BE49-F238E27FC236}">
                <a16:creationId xmlns:a16="http://schemas.microsoft.com/office/drawing/2014/main" id="{E61F9630-EA7C-C540-A8ED-C97418972FDA}"/>
              </a:ext>
            </a:extLst>
          </p:cNvPr>
          <p:cNvGrpSpPr/>
          <p:nvPr/>
        </p:nvGrpSpPr>
        <p:grpSpPr>
          <a:xfrm>
            <a:off x="5019743" y="1725210"/>
            <a:ext cx="831696" cy="773206"/>
            <a:chOff x="6777281" y="4096543"/>
            <a:chExt cx="1154723" cy="1154723"/>
          </a:xfrm>
        </p:grpSpPr>
        <p:sp>
          <p:nvSpPr>
            <p:cNvPr id="107" name="타원 25">
              <a:extLst>
                <a:ext uri="{FF2B5EF4-FFF2-40B4-BE49-F238E27FC236}">
                  <a16:creationId xmlns:a16="http://schemas.microsoft.com/office/drawing/2014/main" id="{982EEDB5-EE4C-8244-B643-837FDCCE9851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8" name="타원 30">
              <a:extLst>
                <a:ext uri="{FF2B5EF4-FFF2-40B4-BE49-F238E27FC236}">
                  <a16:creationId xmlns:a16="http://schemas.microsoft.com/office/drawing/2014/main" id="{004D88BA-8F11-FB4A-B2FD-1D9AE99DB172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</a:t>
              </a:r>
            </a:p>
          </p:txBody>
        </p:sp>
      </p:grpSp>
      <p:sp>
        <p:nvSpPr>
          <p:cNvPr id="39" name="직사각형 91">
            <a:extLst>
              <a:ext uri="{FF2B5EF4-FFF2-40B4-BE49-F238E27FC236}">
                <a16:creationId xmlns:a16="http://schemas.microsoft.com/office/drawing/2014/main" id="{9F63484E-8D12-B144-9FA7-D93C18A87947}"/>
              </a:ext>
            </a:extLst>
          </p:cNvPr>
          <p:cNvSpPr/>
          <p:nvPr/>
        </p:nvSpPr>
        <p:spPr>
          <a:xfrm>
            <a:off x="6233197" y="3103065"/>
            <a:ext cx="2596929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목적 및 대상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교육의 목적 및 대상</a:t>
            </a:r>
          </a:p>
        </p:txBody>
      </p:sp>
      <p:grpSp>
        <p:nvGrpSpPr>
          <p:cNvPr id="44" name="그룹 24">
            <a:extLst>
              <a:ext uri="{FF2B5EF4-FFF2-40B4-BE49-F238E27FC236}">
                <a16:creationId xmlns:a16="http://schemas.microsoft.com/office/drawing/2014/main" id="{85897439-2151-C741-92ED-9ACC5ABC213D}"/>
              </a:ext>
            </a:extLst>
          </p:cNvPr>
          <p:cNvGrpSpPr/>
          <p:nvPr/>
        </p:nvGrpSpPr>
        <p:grpSpPr>
          <a:xfrm>
            <a:off x="5019743" y="3345233"/>
            <a:ext cx="831696" cy="773206"/>
            <a:chOff x="6777281" y="4096543"/>
            <a:chExt cx="1154723" cy="1154723"/>
          </a:xfrm>
        </p:grpSpPr>
        <p:sp>
          <p:nvSpPr>
            <p:cNvPr id="45" name="타원 25">
              <a:extLst>
                <a:ext uri="{FF2B5EF4-FFF2-40B4-BE49-F238E27FC236}">
                  <a16:creationId xmlns:a16="http://schemas.microsoft.com/office/drawing/2014/main" id="{77B0394C-E71A-684D-89D4-82B2EA73ECF8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6" name="타원 30">
              <a:extLst>
                <a:ext uri="{FF2B5EF4-FFF2-40B4-BE49-F238E27FC236}">
                  <a16:creationId xmlns:a16="http://schemas.microsoft.com/office/drawing/2014/main" id="{F7CA3115-6EB1-6949-8721-AE839C41AD42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8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C40485-F447-3C4C-B432-B62674E5F997}"/>
              </a:ext>
            </a:extLst>
          </p:cNvPr>
          <p:cNvSpPr txBox="1"/>
          <p:nvPr/>
        </p:nvSpPr>
        <p:spPr>
          <a:xfrm>
            <a:off x="731769" y="1349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목적</a:t>
            </a:r>
            <a:endParaRPr lang="en-KR" b="1" dirty="0"/>
          </a:p>
        </p:txBody>
      </p:sp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목적 및 대상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4D831-1E37-B142-9F94-88A6EBA3CB07}"/>
              </a:ext>
            </a:extLst>
          </p:cNvPr>
          <p:cNvSpPr txBox="1"/>
          <p:nvPr/>
        </p:nvSpPr>
        <p:spPr>
          <a:xfrm>
            <a:off x="633279" y="4798592"/>
            <a:ext cx="390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 &amp; Defense CTF </a:t>
            </a:r>
            <a:r>
              <a:rPr lang="ko-KR" altLang="en-US" dirty="0"/>
              <a:t>역량 기르기</a:t>
            </a:r>
            <a:endParaRPr lang="en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65FA0-33E4-424D-8C3C-A8A8F8871781}"/>
              </a:ext>
            </a:extLst>
          </p:cNvPr>
          <p:cNvSpPr txBox="1"/>
          <p:nvPr/>
        </p:nvSpPr>
        <p:spPr>
          <a:xfrm>
            <a:off x="5448390" y="1391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대상</a:t>
            </a:r>
            <a:endParaRPr lang="en-KR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E4C9FB-EFC7-AF4C-A54C-0418510D22A5}"/>
              </a:ext>
            </a:extLst>
          </p:cNvPr>
          <p:cNvCxnSpPr>
            <a:cxnSpLocks/>
          </p:cNvCxnSpPr>
          <p:nvPr/>
        </p:nvCxnSpPr>
        <p:spPr>
          <a:xfrm>
            <a:off x="4953000" y="1391446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3D9A00-C962-4342-A6E3-EA9B9D6A9703}"/>
              </a:ext>
            </a:extLst>
          </p:cNvPr>
          <p:cNvSpPr txBox="1"/>
          <p:nvPr/>
        </p:nvSpPr>
        <p:spPr>
          <a:xfrm>
            <a:off x="5329659" y="4675409"/>
            <a:ext cx="695081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CTF</a:t>
            </a:r>
            <a:r>
              <a:rPr lang="ko-KR" altLang="en-US" dirty="0" err="1"/>
              <a:t>를</a:t>
            </a:r>
            <a:r>
              <a:rPr lang="ko-KR" altLang="en-US" dirty="0"/>
              <a:t> 참여해본 경험이 있는 사람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 &amp; Defense CTF </a:t>
            </a:r>
            <a:r>
              <a:rPr lang="ko-KR" altLang="en-US" dirty="0"/>
              <a:t>역량을 기르고 싶은 사람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Code patch </a:t>
            </a:r>
            <a:r>
              <a:rPr lang="ko-KR" altLang="en-US" dirty="0"/>
              <a:t>영역의 </a:t>
            </a:r>
            <a:r>
              <a:rPr lang="en-US" altLang="ko-KR" dirty="0"/>
              <a:t>CTF</a:t>
            </a:r>
            <a:r>
              <a:rPr lang="ko-KR" altLang="en-US" dirty="0"/>
              <a:t> 문제를 풀이 역량을 기르고 싶은 사람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 영역에 관심있고 참여 해보고 싶은 사람</a:t>
            </a:r>
            <a:endParaRPr lang="en-K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05F542-1A53-0444-806B-B20CCCBC4111}"/>
              </a:ext>
            </a:extLst>
          </p:cNvPr>
          <p:cNvGrpSpPr/>
          <p:nvPr/>
        </p:nvGrpSpPr>
        <p:grpSpPr>
          <a:xfrm>
            <a:off x="731769" y="2513848"/>
            <a:ext cx="3669976" cy="1817668"/>
            <a:chOff x="3414356" y="2142244"/>
            <a:chExt cx="5681033" cy="2388226"/>
          </a:xfrm>
        </p:grpSpPr>
        <p:pic>
          <p:nvPicPr>
            <p:cNvPr id="28" name="Picture 1" descr="page6image1767583296">
              <a:extLst>
                <a:ext uri="{FF2B5EF4-FFF2-40B4-BE49-F238E27FC236}">
                  <a16:creationId xmlns:a16="http://schemas.microsoft.com/office/drawing/2014/main" id="{92E6AE37-7E3F-8541-9AA2-49D905BFC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356" y="2813742"/>
              <a:ext cx="1497618" cy="171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age6image1767583888">
              <a:extLst>
                <a:ext uri="{FF2B5EF4-FFF2-40B4-BE49-F238E27FC236}">
                  <a16:creationId xmlns:a16="http://schemas.microsoft.com/office/drawing/2014/main" id="{7FA42241-D3C4-D14B-AB7E-BBCC47677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770" y="2813741"/>
              <a:ext cx="1497619" cy="171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08CA383-0E52-6549-9FB8-F2EA26F8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353" y="2142244"/>
              <a:ext cx="1286756" cy="1286756"/>
            </a:xfrm>
            <a:prstGeom prst="rect">
              <a:avLst/>
            </a:prstGeom>
          </p:spPr>
        </p:pic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315F795F-58C5-BF43-BA4D-A31C6F51F4D5}"/>
                </a:ext>
              </a:extLst>
            </p:cNvPr>
            <p:cNvSpPr/>
            <p:nvPr/>
          </p:nvSpPr>
          <p:spPr>
            <a:xfrm>
              <a:off x="5349397" y="3464356"/>
              <a:ext cx="1814917" cy="46958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76A9810-503B-E44C-A218-15DCD431E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93" y="1908813"/>
            <a:ext cx="2795215" cy="26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목표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D9A00-C962-4342-A6E3-EA9B9D6A9703}"/>
              </a:ext>
            </a:extLst>
          </p:cNvPr>
          <p:cNvSpPr txBox="1"/>
          <p:nvPr/>
        </p:nvSpPr>
        <p:spPr>
          <a:xfrm>
            <a:off x="1690582" y="5020411"/>
            <a:ext cx="96807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 &amp; Defense CTF</a:t>
            </a:r>
            <a:r>
              <a:rPr lang="ko-KR" altLang="en-US" dirty="0"/>
              <a:t>기반의 교육을 통해서 해당 </a:t>
            </a:r>
            <a:r>
              <a:rPr lang="en-US" altLang="ko-KR" dirty="0"/>
              <a:t>CTF</a:t>
            </a:r>
            <a:r>
              <a:rPr lang="ko-KR" altLang="en-US" dirty="0"/>
              <a:t>에 참여할 수 있는 인재를 양성한다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 </a:t>
            </a:r>
            <a:r>
              <a:rPr lang="en-US" altLang="ko-KR" dirty="0"/>
              <a:t>CTF</a:t>
            </a:r>
            <a:r>
              <a:rPr lang="ko-KR" altLang="en-US" dirty="0" err="1"/>
              <a:t>를</a:t>
            </a:r>
            <a:r>
              <a:rPr lang="ko-KR" altLang="en-US" dirty="0"/>
              <a:t> 통해서 현업과 밀접한 경험을 하여 정보보안 인재를 양성한다 </a:t>
            </a:r>
            <a:endParaRPr lang="en-KR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48D6D43-B223-B64B-A922-7CB235AA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33" y="1828580"/>
            <a:ext cx="2623506" cy="26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260">
            <a:extLst>
              <a:ext uri="{FF2B5EF4-FFF2-40B4-BE49-F238E27FC236}">
                <a16:creationId xmlns:a16="http://schemas.microsoft.com/office/drawing/2014/main" id="{F9109BEE-A9B7-B245-A437-E023CB9D60E9}"/>
              </a:ext>
            </a:extLst>
          </p:cNvPr>
          <p:cNvSpPr/>
          <p:nvPr/>
        </p:nvSpPr>
        <p:spPr>
          <a:xfrm rot="10800000">
            <a:off x="2017579" y="1289253"/>
            <a:ext cx="1257788" cy="1230597"/>
          </a:xfrm>
          <a:custGeom>
            <a:avLst/>
            <a:gdLst>
              <a:gd name="connsiteX0" fmla="*/ 1393633 w 2794462"/>
              <a:gd name="connsiteY0" fmla="*/ 2899582 h 2899582"/>
              <a:gd name="connsiteX1" fmla="*/ 0 w 2794462"/>
              <a:gd name="connsiteY1" fmla="*/ 458662 h 2899582"/>
              <a:gd name="connsiteX2" fmla="*/ 789557 w 2794462"/>
              <a:gd name="connsiteY2" fmla="*/ 2811 h 2899582"/>
              <a:gd name="connsiteX3" fmla="*/ 845210 w 2794462"/>
              <a:gd name="connsiteY3" fmla="*/ 70263 h 2899582"/>
              <a:gd name="connsiteX4" fmla="*/ 1404552 w 2794462"/>
              <a:gd name="connsiteY4" fmla="*/ 301950 h 2899582"/>
              <a:gd name="connsiteX5" fmla="*/ 1963894 w 2794462"/>
              <a:gd name="connsiteY5" fmla="*/ 70263 h 2899582"/>
              <a:gd name="connsiteX6" fmla="*/ 2021866 w 2794462"/>
              <a:gd name="connsiteY6" fmla="*/ 0 h 2899582"/>
              <a:gd name="connsiteX7" fmla="*/ 2794462 w 2794462"/>
              <a:gd name="connsiteY7" fmla="*/ 446060 h 289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462" h="2899582">
                <a:moveTo>
                  <a:pt x="1393633" y="2899582"/>
                </a:moveTo>
                <a:lnTo>
                  <a:pt x="0" y="458662"/>
                </a:lnTo>
                <a:lnTo>
                  <a:pt x="789557" y="2811"/>
                </a:lnTo>
                <a:lnTo>
                  <a:pt x="845210" y="70263"/>
                </a:lnTo>
                <a:cubicBezTo>
                  <a:pt x="988359" y="213411"/>
                  <a:pt x="1186116" y="301950"/>
                  <a:pt x="1404552" y="301950"/>
                </a:cubicBezTo>
                <a:cubicBezTo>
                  <a:pt x="1622989" y="301950"/>
                  <a:pt x="1820746" y="213411"/>
                  <a:pt x="1963894" y="70263"/>
                </a:cubicBezTo>
                <a:lnTo>
                  <a:pt x="2021866" y="0"/>
                </a:lnTo>
                <a:lnTo>
                  <a:pt x="2794462" y="446060"/>
                </a:lnTo>
                <a:close/>
              </a:path>
            </a:pathLst>
          </a:custGeom>
          <a:solidFill>
            <a:srgbClr val="FFCE4B"/>
          </a:solidFill>
          <a:ln w="158750">
            <a:solidFill>
              <a:srgbClr val="FFCE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" name="자유형 263">
            <a:extLst>
              <a:ext uri="{FF2B5EF4-FFF2-40B4-BE49-F238E27FC236}">
                <a16:creationId xmlns:a16="http://schemas.microsoft.com/office/drawing/2014/main" id="{00B22E67-3B45-2A41-B3B4-D5CF8E227D81}"/>
              </a:ext>
            </a:extLst>
          </p:cNvPr>
          <p:cNvSpPr/>
          <p:nvPr/>
        </p:nvSpPr>
        <p:spPr>
          <a:xfrm rot="10800000">
            <a:off x="1245149" y="2519852"/>
            <a:ext cx="1306498" cy="1122621"/>
          </a:xfrm>
          <a:custGeom>
            <a:avLst/>
            <a:gdLst>
              <a:gd name="connsiteX0" fmla="*/ 1399979 w 2830284"/>
              <a:gd name="connsiteY0" fmla="*/ 2505149 h 2505149"/>
              <a:gd name="connsiteX1" fmla="*/ 598120 w 2830284"/>
              <a:gd name="connsiteY1" fmla="*/ 2042196 h 2505149"/>
              <a:gd name="connsiteX2" fmla="*/ 604386 w 2830284"/>
              <a:gd name="connsiteY2" fmla="*/ 2022008 h 2505149"/>
              <a:gd name="connsiteX3" fmla="*/ 620457 w 2830284"/>
              <a:gd name="connsiteY3" fmla="*/ 1862588 h 2505149"/>
              <a:gd name="connsiteX4" fmla="*/ 64656 w 2830284"/>
              <a:gd name="connsiteY4" fmla="*/ 1107122 h 2505149"/>
              <a:gd name="connsiteX5" fmla="*/ 0 w 2830284"/>
              <a:gd name="connsiteY5" fmla="*/ 1090498 h 2505149"/>
              <a:gd name="connsiteX6" fmla="*/ 0 w 2830284"/>
              <a:gd name="connsiteY6" fmla="*/ 0 h 2505149"/>
              <a:gd name="connsiteX7" fmla="*/ 2830284 w 2830284"/>
              <a:gd name="connsiteY7" fmla="*/ 0 h 25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284" h="2505149">
                <a:moveTo>
                  <a:pt x="1399979" y="2505149"/>
                </a:moveTo>
                <a:lnTo>
                  <a:pt x="598120" y="2042196"/>
                </a:lnTo>
                <a:lnTo>
                  <a:pt x="604386" y="2022008"/>
                </a:lnTo>
                <a:cubicBezTo>
                  <a:pt x="614924" y="1970514"/>
                  <a:pt x="620457" y="1917197"/>
                  <a:pt x="620457" y="1862588"/>
                </a:cubicBezTo>
                <a:cubicBezTo>
                  <a:pt x="620457" y="1507629"/>
                  <a:pt x="386659" y="1207276"/>
                  <a:pt x="64656" y="1107122"/>
                </a:cubicBezTo>
                <a:lnTo>
                  <a:pt x="0" y="1090498"/>
                </a:lnTo>
                <a:lnTo>
                  <a:pt x="0" y="0"/>
                </a:lnTo>
                <a:lnTo>
                  <a:pt x="2830284" y="0"/>
                </a:lnTo>
                <a:close/>
              </a:path>
            </a:pathLst>
          </a:custGeom>
          <a:solidFill>
            <a:srgbClr val="5C6DBD"/>
          </a:solidFill>
          <a:ln w="158750">
            <a:solidFill>
              <a:srgbClr val="5C6D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3" name="자유형 264">
            <a:extLst>
              <a:ext uri="{FF2B5EF4-FFF2-40B4-BE49-F238E27FC236}">
                <a16:creationId xmlns:a16="http://schemas.microsoft.com/office/drawing/2014/main" id="{3011B177-AA7B-4349-BDF9-EC95C4575579}"/>
              </a:ext>
            </a:extLst>
          </p:cNvPr>
          <p:cNvSpPr/>
          <p:nvPr/>
        </p:nvSpPr>
        <p:spPr>
          <a:xfrm rot="10800000">
            <a:off x="2741301" y="2524813"/>
            <a:ext cx="1306500" cy="1128269"/>
          </a:xfrm>
          <a:custGeom>
            <a:avLst/>
            <a:gdLst>
              <a:gd name="connsiteX0" fmla="*/ 1437500 w 2830288"/>
              <a:gd name="connsiteY0" fmla="*/ 2517752 h 2517752"/>
              <a:gd name="connsiteX1" fmla="*/ 0 w 2830288"/>
              <a:gd name="connsiteY1" fmla="*/ 0 h 2517752"/>
              <a:gd name="connsiteX2" fmla="*/ 2830288 w 2830288"/>
              <a:gd name="connsiteY2" fmla="*/ 0 h 2517752"/>
              <a:gd name="connsiteX3" fmla="*/ 2830288 w 2830288"/>
              <a:gd name="connsiteY3" fmla="*/ 1092346 h 2517752"/>
              <a:gd name="connsiteX4" fmla="*/ 2772826 w 2830288"/>
              <a:gd name="connsiteY4" fmla="*/ 1107121 h 2517752"/>
              <a:gd name="connsiteX5" fmla="*/ 2217025 w 2830288"/>
              <a:gd name="connsiteY5" fmla="*/ 1862587 h 2517752"/>
              <a:gd name="connsiteX6" fmla="*/ 2233096 w 2830288"/>
              <a:gd name="connsiteY6" fmla="*/ 2022007 h 2517752"/>
              <a:gd name="connsiteX7" fmla="*/ 2242680 w 2830288"/>
              <a:gd name="connsiteY7" fmla="*/ 2052881 h 251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288" h="2517752">
                <a:moveTo>
                  <a:pt x="1437500" y="2517752"/>
                </a:moveTo>
                <a:lnTo>
                  <a:pt x="0" y="0"/>
                </a:lnTo>
                <a:lnTo>
                  <a:pt x="2830288" y="0"/>
                </a:lnTo>
                <a:lnTo>
                  <a:pt x="2830288" y="1092346"/>
                </a:lnTo>
                <a:lnTo>
                  <a:pt x="2772826" y="1107121"/>
                </a:lnTo>
                <a:cubicBezTo>
                  <a:pt x="2450824" y="1207275"/>
                  <a:pt x="2217025" y="1507628"/>
                  <a:pt x="2217025" y="1862587"/>
                </a:cubicBezTo>
                <a:cubicBezTo>
                  <a:pt x="2217025" y="1917196"/>
                  <a:pt x="2222559" y="1970513"/>
                  <a:pt x="2233096" y="2022007"/>
                </a:cubicBezTo>
                <a:lnTo>
                  <a:pt x="2242680" y="2052881"/>
                </a:lnTo>
                <a:close/>
              </a:path>
            </a:pathLst>
          </a:custGeom>
          <a:solidFill>
            <a:srgbClr val="5C6DBD"/>
          </a:solidFill>
          <a:ln w="158750">
            <a:solidFill>
              <a:srgbClr val="5C6D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세부 개요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2FF41-68A2-5149-85EF-CBEE5211D66D}"/>
              </a:ext>
            </a:extLst>
          </p:cNvPr>
          <p:cNvSpPr txBox="1"/>
          <p:nvPr/>
        </p:nvSpPr>
        <p:spPr>
          <a:xfrm>
            <a:off x="2612268" y="308894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시큐어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코딩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web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62134-A02C-E645-96BD-B8EF47D47230}"/>
              </a:ext>
            </a:extLst>
          </p:cNvPr>
          <p:cNvSpPr txBox="1"/>
          <p:nvPr/>
        </p:nvSpPr>
        <p:spPr>
          <a:xfrm>
            <a:off x="1481792" y="320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웹해킹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09871-2AC3-784C-A5B8-E851EDB23081}"/>
              </a:ext>
            </a:extLst>
          </p:cNvPr>
          <p:cNvSpPr txBox="1"/>
          <p:nvPr/>
        </p:nvSpPr>
        <p:spPr>
          <a:xfrm>
            <a:off x="664149" y="3788579"/>
            <a:ext cx="4050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공방전을 토대로 </a:t>
            </a:r>
            <a:r>
              <a:rPr lang="en-US" altLang="ko-KR" sz="2000" b="1" dirty="0"/>
              <a:t>Web Hacking</a:t>
            </a:r>
            <a:r>
              <a:rPr lang="ko-KR" altLang="en-US" sz="2000" b="1" dirty="0"/>
              <a:t>을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배우고 싶은 사람</a:t>
            </a:r>
            <a:endParaRPr lang="en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6D76F-F3E2-424D-8BBA-1E2244821CB6}"/>
              </a:ext>
            </a:extLst>
          </p:cNvPr>
          <p:cNvSpPr txBox="1"/>
          <p:nvPr/>
        </p:nvSpPr>
        <p:spPr>
          <a:xfrm>
            <a:off x="3237765" y="5983091"/>
            <a:ext cx="5942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개발은 필요 없다</a:t>
            </a:r>
            <a:r>
              <a:rPr lang="en-US" altLang="ko-KR" sz="2000" b="1" dirty="0"/>
              <a:t>!</a:t>
            </a:r>
          </a:p>
          <a:p>
            <a:pPr algn="ctr"/>
            <a:r>
              <a:rPr lang="ko-KR" altLang="en-US" sz="2000" b="1" dirty="0"/>
              <a:t>코드 패치와 해킹</a:t>
            </a:r>
            <a:r>
              <a:rPr lang="en-US" sz="2000" b="1" dirty="0"/>
              <a:t> </a:t>
            </a:r>
            <a:r>
              <a:rPr lang="ko-KR" altLang="en-US" sz="2000" b="1" dirty="0"/>
              <a:t>중심으로 교육을 받고 싶은 사람</a:t>
            </a:r>
            <a:endParaRPr lang="en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06FD-E2A1-A045-9691-75EECAF54C03}"/>
              </a:ext>
            </a:extLst>
          </p:cNvPr>
          <p:cNvSpPr txBox="1"/>
          <p:nvPr/>
        </p:nvSpPr>
        <p:spPr>
          <a:xfrm>
            <a:off x="1618898" y="1974989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및 실습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B96C26-E30C-A144-8E77-A9B9F6569508}"/>
              </a:ext>
            </a:extLst>
          </p:cNvPr>
          <p:cNvSpPr txBox="1"/>
          <p:nvPr/>
        </p:nvSpPr>
        <p:spPr>
          <a:xfrm>
            <a:off x="1784221" y="872535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Hacking</a:t>
            </a:r>
            <a:endParaRPr lang="en-KR" b="1" dirty="0"/>
          </a:p>
        </p:txBody>
      </p:sp>
      <p:pic>
        <p:nvPicPr>
          <p:cNvPr id="95" name="Picture 94" descr="Shape&#10;&#10;Description automatically generated with low confidence">
            <a:extLst>
              <a:ext uri="{FF2B5EF4-FFF2-40B4-BE49-F238E27FC236}">
                <a16:creationId xmlns:a16="http://schemas.microsoft.com/office/drawing/2014/main" id="{46316328-0513-0248-ABEB-794DEC39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59" y="1574566"/>
            <a:ext cx="258826" cy="25882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0936F9F1-BA6E-F341-B032-2A185E46E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70" y="2778153"/>
            <a:ext cx="256854" cy="240621"/>
          </a:xfrm>
          <a:prstGeom prst="rect">
            <a:avLst/>
          </a:prstGeom>
        </p:spPr>
      </p:pic>
      <p:pic>
        <p:nvPicPr>
          <p:cNvPr id="97" name="Picture 96" descr="Shape&#10;&#10;Description automatically generated with low confidence">
            <a:extLst>
              <a:ext uri="{FF2B5EF4-FFF2-40B4-BE49-F238E27FC236}">
                <a16:creationId xmlns:a16="http://schemas.microsoft.com/office/drawing/2014/main" id="{5A4847EE-9FC7-5243-823A-039C47E1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10" y="2802752"/>
            <a:ext cx="191421" cy="191421"/>
          </a:xfrm>
          <a:prstGeom prst="rect">
            <a:avLst/>
          </a:prstGeom>
        </p:spPr>
      </p:pic>
      <p:sp>
        <p:nvSpPr>
          <p:cNvPr id="98" name="자유형 260">
            <a:extLst>
              <a:ext uri="{FF2B5EF4-FFF2-40B4-BE49-F238E27FC236}">
                <a16:creationId xmlns:a16="http://schemas.microsoft.com/office/drawing/2014/main" id="{677F856E-C186-9F44-9C1D-DD8E8C6E0D03}"/>
              </a:ext>
            </a:extLst>
          </p:cNvPr>
          <p:cNvSpPr/>
          <p:nvPr/>
        </p:nvSpPr>
        <p:spPr>
          <a:xfrm rot="10800000">
            <a:off x="9059594" y="1289254"/>
            <a:ext cx="1257786" cy="1230598"/>
          </a:xfrm>
          <a:custGeom>
            <a:avLst/>
            <a:gdLst>
              <a:gd name="connsiteX0" fmla="*/ 1393633 w 2794462"/>
              <a:gd name="connsiteY0" fmla="*/ 2899582 h 2899582"/>
              <a:gd name="connsiteX1" fmla="*/ 0 w 2794462"/>
              <a:gd name="connsiteY1" fmla="*/ 458662 h 2899582"/>
              <a:gd name="connsiteX2" fmla="*/ 789557 w 2794462"/>
              <a:gd name="connsiteY2" fmla="*/ 2811 h 2899582"/>
              <a:gd name="connsiteX3" fmla="*/ 845210 w 2794462"/>
              <a:gd name="connsiteY3" fmla="*/ 70263 h 2899582"/>
              <a:gd name="connsiteX4" fmla="*/ 1404552 w 2794462"/>
              <a:gd name="connsiteY4" fmla="*/ 301950 h 2899582"/>
              <a:gd name="connsiteX5" fmla="*/ 1963894 w 2794462"/>
              <a:gd name="connsiteY5" fmla="*/ 70263 h 2899582"/>
              <a:gd name="connsiteX6" fmla="*/ 2021866 w 2794462"/>
              <a:gd name="connsiteY6" fmla="*/ 0 h 2899582"/>
              <a:gd name="connsiteX7" fmla="*/ 2794462 w 2794462"/>
              <a:gd name="connsiteY7" fmla="*/ 446060 h 289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462" h="2899582">
                <a:moveTo>
                  <a:pt x="1393633" y="2899582"/>
                </a:moveTo>
                <a:lnTo>
                  <a:pt x="0" y="458662"/>
                </a:lnTo>
                <a:lnTo>
                  <a:pt x="789557" y="2811"/>
                </a:lnTo>
                <a:lnTo>
                  <a:pt x="845210" y="70263"/>
                </a:lnTo>
                <a:cubicBezTo>
                  <a:pt x="988359" y="213411"/>
                  <a:pt x="1186116" y="301950"/>
                  <a:pt x="1404552" y="301950"/>
                </a:cubicBezTo>
                <a:cubicBezTo>
                  <a:pt x="1622989" y="301950"/>
                  <a:pt x="1820746" y="213411"/>
                  <a:pt x="1963894" y="70263"/>
                </a:cubicBezTo>
                <a:lnTo>
                  <a:pt x="2021866" y="0"/>
                </a:lnTo>
                <a:lnTo>
                  <a:pt x="2794462" y="4460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5875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99" name="자유형 263">
            <a:extLst>
              <a:ext uri="{FF2B5EF4-FFF2-40B4-BE49-F238E27FC236}">
                <a16:creationId xmlns:a16="http://schemas.microsoft.com/office/drawing/2014/main" id="{CFFE4166-0ACD-9F45-95E4-3425EA347165}"/>
              </a:ext>
            </a:extLst>
          </p:cNvPr>
          <p:cNvSpPr/>
          <p:nvPr/>
        </p:nvSpPr>
        <p:spPr>
          <a:xfrm rot="10800000">
            <a:off x="8287162" y="2519852"/>
            <a:ext cx="1306498" cy="1122621"/>
          </a:xfrm>
          <a:custGeom>
            <a:avLst/>
            <a:gdLst>
              <a:gd name="connsiteX0" fmla="*/ 1399979 w 2830284"/>
              <a:gd name="connsiteY0" fmla="*/ 2505149 h 2505149"/>
              <a:gd name="connsiteX1" fmla="*/ 598120 w 2830284"/>
              <a:gd name="connsiteY1" fmla="*/ 2042196 h 2505149"/>
              <a:gd name="connsiteX2" fmla="*/ 604386 w 2830284"/>
              <a:gd name="connsiteY2" fmla="*/ 2022008 h 2505149"/>
              <a:gd name="connsiteX3" fmla="*/ 620457 w 2830284"/>
              <a:gd name="connsiteY3" fmla="*/ 1862588 h 2505149"/>
              <a:gd name="connsiteX4" fmla="*/ 64656 w 2830284"/>
              <a:gd name="connsiteY4" fmla="*/ 1107122 h 2505149"/>
              <a:gd name="connsiteX5" fmla="*/ 0 w 2830284"/>
              <a:gd name="connsiteY5" fmla="*/ 1090498 h 2505149"/>
              <a:gd name="connsiteX6" fmla="*/ 0 w 2830284"/>
              <a:gd name="connsiteY6" fmla="*/ 0 h 2505149"/>
              <a:gd name="connsiteX7" fmla="*/ 2830284 w 2830284"/>
              <a:gd name="connsiteY7" fmla="*/ 0 h 25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284" h="2505149">
                <a:moveTo>
                  <a:pt x="1399979" y="2505149"/>
                </a:moveTo>
                <a:lnTo>
                  <a:pt x="598120" y="2042196"/>
                </a:lnTo>
                <a:lnTo>
                  <a:pt x="604386" y="2022008"/>
                </a:lnTo>
                <a:cubicBezTo>
                  <a:pt x="614924" y="1970514"/>
                  <a:pt x="620457" y="1917197"/>
                  <a:pt x="620457" y="1862588"/>
                </a:cubicBezTo>
                <a:cubicBezTo>
                  <a:pt x="620457" y="1507629"/>
                  <a:pt x="386659" y="1207276"/>
                  <a:pt x="64656" y="1107122"/>
                </a:cubicBezTo>
                <a:lnTo>
                  <a:pt x="0" y="1090498"/>
                </a:lnTo>
                <a:lnTo>
                  <a:pt x="0" y="0"/>
                </a:lnTo>
                <a:lnTo>
                  <a:pt x="283028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5875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00" name="자유형 264">
            <a:extLst>
              <a:ext uri="{FF2B5EF4-FFF2-40B4-BE49-F238E27FC236}">
                <a16:creationId xmlns:a16="http://schemas.microsoft.com/office/drawing/2014/main" id="{CF84BE54-621C-3640-AC62-E74183EAE8B7}"/>
              </a:ext>
            </a:extLst>
          </p:cNvPr>
          <p:cNvSpPr/>
          <p:nvPr/>
        </p:nvSpPr>
        <p:spPr>
          <a:xfrm rot="10800000">
            <a:off x="9783314" y="2524813"/>
            <a:ext cx="1306500" cy="1128269"/>
          </a:xfrm>
          <a:custGeom>
            <a:avLst/>
            <a:gdLst>
              <a:gd name="connsiteX0" fmla="*/ 1437500 w 2830288"/>
              <a:gd name="connsiteY0" fmla="*/ 2517752 h 2517752"/>
              <a:gd name="connsiteX1" fmla="*/ 0 w 2830288"/>
              <a:gd name="connsiteY1" fmla="*/ 0 h 2517752"/>
              <a:gd name="connsiteX2" fmla="*/ 2830288 w 2830288"/>
              <a:gd name="connsiteY2" fmla="*/ 0 h 2517752"/>
              <a:gd name="connsiteX3" fmla="*/ 2830288 w 2830288"/>
              <a:gd name="connsiteY3" fmla="*/ 1092346 h 2517752"/>
              <a:gd name="connsiteX4" fmla="*/ 2772826 w 2830288"/>
              <a:gd name="connsiteY4" fmla="*/ 1107121 h 2517752"/>
              <a:gd name="connsiteX5" fmla="*/ 2217025 w 2830288"/>
              <a:gd name="connsiteY5" fmla="*/ 1862587 h 2517752"/>
              <a:gd name="connsiteX6" fmla="*/ 2233096 w 2830288"/>
              <a:gd name="connsiteY6" fmla="*/ 2022007 h 2517752"/>
              <a:gd name="connsiteX7" fmla="*/ 2242680 w 2830288"/>
              <a:gd name="connsiteY7" fmla="*/ 2052881 h 251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288" h="2517752">
                <a:moveTo>
                  <a:pt x="1437500" y="2517752"/>
                </a:moveTo>
                <a:lnTo>
                  <a:pt x="0" y="0"/>
                </a:lnTo>
                <a:lnTo>
                  <a:pt x="2830288" y="0"/>
                </a:lnTo>
                <a:lnTo>
                  <a:pt x="2830288" y="1092346"/>
                </a:lnTo>
                <a:lnTo>
                  <a:pt x="2772826" y="1107121"/>
                </a:lnTo>
                <a:cubicBezTo>
                  <a:pt x="2450824" y="1207275"/>
                  <a:pt x="2217025" y="1507628"/>
                  <a:pt x="2217025" y="1862587"/>
                </a:cubicBezTo>
                <a:cubicBezTo>
                  <a:pt x="2217025" y="1917196"/>
                  <a:pt x="2222559" y="1970513"/>
                  <a:pt x="2233096" y="2022007"/>
                </a:cubicBezTo>
                <a:lnTo>
                  <a:pt x="2242680" y="20528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5875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D94A4E-0FC9-B64F-9267-466312695AFD}"/>
              </a:ext>
            </a:extLst>
          </p:cNvPr>
          <p:cNvSpPr txBox="1"/>
          <p:nvPr/>
        </p:nvSpPr>
        <p:spPr>
          <a:xfrm>
            <a:off x="9643047" y="3088948"/>
            <a:ext cx="153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시큐어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코딩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program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F29917-DD12-2947-A0B7-1F81C7481B02}"/>
              </a:ext>
            </a:extLst>
          </p:cNvPr>
          <p:cNvSpPr txBox="1"/>
          <p:nvPr/>
        </p:nvSpPr>
        <p:spPr>
          <a:xfrm>
            <a:off x="8464430" y="320829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Pwnable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AD2B0-E017-AC40-8601-E4835484AAF2}"/>
              </a:ext>
            </a:extLst>
          </p:cNvPr>
          <p:cNvSpPr txBox="1"/>
          <p:nvPr/>
        </p:nvSpPr>
        <p:spPr>
          <a:xfrm>
            <a:off x="8016644" y="3770169"/>
            <a:ext cx="353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Pnwable</a:t>
            </a:r>
            <a:r>
              <a:rPr lang="en-US" sz="2000" b="1" dirty="0"/>
              <a:t> </a:t>
            </a:r>
            <a:r>
              <a:rPr lang="ko-KR" altLang="en-US" sz="2000" b="1" dirty="0"/>
              <a:t>중심으로 공방전을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짧게 맛보고 싶은 사람</a:t>
            </a:r>
            <a:endParaRPr lang="en-KR" sz="2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E42901-DF0E-FB4F-ACA6-EBF5D9BE7D5E}"/>
              </a:ext>
            </a:extLst>
          </p:cNvPr>
          <p:cNvSpPr txBox="1"/>
          <p:nvPr/>
        </p:nvSpPr>
        <p:spPr>
          <a:xfrm>
            <a:off x="8448436" y="196437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en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및 실습</a:t>
            </a:r>
            <a:endParaRPr lang="en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9B5563-48CF-3D4E-99D4-58679CA845AE}"/>
              </a:ext>
            </a:extLst>
          </p:cNvPr>
          <p:cNvSpPr txBox="1"/>
          <p:nvPr/>
        </p:nvSpPr>
        <p:spPr>
          <a:xfrm>
            <a:off x="9186619" y="85714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Pwnable</a:t>
            </a:r>
            <a:endParaRPr lang="en-KR" b="1" dirty="0"/>
          </a:p>
        </p:txBody>
      </p:sp>
      <p:pic>
        <p:nvPicPr>
          <p:cNvPr id="106" name="Picture 105" descr="Shape&#10;&#10;Description automatically generated with low confidence">
            <a:extLst>
              <a:ext uri="{FF2B5EF4-FFF2-40B4-BE49-F238E27FC236}">
                <a16:creationId xmlns:a16="http://schemas.microsoft.com/office/drawing/2014/main" id="{C5F80880-AE4B-AF4E-A462-05D4FBD0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72" y="1574566"/>
            <a:ext cx="258826" cy="258826"/>
          </a:xfrm>
          <a:prstGeom prst="rect">
            <a:avLst/>
          </a:prstGeom>
        </p:spPr>
      </p:pic>
      <p:pic>
        <p:nvPicPr>
          <p:cNvPr id="107" name="Picture 106" descr="Shape&#10;&#10;Description automatically generated with low confidence">
            <a:extLst>
              <a:ext uri="{FF2B5EF4-FFF2-40B4-BE49-F238E27FC236}">
                <a16:creationId xmlns:a16="http://schemas.microsoft.com/office/drawing/2014/main" id="{52168708-EC5A-484F-A604-92EA6D24A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3" y="2778153"/>
            <a:ext cx="256854" cy="240621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low confidence">
            <a:extLst>
              <a:ext uri="{FF2B5EF4-FFF2-40B4-BE49-F238E27FC236}">
                <a16:creationId xmlns:a16="http://schemas.microsoft.com/office/drawing/2014/main" id="{392BFA3C-98BE-2C4C-A95B-1BBE1F5FC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23" y="2802752"/>
            <a:ext cx="191421" cy="19142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FC7F907-82E4-9045-A46A-5AB84830669D}"/>
              </a:ext>
            </a:extLst>
          </p:cNvPr>
          <p:cNvGrpSpPr/>
          <p:nvPr/>
        </p:nvGrpSpPr>
        <p:grpSpPr>
          <a:xfrm>
            <a:off x="4823854" y="3023630"/>
            <a:ext cx="2802652" cy="2780547"/>
            <a:chOff x="4823854" y="3023630"/>
            <a:chExt cx="2802652" cy="2780547"/>
          </a:xfrm>
        </p:grpSpPr>
        <p:sp>
          <p:nvSpPr>
            <p:cNvPr id="109" name="자유형 260">
              <a:extLst>
                <a:ext uri="{FF2B5EF4-FFF2-40B4-BE49-F238E27FC236}">
                  <a16:creationId xmlns:a16="http://schemas.microsoft.com/office/drawing/2014/main" id="{C38A9C2D-298B-DB41-921E-3C5788B24124}"/>
                </a:ext>
              </a:extLst>
            </p:cNvPr>
            <p:cNvSpPr/>
            <p:nvPr/>
          </p:nvSpPr>
          <p:spPr>
            <a:xfrm rot="10800000">
              <a:off x="5596283" y="3440349"/>
              <a:ext cx="1257789" cy="1230598"/>
            </a:xfrm>
            <a:custGeom>
              <a:avLst/>
              <a:gdLst>
                <a:gd name="connsiteX0" fmla="*/ 1393633 w 2794462"/>
                <a:gd name="connsiteY0" fmla="*/ 2899582 h 2899582"/>
                <a:gd name="connsiteX1" fmla="*/ 0 w 2794462"/>
                <a:gd name="connsiteY1" fmla="*/ 458662 h 2899582"/>
                <a:gd name="connsiteX2" fmla="*/ 789557 w 2794462"/>
                <a:gd name="connsiteY2" fmla="*/ 2811 h 2899582"/>
                <a:gd name="connsiteX3" fmla="*/ 845210 w 2794462"/>
                <a:gd name="connsiteY3" fmla="*/ 70263 h 2899582"/>
                <a:gd name="connsiteX4" fmla="*/ 1404552 w 2794462"/>
                <a:gd name="connsiteY4" fmla="*/ 301950 h 2899582"/>
                <a:gd name="connsiteX5" fmla="*/ 1963894 w 2794462"/>
                <a:gd name="connsiteY5" fmla="*/ 70263 h 2899582"/>
                <a:gd name="connsiteX6" fmla="*/ 2021866 w 2794462"/>
                <a:gd name="connsiteY6" fmla="*/ 0 h 2899582"/>
                <a:gd name="connsiteX7" fmla="*/ 2794462 w 2794462"/>
                <a:gd name="connsiteY7" fmla="*/ 446060 h 289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4462" h="2899582">
                  <a:moveTo>
                    <a:pt x="1393633" y="2899582"/>
                  </a:moveTo>
                  <a:lnTo>
                    <a:pt x="0" y="458662"/>
                  </a:lnTo>
                  <a:lnTo>
                    <a:pt x="789557" y="2811"/>
                  </a:lnTo>
                  <a:lnTo>
                    <a:pt x="845210" y="70263"/>
                  </a:lnTo>
                  <a:cubicBezTo>
                    <a:pt x="988359" y="213411"/>
                    <a:pt x="1186116" y="301950"/>
                    <a:pt x="1404552" y="301950"/>
                  </a:cubicBezTo>
                  <a:cubicBezTo>
                    <a:pt x="1622989" y="301950"/>
                    <a:pt x="1820746" y="213411"/>
                    <a:pt x="1963894" y="70263"/>
                  </a:cubicBezTo>
                  <a:lnTo>
                    <a:pt x="2021866" y="0"/>
                  </a:lnTo>
                  <a:lnTo>
                    <a:pt x="2794462" y="446060"/>
                  </a:lnTo>
                  <a:close/>
                </a:path>
              </a:pathLst>
            </a:custGeom>
            <a:solidFill>
              <a:srgbClr val="94476F"/>
            </a:solidFill>
            <a:ln w="158750">
              <a:solidFill>
                <a:srgbClr val="94476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10" name="자유형 263">
              <a:extLst>
                <a:ext uri="{FF2B5EF4-FFF2-40B4-BE49-F238E27FC236}">
                  <a16:creationId xmlns:a16="http://schemas.microsoft.com/office/drawing/2014/main" id="{A85D31BA-6DBD-7B4D-B637-E9B381E05C88}"/>
                </a:ext>
              </a:extLst>
            </p:cNvPr>
            <p:cNvSpPr/>
            <p:nvPr/>
          </p:nvSpPr>
          <p:spPr>
            <a:xfrm rot="10800000">
              <a:off x="4823854" y="4670947"/>
              <a:ext cx="1306498" cy="1122621"/>
            </a:xfrm>
            <a:custGeom>
              <a:avLst/>
              <a:gdLst>
                <a:gd name="connsiteX0" fmla="*/ 1399979 w 2830284"/>
                <a:gd name="connsiteY0" fmla="*/ 2505149 h 2505149"/>
                <a:gd name="connsiteX1" fmla="*/ 598120 w 2830284"/>
                <a:gd name="connsiteY1" fmla="*/ 2042196 h 2505149"/>
                <a:gd name="connsiteX2" fmla="*/ 604386 w 2830284"/>
                <a:gd name="connsiteY2" fmla="*/ 2022008 h 2505149"/>
                <a:gd name="connsiteX3" fmla="*/ 620457 w 2830284"/>
                <a:gd name="connsiteY3" fmla="*/ 1862588 h 2505149"/>
                <a:gd name="connsiteX4" fmla="*/ 64656 w 2830284"/>
                <a:gd name="connsiteY4" fmla="*/ 1107122 h 2505149"/>
                <a:gd name="connsiteX5" fmla="*/ 0 w 2830284"/>
                <a:gd name="connsiteY5" fmla="*/ 1090498 h 2505149"/>
                <a:gd name="connsiteX6" fmla="*/ 0 w 2830284"/>
                <a:gd name="connsiteY6" fmla="*/ 0 h 2505149"/>
                <a:gd name="connsiteX7" fmla="*/ 2830284 w 2830284"/>
                <a:gd name="connsiteY7" fmla="*/ 0 h 25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284" h="2505149">
                  <a:moveTo>
                    <a:pt x="1399979" y="2505149"/>
                  </a:moveTo>
                  <a:lnTo>
                    <a:pt x="598120" y="2042196"/>
                  </a:lnTo>
                  <a:lnTo>
                    <a:pt x="604386" y="2022008"/>
                  </a:lnTo>
                  <a:cubicBezTo>
                    <a:pt x="614924" y="1970514"/>
                    <a:pt x="620457" y="1917197"/>
                    <a:pt x="620457" y="1862588"/>
                  </a:cubicBezTo>
                  <a:cubicBezTo>
                    <a:pt x="620457" y="1507629"/>
                    <a:pt x="386659" y="1207276"/>
                    <a:pt x="64656" y="1107122"/>
                  </a:cubicBezTo>
                  <a:lnTo>
                    <a:pt x="0" y="1090498"/>
                  </a:lnTo>
                  <a:lnTo>
                    <a:pt x="0" y="0"/>
                  </a:lnTo>
                  <a:lnTo>
                    <a:pt x="2830284" y="0"/>
                  </a:lnTo>
                  <a:close/>
                </a:path>
              </a:pathLst>
            </a:custGeom>
            <a:solidFill>
              <a:srgbClr val="C00000"/>
            </a:solidFill>
            <a:ln w="1587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11" name="자유형 264">
              <a:extLst>
                <a:ext uri="{FF2B5EF4-FFF2-40B4-BE49-F238E27FC236}">
                  <a16:creationId xmlns:a16="http://schemas.microsoft.com/office/drawing/2014/main" id="{7E9B98C4-B92B-4648-94A1-EEC9A40D79EE}"/>
                </a:ext>
              </a:extLst>
            </p:cNvPr>
            <p:cNvSpPr/>
            <p:nvPr/>
          </p:nvSpPr>
          <p:spPr>
            <a:xfrm rot="10800000">
              <a:off x="6320006" y="4675908"/>
              <a:ext cx="1306500" cy="1128269"/>
            </a:xfrm>
            <a:custGeom>
              <a:avLst/>
              <a:gdLst>
                <a:gd name="connsiteX0" fmla="*/ 1437500 w 2830288"/>
                <a:gd name="connsiteY0" fmla="*/ 2517752 h 2517752"/>
                <a:gd name="connsiteX1" fmla="*/ 0 w 2830288"/>
                <a:gd name="connsiteY1" fmla="*/ 0 h 2517752"/>
                <a:gd name="connsiteX2" fmla="*/ 2830288 w 2830288"/>
                <a:gd name="connsiteY2" fmla="*/ 0 h 2517752"/>
                <a:gd name="connsiteX3" fmla="*/ 2830288 w 2830288"/>
                <a:gd name="connsiteY3" fmla="*/ 1092346 h 2517752"/>
                <a:gd name="connsiteX4" fmla="*/ 2772826 w 2830288"/>
                <a:gd name="connsiteY4" fmla="*/ 1107121 h 2517752"/>
                <a:gd name="connsiteX5" fmla="*/ 2217025 w 2830288"/>
                <a:gd name="connsiteY5" fmla="*/ 1862587 h 2517752"/>
                <a:gd name="connsiteX6" fmla="*/ 2233096 w 2830288"/>
                <a:gd name="connsiteY6" fmla="*/ 2022007 h 2517752"/>
                <a:gd name="connsiteX7" fmla="*/ 2242680 w 2830288"/>
                <a:gd name="connsiteY7" fmla="*/ 2052881 h 251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288" h="2517752">
                  <a:moveTo>
                    <a:pt x="1437500" y="2517752"/>
                  </a:moveTo>
                  <a:lnTo>
                    <a:pt x="0" y="0"/>
                  </a:lnTo>
                  <a:lnTo>
                    <a:pt x="2830288" y="0"/>
                  </a:lnTo>
                  <a:lnTo>
                    <a:pt x="2830288" y="1092346"/>
                  </a:lnTo>
                  <a:lnTo>
                    <a:pt x="2772826" y="1107121"/>
                  </a:lnTo>
                  <a:cubicBezTo>
                    <a:pt x="2450824" y="1207275"/>
                    <a:pt x="2217025" y="1507628"/>
                    <a:pt x="2217025" y="1862587"/>
                  </a:cubicBezTo>
                  <a:cubicBezTo>
                    <a:pt x="2217025" y="1917196"/>
                    <a:pt x="2222559" y="1970513"/>
                    <a:pt x="2233096" y="2022007"/>
                  </a:cubicBezTo>
                  <a:lnTo>
                    <a:pt x="2242680" y="2052881"/>
                  </a:lnTo>
                  <a:close/>
                </a:path>
              </a:pathLst>
            </a:custGeom>
            <a:solidFill>
              <a:srgbClr val="C00000"/>
            </a:solidFill>
            <a:ln w="1587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3965F9-A19D-214D-B6D1-95B8704BA23C}"/>
                </a:ext>
              </a:extLst>
            </p:cNvPr>
            <p:cNvSpPr txBox="1"/>
            <p:nvPr/>
          </p:nvSpPr>
          <p:spPr>
            <a:xfrm>
              <a:off x="6374036" y="5333690"/>
              <a:ext cx="1112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Pwnable</a:t>
              </a:r>
              <a:endParaRPr lang="en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19C49C-F502-154B-9BA0-61374D89C446}"/>
                </a:ext>
              </a:extLst>
            </p:cNvPr>
            <p:cNvSpPr txBox="1"/>
            <p:nvPr/>
          </p:nvSpPr>
          <p:spPr>
            <a:xfrm>
              <a:off x="5060497" y="53593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웹해킹</a:t>
              </a:r>
              <a:endParaRPr lang="en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73DD577-E325-9240-AF55-A9FCCFDA1C15}"/>
                </a:ext>
              </a:extLst>
            </p:cNvPr>
            <p:cNvSpPr txBox="1"/>
            <p:nvPr/>
          </p:nvSpPr>
          <p:spPr>
            <a:xfrm>
              <a:off x="4895105" y="4102320"/>
              <a:ext cx="259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시큐어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코딩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for patch</a:t>
              </a:r>
              <a:endParaRPr lang="en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9F8887-B64D-A144-BA4A-CF129A47D2CF}"/>
                </a:ext>
              </a:extLst>
            </p:cNvPr>
            <p:cNvSpPr txBox="1"/>
            <p:nvPr/>
          </p:nvSpPr>
          <p:spPr>
            <a:xfrm>
              <a:off x="5362926" y="3023630"/>
              <a:ext cx="193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Web </a:t>
              </a:r>
              <a:r>
                <a:rPr lang="en-US" altLang="ko-KR" b="1" dirty="0"/>
                <a:t>+</a:t>
              </a:r>
              <a:r>
                <a:rPr lang="ko-KR" altLang="en-US" b="1" dirty="0"/>
                <a:t> </a:t>
              </a:r>
              <a:r>
                <a:rPr lang="en-US" altLang="ko-KR" b="1" dirty="0" err="1"/>
                <a:t>Pwnable</a:t>
              </a:r>
              <a:endParaRPr lang="en-KR" b="1" dirty="0"/>
            </a:p>
          </p:txBody>
        </p:sp>
        <p:pic>
          <p:nvPicPr>
            <p:cNvPr id="118" name="Picture 1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114321-85B5-504B-9D08-28BA8B6C9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875" y="4929248"/>
              <a:ext cx="256854" cy="240621"/>
            </a:xfrm>
            <a:prstGeom prst="rect">
              <a:avLst/>
            </a:prstGeom>
          </p:spPr>
        </p:pic>
        <p:pic>
          <p:nvPicPr>
            <p:cNvPr id="120" name="Picture 1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297218A-6D8E-204C-AFBF-3683BA24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260" y="4959137"/>
              <a:ext cx="256854" cy="240621"/>
            </a:xfrm>
            <a:prstGeom prst="rect">
              <a:avLst/>
            </a:prstGeom>
          </p:spPr>
        </p:pic>
        <p:pic>
          <p:nvPicPr>
            <p:cNvPr id="121" name="Picture 1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E61D17F-58AF-FD41-9AB6-E4959BD63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61" y="3752269"/>
              <a:ext cx="191421" cy="191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5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592736" y="2577983"/>
            <a:ext cx="1100652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Chapter6 Web hacking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형</a:t>
            </a: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세부 교육 과정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hacking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세부형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4767294" y="1466850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A679ED-BCE1-BC49-8A2F-20E4D4F56260}"/>
              </a:ext>
            </a:extLst>
          </p:cNvPr>
          <p:cNvSpPr txBox="1"/>
          <p:nvPr/>
        </p:nvSpPr>
        <p:spPr>
          <a:xfrm>
            <a:off x="5197482" y="1468406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82F5-1DD8-3D43-AAAF-B8FC5D14F22D}"/>
              </a:ext>
            </a:extLst>
          </p:cNvPr>
          <p:cNvSpPr txBox="1"/>
          <p:nvPr/>
        </p:nvSpPr>
        <p:spPr>
          <a:xfrm>
            <a:off x="5197482" y="1837738"/>
            <a:ext cx="6593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Attack &amp; Defense </a:t>
            </a:r>
            <a:r>
              <a:rPr lang="en-US" dirty="0"/>
              <a:t>CTF</a:t>
            </a:r>
            <a:r>
              <a:rPr lang="ko-KR" altLang="en-US" dirty="0"/>
              <a:t>의 개념 설명 및 강의 진행 방향 설명</a:t>
            </a:r>
            <a:endParaRPr lang="en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언어 문법 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기초 개발 방법 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기초 기능 개발 실습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Git </a:t>
            </a:r>
            <a:r>
              <a:rPr lang="ko-KR" altLang="en-US" dirty="0"/>
              <a:t>사용법 설명 강의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F1F75-DFF5-444E-818A-63DF39B651BB}"/>
              </a:ext>
            </a:extLst>
          </p:cNvPr>
          <p:cNvSpPr txBox="1"/>
          <p:nvPr/>
        </p:nvSpPr>
        <p:spPr>
          <a:xfrm>
            <a:off x="5200562" y="3681253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602D-DDF9-854D-A0D0-5E4B451926AA}"/>
              </a:ext>
            </a:extLst>
          </p:cNvPr>
          <p:cNvSpPr txBox="1"/>
          <p:nvPr/>
        </p:nvSpPr>
        <p:spPr>
          <a:xfrm>
            <a:off x="5200562" y="4050585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 기초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 실습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60271-6ADE-9849-AA44-94C62D94961E}"/>
              </a:ext>
            </a:extLst>
          </p:cNvPr>
          <p:cNvSpPr txBox="1"/>
          <p:nvPr/>
        </p:nvSpPr>
        <p:spPr>
          <a:xfrm>
            <a:off x="2297137" y="506111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해킹 기초</a:t>
            </a:r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EC335-61F5-C743-BE27-4FCA5933B74B}"/>
              </a:ext>
            </a:extLst>
          </p:cNvPr>
          <p:cNvSpPr txBox="1"/>
          <p:nvPr/>
        </p:nvSpPr>
        <p:spPr>
          <a:xfrm>
            <a:off x="2181721" y="219103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개발 지식</a:t>
            </a:r>
            <a:endParaRPr lang="en-US" altLang="ko-KR" dirty="0"/>
          </a:p>
          <a:p>
            <a:pPr algn="ctr"/>
            <a:r>
              <a:rPr lang="ko-KR" altLang="en-US" dirty="0"/>
              <a:t>전달</a:t>
            </a:r>
            <a:endParaRPr lang="en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AFE1C-468B-AD4F-80C8-D315D498A23C}"/>
              </a:ext>
            </a:extLst>
          </p:cNvPr>
          <p:cNvSpPr txBox="1"/>
          <p:nvPr/>
        </p:nvSpPr>
        <p:spPr>
          <a:xfrm>
            <a:off x="1887073" y="3600674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기능 개발 방법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endParaRPr lang="en-KR" dirty="0"/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1A7A6223-1571-2240-89AD-473FC7E1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" y="1936357"/>
            <a:ext cx="1261753" cy="1261753"/>
          </a:xfrm>
          <a:prstGeom prst="rect">
            <a:avLst/>
          </a:prstGeom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4A041A47-80EF-324E-AFEC-1ED9611AA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3476453"/>
            <a:ext cx="1174296" cy="1174296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1F4F6E67-0061-6C4C-8021-5CCA43FE2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800261"/>
            <a:ext cx="1198194" cy="1198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8F6BA6-F5A7-8F45-86BC-991242F1F17A}"/>
              </a:ext>
            </a:extLst>
          </p:cNvPr>
          <p:cNvSpPr txBox="1"/>
          <p:nvPr/>
        </p:nvSpPr>
        <p:spPr>
          <a:xfrm>
            <a:off x="1554006" y="13769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</a:t>
            </a:r>
            <a:endParaRPr lang="en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FBCD3-ACB8-CB49-8111-7E66E038E145}"/>
              </a:ext>
            </a:extLst>
          </p:cNvPr>
          <p:cNvSpPr txBox="1"/>
          <p:nvPr/>
        </p:nvSpPr>
        <p:spPr>
          <a:xfrm>
            <a:off x="5197482" y="506111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8C32F-81CD-934F-91FB-C4EC1AE9FA20}"/>
              </a:ext>
            </a:extLst>
          </p:cNvPr>
          <p:cNvSpPr txBox="1"/>
          <p:nvPr/>
        </p:nvSpPr>
        <p:spPr>
          <a:xfrm>
            <a:off x="5197482" y="5430443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시큐어</a:t>
            </a:r>
            <a:r>
              <a:rPr lang="ko-KR" altLang="en-US" dirty="0"/>
              <a:t> 코딩 예제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취약 코드를 통해 해킹 및 </a:t>
            </a:r>
            <a:r>
              <a:rPr lang="ko-KR" altLang="en-US" dirty="0" err="1"/>
              <a:t>시큐어</a:t>
            </a:r>
            <a:r>
              <a:rPr lang="ko-KR" altLang="en-US" dirty="0"/>
              <a:t> 코드 패치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485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6095999" y="1643669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CEB088-4721-6B43-A3FA-1B9E1C78C0E1}"/>
              </a:ext>
            </a:extLst>
          </p:cNvPr>
          <p:cNvSpPr txBox="1"/>
          <p:nvPr/>
        </p:nvSpPr>
        <p:spPr>
          <a:xfrm>
            <a:off x="1297389" y="4658514"/>
            <a:ext cx="2887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쓰기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수정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 글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FTP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 로그아웃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등등</a:t>
            </a:r>
            <a:r>
              <a:rPr lang="en-US" altLang="ko-KR" dirty="0"/>
              <a:t>…</a:t>
            </a:r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FA538-79BF-0548-8F61-F3D80D42CB9B}"/>
              </a:ext>
            </a:extLst>
          </p:cNvPr>
          <p:cNvSpPr txBox="1"/>
          <p:nvPr/>
        </p:nvSpPr>
        <p:spPr>
          <a:xfrm>
            <a:off x="1922217" y="391195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스켈레톤</a:t>
            </a:r>
            <a:r>
              <a:rPr lang="ko-KR" altLang="en-US" b="1" dirty="0"/>
              <a:t> 코드 </a:t>
            </a:r>
            <a:endParaRPr lang="en-US" altLang="ko-KR" b="1" dirty="0"/>
          </a:p>
          <a:p>
            <a:pPr algn="ctr"/>
            <a:r>
              <a:rPr lang="ko-KR" altLang="en-US" b="1" dirty="0"/>
              <a:t>위 개발</a:t>
            </a:r>
            <a:endParaRPr lang="en-KR" b="1" dirty="0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4DE81FD5-F4F3-0D4D-8E3C-A11F7B00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17" y="2080704"/>
            <a:ext cx="1733168" cy="1733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10DA74-70BC-3248-B672-76130E1F535A}"/>
              </a:ext>
            </a:extLst>
          </p:cNvPr>
          <p:cNvSpPr txBox="1"/>
          <p:nvPr/>
        </p:nvSpPr>
        <p:spPr>
          <a:xfrm>
            <a:off x="1312273" y="1592542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페이지 기능 구현 </a:t>
            </a:r>
            <a:r>
              <a:rPr lang="en-US" altLang="ko-KR" b="1" dirty="0"/>
              <a:t>4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5D366-B9DD-4E4A-8765-A56D90157A5E}"/>
              </a:ext>
            </a:extLst>
          </p:cNvPr>
          <p:cNvSpPr txBox="1"/>
          <p:nvPr/>
        </p:nvSpPr>
        <p:spPr>
          <a:xfrm>
            <a:off x="7271340" y="3912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</a:t>
            </a:r>
            <a:endParaRPr lang="en-KR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2B29D8-7440-674A-8D4F-83A820877972}"/>
              </a:ext>
            </a:extLst>
          </p:cNvPr>
          <p:cNvSpPr txBox="1"/>
          <p:nvPr/>
        </p:nvSpPr>
        <p:spPr>
          <a:xfrm>
            <a:off x="9529874" y="391195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패치</a:t>
            </a:r>
            <a:r>
              <a:rPr lang="en-US" altLang="ko-KR" b="1" dirty="0"/>
              <a:t>(</a:t>
            </a:r>
            <a:r>
              <a:rPr lang="ko-KR" altLang="en-US" b="1" dirty="0"/>
              <a:t>방어</a:t>
            </a:r>
            <a:r>
              <a:rPr lang="en-US" altLang="ko-KR" b="1" dirty="0"/>
              <a:t>)</a:t>
            </a:r>
            <a:endParaRPr lang="en-KR" b="1" dirty="0"/>
          </a:p>
        </p:txBody>
      </p:sp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933FE57D-ADC8-E843-BD9C-F84306D3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28" y="2429955"/>
            <a:ext cx="1286756" cy="1286756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56E685E5-319E-7B48-B00D-738EFBD0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6" y="2429955"/>
            <a:ext cx="1286756" cy="1286756"/>
          </a:xfrm>
          <a:prstGeom prst="rect">
            <a:avLst/>
          </a:prstGeom>
        </p:spPr>
      </p:pic>
      <p:sp>
        <p:nvSpPr>
          <p:cNvPr id="47" name="Down Arrow 46">
            <a:extLst>
              <a:ext uri="{FF2B5EF4-FFF2-40B4-BE49-F238E27FC236}">
                <a16:creationId xmlns:a16="http://schemas.microsoft.com/office/drawing/2014/main" id="{D6154E0B-F2A7-5948-A804-74BDC56AD91F}"/>
              </a:ext>
            </a:extLst>
          </p:cNvPr>
          <p:cNvSpPr/>
          <p:nvPr/>
        </p:nvSpPr>
        <p:spPr>
          <a:xfrm rot="5400000">
            <a:off x="8706903" y="3114006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7A5FB399-2E66-D745-AD64-9628612DC26A}"/>
              </a:ext>
            </a:extLst>
          </p:cNvPr>
          <p:cNvSpPr/>
          <p:nvPr/>
        </p:nvSpPr>
        <p:spPr>
          <a:xfrm rot="16200000">
            <a:off x="8712755" y="2578703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360845-EFA0-4242-A43E-1B391B5865D7}"/>
              </a:ext>
            </a:extLst>
          </p:cNvPr>
          <p:cNvSpPr txBox="1"/>
          <p:nvPr/>
        </p:nvSpPr>
        <p:spPr>
          <a:xfrm>
            <a:off x="7156340" y="1507582"/>
            <a:ext cx="358143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공격과 방어</a:t>
            </a:r>
            <a:r>
              <a:rPr lang="en-US" altLang="ko-KR" b="1" dirty="0"/>
              <a:t>(</a:t>
            </a:r>
            <a:r>
              <a:rPr lang="ko-KR" altLang="en-US" b="1" dirty="0"/>
              <a:t>패치</a:t>
            </a:r>
            <a:r>
              <a:rPr lang="en-US" altLang="ko-KR" b="1" dirty="0"/>
              <a:t>)</a:t>
            </a:r>
            <a:r>
              <a:rPr lang="ko-KR" altLang="en-US" b="1" dirty="0"/>
              <a:t>전 진행 </a:t>
            </a:r>
            <a:r>
              <a:rPr lang="en-US" altLang="ko-KR" b="1" dirty="0"/>
              <a:t>5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F56FD9-B835-BA45-B42C-0E9A8B2FB014}"/>
              </a:ext>
            </a:extLst>
          </p:cNvPr>
          <p:cNvSpPr txBox="1"/>
          <p:nvPr/>
        </p:nvSpPr>
        <p:spPr>
          <a:xfrm>
            <a:off x="6951128" y="4476525"/>
            <a:ext cx="31085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데이터 검증 및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 및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에러 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 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후 공방전 피드백</a:t>
            </a:r>
            <a:endParaRPr lang="en-US" dirty="0"/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id="{BF438DFC-9392-F94E-84EE-1FFA20D2186C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hacking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세부형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617660" y="2577983"/>
            <a:ext cx="895668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Chapter7 </a:t>
            </a:r>
            <a:r>
              <a:rPr lang="en-US" altLang="ko-KR" sz="4000" b="1" i="1" dirty="0" err="1">
                <a:solidFill>
                  <a:srgbClr val="44546A">
                    <a:lumMod val="50000"/>
                  </a:srgbClr>
                </a:solidFill>
              </a:rPr>
              <a:t>Pwnable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형 세부 교육 과정</a:t>
            </a:r>
            <a:endParaRPr lang="en-US" altLang="ko-KR" sz="4000" b="1" i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5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Pwnable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형 세부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4767294" y="1466850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A679ED-BCE1-BC49-8A2F-20E4D4F56260}"/>
              </a:ext>
            </a:extLst>
          </p:cNvPr>
          <p:cNvSpPr txBox="1"/>
          <p:nvPr/>
        </p:nvSpPr>
        <p:spPr>
          <a:xfrm>
            <a:off x="5197482" y="1936357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82F5-1DD8-3D43-AAAF-B8FC5D14F22D}"/>
              </a:ext>
            </a:extLst>
          </p:cNvPr>
          <p:cNvSpPr txBox="1"/>
          <p:nvPr/>
        </p:nvSpPr>
        <p:spPr>
          <a:xfrm>
            <a:off x="5197482" y="2305689"/>
            <a:ext cx="604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Attack &amp; Defense </a:t>
            </a:r>
            <a:r>
              <a:rPr lang="en-US" dirty="0"/>
              <a:t>CTF</a:t>
            </a:r>
            <a:r>
              <a:rPr lang="ko-KR" altLang="en-US" dirty="0"/>
              <a:t>의 개념 설명 및 진행 방향 설명</a:t>
            </a:r>
            <a:endParaRPr lang="en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언어 문법 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기초 기능 개발 방법 강의 및 실습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Git </a:t>
            </a:r>
            <a:r>
              <a:rPr lang="ko-KR" altLang="en-US" dirty="0"/>
              <a:t>사용법 설명 강의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F1F75-DFF5-444E-818A-63DF39B651BB}"/>
              </a:ext>
            </a:extLst>
          </p:cNvPr>
          <p:cNvSpPr txBox="1"/>
          <p:nvPr/>
        </p:nvSpPr>
        <p:spPr>
          <a:xfrm>
            <a:off x="5197482" y="4297312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602D-DDF9-854D-A0D0-5E4B451926AA}"/>
              </a:ext>
            </a:extLst>
          </p:cNvPr>
          <p:cNvSpPr txBox="1"/>
          <p:nvPr/>
        </p:nvSpPr>
        <p:spPr>
          <a:xfrm>
            <a:off x="5197482" y="4666644"/>
            <a:ext cx="561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Pwnable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Pwnable</a:t>
            </a:r>
            <a:r>
              <a:rPr lang="ko-KR" altLang="en-US" dirty="0"/>
              <a:t> 가능한 코드에서 </a:t>
            </a:r>
            <a:r>
              <a:rPr lang="ko-KR" altLang="en-US" dirty="0" err="1"/>
              <a:t>시큐어</a:t>
            </a:r>
            <a:r>
              <a:rPr lang="ko-KR" altLang="en-US" dirty="0"/>
              <a:t> 코딩 예제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취약 코드를 통해 해킹 및 </a:t>
            </a:r>
            <a:r>
              <a:rPr lang="ko-KR" altLang="en-US" dirty="0" err="1"/>
              <a:t>시큐어</a:t>
            </a:r>
            <a:r>
              <a:rPr lang="ko-KR" altLang="en-US" dirty="0"/>
              <a:t> 코딩 실습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60271-6ADE-9849-AA44-94C62D94961E}"/>
              </a:ext>
            </a:extLst>
          </p:cNvPr>
          <p:cNvSpPr txBox="1"/>
          <p:nvPr/>
        </p:nvSpPr>
        <p:spPr>
          <a:xfrm>
            <a:off x="2297137" y="506111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Pwnable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EC335-61F5-C743-BE27-4FCA5933B74B}"/>
              </a:ext>
            </a:extLst>
          </p:cNvPr>
          <p:cNvSpPr txBox="1"/>
          <p:nvPr/>
        </p:nvSpPr>
        <p:spPr>
          <a:xfrm>
            <a:off x="2181721" y="219103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개발 지식</a:t>
            </a:r>
            <a:endParaRPr lang="en-US" altLang="ko-KR" dirty="0"/>
          </a:p>
          <a:p>
            <a:pPr algn="ctr"/>
            <a:r>
              <a:rPr lang="ko-KR" altLang="en-US" dirty="0"/>
              <a:t>전달</a:t>
            </a:r>
            <a:endParaRPr lang="en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AFE1C-468B-AD4F-80C8-D315D498A23C}"/>
              </a:ext>
            </a:extLst>
          </p:cNvPr>
          <p:cNvSpPr txBox="1"/>
          <p:nvPr/>
        </p:nvSpPr>
        <p:spPr>
          <a:xfrm>
            <a:off x="1887073" y="3600674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기능 개발 방법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endParaRPr lang="en-KR" dirty="0"/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1A7A6223-1571-2240-89AD-473FC7E1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" y="1936357"/>
            <a:ext cx="1261753" cy="1261753"/>
          </a:xfrm>
          <a:prstGeom prst="rect">
            <a:avLst/>
          </a:prstGeom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4A041A47-80EF-324E-AFEC-1ED9611AA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3476453"/>
            <a:ext cx="1174296" cy="1174296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1F4F6E67-0061-6C4C-8021-5CCA43FE2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800261"/>
            <a:ext cx="1198194" cy="1198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8F6BA6-F5A7-8F45-86BC-991242F1F17A}"/>
              </a:ext>
            </a:extLst>
          </p:cNvPr>
          <p:cNvSpPr txBox="1"/>
          <p:nvPr/>
        </p:nvSpPr>
        <p:spPr>
          <a:xfrm>
            <a:off x="1554006" y="13769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406122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6095999" y="2254685"/>
            <a:ext cx="0" cy="4349705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CEB088-4721-6B43-A3FA-1B9E1C78C0E1}"/>
              </a:ext>
            </a:extLst>
          </p:cNvPr>
          <p:cNvSpPr txBox="1"/>
          <p:nvPr/>
        </p:nvSpPr>
        <p:spPr>
          <a:xfrm>
            <a:off x="1220697" y="5368466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검증 및 저장 프로그램 구현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2E867-AFEE-0D42-A5C1-2F48A9E70619}"/>
              </a:ext>
            </a:extLst>
          </p:cNvPr>
          <p:cNvSpPr txBox="1"/>
          <p:nvPr/>
        </p:nvSpPr>
        <p:spPr>
          <a:xfrm>
            <a:off x="2415338" y="20032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구현</a:t>
            </a:r>
            <a:endParaRPr lang="en-KR" b="1" dirty="0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4DE81FD5-F4F3-0D4D-8E3C-A11F7B00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90" y="2727922"/>
            <a:ext cx="1929911" cy="1929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10DA74-70BC-3248-B672-76130E1F535A}"/>
              </a:ext>
            </a:extLst>
          </p:cNvPr>
          <p:cNvSpPr txBox="1"/>
          <p:nvPr/>
        </p:nvSpPr>
        <p:spPr>
          <a:xfrm>
            <a:off x="4388640" y="1496069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구현 및 공방전 </a:t>
            </a:r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9E8AA-8521-444F-A8D1-12D986F52C89}"/>
              </a:ext>
            </a:extLst>
          </p:cNvPr>
          <p:cNvSpPr txBox="1"/>
          <p:nvPr/>
        </p:nvSpPr>
        <p:spPr>
          <a:xfrm>
            <a:off x="8529633" y="19833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공방전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30A16-3F12-5949-833E-34305702A3F7}"/>
              </a:ext>
            </a:extLst>
          </p:cNvPr>
          <p:cNvSpPr txBox="1"/>
          <p:nvPr/>
        </p:nvSpPr>
        <p:spPr>
          <a:xfrm>
            <a:off x="7301505" y="4287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B82C3-2A3B-6844-8AF9-13927154EDA7}"/>
              </a:ext>
            </a:extLst>
          </p:cNvPr>
          <p:cNvSpPr txBox="1"/>
          <p:nvPr/>
        </p:nvSpPr>
        <p:spPr>
          <a:xfrm>
            <a:off x="9614328" y="42885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8055674-FAE0-0E4C-8397-72B061127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3" y="2821363"/>
            <a:ext cx="1286756" cy="1286756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C09C639-81DD-234B-82C3-1BEFDA767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01" y="2821363"/>
            <a:ext cx="1286756" cy="128675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67987FC7-6FEB-654C-86C6-9E70D046EE22}"/>
              </a:ext>
            </a:extLst>
          </p:cNvPr>
          <p:cNvSpPr/>
          <p:nvPr/>
        </p:nvSpPr>
        <p:spPr>
          <a:xfrm rot="5400000">
            <a:off x="8741078" y="3505414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9EF066-0409-0B41-8618-1AA824D3D14E}"/>
              </a:ext>
            </a:extLst>
          </p:cNvPr>
          <p:cNvSpPr/>
          <p:nvPr/>
        </p:nvSpPr>
        <p:spPr>
          <a:xfrm rot="16200000">
            <a:off x="8746930" y="2970111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B3C78-B273-9A4F-87BD-08B5E7A968F0}"/>
              </a:ext>
            </a:extLst>
          </p:cNvPr>
          <p:cNvSpPr txBox="1"/>
          <p:nvPr/>
        </p:nvSpPr>
        <p:spPr>
          <a:xfrm>
            <a:off x="7235641" y="5229966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</a:t>
            </a:r>
            <a:r>
              <a:rPr lang="ko-KR" altLang="en-US" dirty="0" err="1"/>
              <a:t>익스플로잇</a:t>
            </a:r>
            <a:r>
              <a:rPr lang="en-US" altLang="ko-KR" dirty="0"/>
              <a:t>(</a:t>
            </a:r>
            <a:r>
              <a:rPr lang="ko-KR" altLang="en-US" dirty="0"/>
              <a:t>공격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</a:p>
        </p:txBody>
      </p:sp>
      <p:sp>
        <p:nvSpPr>
          <p:cNvPr id="19" name="직사각형 2">
            <a:extLst>
              <a:ext uri="{FF2B5EF4-FFF2-40B4-BE49-F238E27FC236}">
                <a16:creationId xmlns:a16="http://schemas.microsoft.com/office/drawing/2014/main" id="{581D1B12-86DE-B84D-95AF-0F4B8C67BE5C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Pwnable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형 세부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307633" y="2577983"/>
            <a:ext cx="1157673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Chapter8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Web + </a:t>
            </a:r>
            <a:r>
              <a:rPr lang="en-US" altLang="ko-KR" sz="4000" b="1" i="1" dirty="0" err="1">
                <a:solidFill>
                  <a:srgbClr val="44546A">
                    <a:lumMod val="50000"/>
                  </a:srgbClr>
                </a:solidFill>
              </a:rPr>
              <a:t>Pwnable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형 세부 교육 과정</a:t>
            </a:r>
            <a:endParaRPr lang="en-US" altLang="ko-KR" sz="4000" b="1" i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0" y="307975"/>
            <a:ext cx="6271206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교육 목차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세부 계획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93">
            <a:extLst>
              <a:ext uri="{FF2B5EF4-FFF2-40B4-BE49-F238E27FC236}">
                <a16:creationId xmlns:a16="http://schemas.microsoft.com/office/drawing/2014/main" id="{747008EF-FE84-C940-8B03-31AA2FDC72E8}"/>
              </a:ext>
            </a:extLst>
          </p:cNvPr>
          <p:cNvSpPr/>
          <p:nvPr/>
        </p:nvSpPr>
        <p:spPr>
          <a:xfrm>
            <a:off x="1743899" y="1471050"/>
            <a:ext cx="4001895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hacking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세부  교육 과정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hacking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중심 교육</a:t>
            </a:r>
          </a:p>
        </p:txBody>
      </p:sp>
      <p:grpSp>
        <p:nvGrpSpPr>
          <p:cNvPr id="41" name="그룹 24">
            <a:extLst>
              <a:ext uri="{FF2B5EF4-FFF2-40B4-BE49-F238E27FC236}">
                <a16:creationId xmlns:a16="http://schemas.microsoft.com/office/drawing/2014/main" id="{3A3DFB82-E1B1-D24C-AE63-2B0BAF080C8B}"/>
              </a:ext>
            </a:extLst>
          </p:cNvPr>
          <p:cNvGrpSpPr/>
          <p:nvPr/>
        </p:nvGrpSpPr>
        <p:grpSpPr>
          <a:xfrm>
            <a:off x="568640" y="1713217"/>
            <a:ext cx="831696" cy="773206"/>
            <a:chOff x="6777281" y="4096543"/>
            <a:chExt cx="1154723" cy="1154723"/>
          </a:xfrm>
        </p:grpSpPr>
        <p:sp>
          <p:nvSpPr>
            <p:cNvPr id="42" name="타원 25">
              <a:extLst>
                <a:ext uri="{FF2B5EF4-FFF2-40B4-BE49-F238E27FC236}">
                  <a16:creationId xmlns:a16="http://schemas.microsoft.com/office/drawing/2014/main" id="{1521994A-E201-7646-8235-D88980D00FB9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타원 30">
              <a:extLst>
                <a:ext uri="{FF2B5EF4-FFF2-40B4-BE49-F238E27FC236}">
                  <a16:creationId xmlns:a16="http://schemas.microsoft.com/office/drawing/2014/main" id="{24361D3E-561C-2449-85E0-DEC1BC238C4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</a:t>
              </a:r>
            </a:p>
          </p:txBody>
        </p:sp>
      </p:grpSp>
      <p:sp>
        <p:nvSpPr>
          <p:cNvPr id="47" name="직사각형 92">
            <a:extLst>
              <a:ext uri="{FF2B5EF4-FFF2-40B4-BE49-F238E27FC236}">
                <a16:creationId xmlns:a16="http://schemas.microsoft.com/office/drawing/2014/main" id="{5AAF6EA5-9366-DC41-9908-FDBCB9CEEC58}"/>
              </a:ext>
            </a:extLst>
          </p:cNvPr>
          <p:cNvSpPr/>
          <p:nvPr/>
        </p:nvSpPr>
        <p:spPr>
          <a:xfrm>
            <a:off x="1743899" y="3113520"/>
            <a:ext cx="3273833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Pwnable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세부 교육 과정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Pwnable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중심 교육</a:t>
            </a:r>
          </a:p>
        </p:txBody>
      </p:sp>
      <p:grpSp>
        <p:nvGrpSpPr>
          <p:cNvPr id="48" name="그룹 24">
            <a:extLst>
              <a:ext uri="{FF2B5EF4-FFF2-40B4-BE49-F238E27FC236}">
                <a16:creationId xmlns:a16="http://schemas.microsoft.com/office/drawing/2014/main" id="{728D8468-94ED-D54D-AB6A-7E73D71076BE}"/>
              </a:ext>
            </a:extLst>
          </p:cNvPr>
          <p:cNvGrpSpPr/>
          <p:nvPr/>
        </p:nvGrpSpPr>
        <p:grpSpPr>
          <a:xfrm>
            <a:off x="531645" y="3401558"/>
            <a:ext cx="831696" cy="773206"/>
            <a:chOff x="6777281" y="4096543"/>
            <a:chExt cx="1154723" cy="1154723"/>
          </a:xfrm>
        </p:grpSpPr>
        <p:sp>
          <p:nvSpPr>
            <p:cNvPr id="49" name="타원 25">
              <a:extLst>
                <a:ext uri="{FF2B5EF4-FFF2-40B4-BE49-F238E27FC236}">
                  <a16:creationId xmlns:a16="http://schemas.microsoft.com/office/drawing/2014/main" id="{2EFDC97B-A675-E64C-B2C8-91970C36BC38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0" name="타원 30">
              <a:extLst>
                <a:ext uri="{FF2B5EF4-FFF2-40B4-BE49-F238E27FC236}">
                  <a16:creationId xmlns:a16="http://schemas.microsoft.com/office/drawing/2014/main" id="{5065B68C-F98C-6742-A6DA-1D3282405E4B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7</a:t>
              </a:r>
            </a:p>
          </p:txBody>
        </p:sp>
      </p:grpSp>
      <p:sp>
        <p:nvSpPr>
          <p:cNvPr id="51" name="직사각형 91">
            <a:extLst>
              <a:ext uri="{FF2B5EF4-FFF2-40B4-BE49-F238E27FC236}">
                <a16:creationId xmlns:a16="http://schemas.microsoft.com/office/drawing/2014/main" id="{B19A5DC6-9E3F-FA48-991C-D306D43B9BB7}"/>
              </a:ext>
            </a:extLst>
          </p:cNvPr>
          <p:cNvSpPr/>
          <p:nvPr/>
        </p:nvSpPr>
        <p:spPr>
          <a:xfrm>
            <a:off x="1743899" y="4755990"/>
            <a:ext cx="4556417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+ </a:t>
            </a:r>
            <a:r>
              <a:rPr lang="en-US" altLang="ko-KR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Pwnable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세부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 과정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개발을 제외한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+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Pwnable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</a:t>
            </a:r>
          </a:p>
        </p:txBody>
      </p:sp>
      <p:grpSp>
        <p:nvGrpSpPr>
          <p:cNvPr id="56" name="그룹 24">
            <a:extLst>
              <a:ext uri="{FF2B5EF4-FFF2-40B4-BE49-F238E27FC236}">
                <a16:creationId xmlns:a16="http://schemas.microsoft.com/office/drawing/2014/main" id="{697AB2A4-0975-F34F-B59A-D4B84F80437A}"/>
              </a:ext>
            </a:extLst>
          </p:cNvPr>
          <p:cNvGrpSpPr/>
          <p:nvPr/>
        </p:nvGrpSpPr>
        <p:grpSpPr>
          <a:xfrm>
            <a:off x="530445" y="4998158"/>
            <a:ext cx="831696" cy="773206"/>
            <a:chOff x="6777281" y="4096543"/>
            <a:chExt cx="1154723" cy="1154723"/>
          </a:xfrm>
        </p:grpSpPr>
        <p:sp>
          <p:nvSpPr>
            <p:cNvPr id="57" name="타원 25">
              <a:extLst>
                <a:ext uri="{FF2B5EF4-FFF2-40B4-BE49-F238E27FC236}">
                  <a16:creationId xmlns:a16="http://schemas.microsoft.com/office/drawing/2014/main" id="{46CD1A53-F3DC-FC46-8D84-603FB1D81CF9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8" name="타원 30">
              <a:extLst>
                <a:ext uri="{FF2B5EF4-FFF2-40B4-BE49-F238E27FC236}">
                  <a16:creationId xmlns:a16="http://schemas.microsoft.com/office/drawing/2014/main" id="{D79D5D33-B793-8B45-9CFA-C947A74F77A7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118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">
            <a:extLst>
              <a:ext uri="{FF2B5EF4-FFF2-40B4-BE49-F238E27FC236}">
                <a16:creationId xmlns:a16="http://schemas.microsoft.com/office/drawing/2014/main" id="{A425F732-6CF1-F24F-823E-062E5D5B501E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+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Pwnable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형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4767294" y="1466850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A679ED-BCE1-BC49-8A2F-20E4D4F56260}"/>
              </a:ext>
            </a:extLst>
          </p:cNvPr>
          <p:cNvSpPr txBox="1"/>
          <p:nvPr/>
        </p:nvSpPr>
        <p:spPr>
          <a:xfrm>
            <a:off x="5155729" y="1449147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82F5-1DD8-3D43-AAAF-B8FC5D14F22D}"/>
              </a:ext>
            </a:extLst>
          </p:cNvPr>
          <p:cNvSpPr txBox="1"/>
          <p:nvPr/>
        </p:nvSpPr>
        <p:spPr>
          <a:xfrm>
            <a:off x="5155729" y="1818479"/>
            <a:ext cx="6049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Attack &amp; Defense </a:t>
            </a:r>
            <a:r>
              <a:rPr lang="en-US" dirty="0"/>
              <a:t>CTF</a:t>
            </a:r>
            <a:r>
              <a:rPr lang="ko-KR" altLang="en-US" dirty="0"/>
              <a:t>의 개념 설명 및 진행 방향 설명</a:t>
            </a:r>
            <a:endParaRPr lang="en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언어 문법 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Git </a:t>
            </a:r>
            <a:r>
              <a:rPr lang="ko-KR" altLang="en-US" dirty="0"/>
              <a:t>사용법 설명 강의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F1F75-DFF5-444E-818A-63DF39B651BB}"/>
              </a:ext>
            </a:extLst>
          </p:cNvPr>
          <p:cNvSpPr txBox="1"/>
          <p:nvPr/>
        </p:nvSpPr>
        <p:spPr>
          <a:xfrm>
            <a:off x="5115451" y="3012298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602D-DDF9-854D-A0D0-5E4B451926AA}"/>
              </a:ext>
            </a:extLst>
          </p:cNvPr>
          <p:cNvSpPr txBox="1"/>
          <p:nvPr/>
        </p:nvSpPr>
        <p:spPr>
          <a:xfrm>
            <a:off x="5115451" y="3381630"/>
            <a:ext cx="5529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Pwnable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Pwnable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Pwnable</a:t>
            </a:r>
            <a:r>
              <a:rPr lang="ko-KR" altLang="en-US" dirty="0"/>
              <a:t> 가능한 코드에서 </a:t>
            </a:r>
            <a:r>
              <a:rPr lang="ko-KR" altLang="en-US" dirty="0" err="1"/>
              <a:t>시큐어</a:t>
            </a:r>
            <a:r>
              <a:rPr lang="ko-KR" altLang="en-US" dirty="0"/>
              <a:t> 코드 예제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취약 코드를 통해 해킹 및 </a:t>
            </a:r>
            <a:r>
              <a:rPr lang="ko-KR" altLang="en-US" dirty="0" err="1"/>
              <a:t>시큐어</a:t>
            </a:r>
            <a:r>
              <a:rPr lang="ko-KR" altLang="en-US" dirty="0"/>
              <a:t> 코딩 실습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60271-6ADE-9849-AA44-94C62D94961E}"/>
              </a:ext>
            </a:extLst>
          </p:cNvPr>
          <p:cNvSpPr txBox="1"/>
          <p:nvPr/>
        </p:nvSpPr>
        <p:spPr>
          <a:xfrm>
            <a:off x="2297137" y="5061111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해킹 기초</a:t>
            </a:r>
            <a:endParaRPr lang="en-US" altLang="ko-KR" dirty="0"/>
          </a:p>
          <a:p>
            <a:r>
              <a:rPr lang="en-US" altLang="ko-KR" dirty="0" err="1"/>
              <a:t>Pwnable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EC335-61F5-C743-BE27-4FCA5933B74B}"/>
              </a:ext>
            </a:extLst>
          </p:cNvPr>
          <p:cNvSpPr txBox="1"/>
          <p:nvPr/>
        </p:nvSpPr>
        <p:spPr>
          <a:xfrm>
            <a:off x="2181721" y="219103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개발 지식</a:t>
            </a:r>
            <a:endParaRPr lang="en-US" altLang="ko-KR" dirty="0"/>
          </a:p>
          <a:p>
            <a:pPr algn="ctr"/>
            <a:r>
              <a:rPr lang="ko-KR" altLang="en-US" dirty="0"/>
              <a:t>전달</a:t>
            </a:r>
            <a:endParaRPr lang="en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AFE1C-468B-AD4F-80C8-D315D498A23C}"/>
              </a:ext>
            </a:extLst>
          </p:cNvPr>
          <p:cNvSpPr txBox="1"/>
          <p:nvPr/>
        </p:nvSpPr>
        <p:spPr>
          <a:xfrm>
            <a:off x="1887073" y="3600674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기초 기능 개발 방법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endParaRPr lang="en-KR" dirty="0"/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1A7A6223-1571-2240-89AD-473FC7E1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" y="1936357"/>
            <a:ext cx="1261753" cy="1261753"/>
          </a:xfrm>
          <a:prstGeom prst="rect">
            <a:avLst/>
          </a:prstGeom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4A041A47-80EF-324E-AFEC-1ED9611AA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3476453"/>
            <a:ext cx="1174296" cy="1174296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1F4F6E67-0061-6C4C-8021-5CCA43FE2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800261"/>
            <a:ext cx="1198194" cy="1198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8F6BA6-F5A7-8F45-86BC-991242F1F17A}"/>
              </a:ext>
            </a:extLst>
          </p:cNvPr>
          <p:cNvSpPr txBox="1"/>
          <p:nvPr/>
        </p:nvSpPr>
        <p:spPr>
          <a:xfrm>
            <a:off x="1554006" y="13769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</a:t>
            </a:r>
            <a:endParaRPr lang="en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8A971-27A5-9044-8C7C-8168085D23F8}"/>
              </a:ext>
            </a:extLst>
          </p:cNvPr>
          <p:cNvSpPr txBox="1"/>
          <p:nvPr/>
        </p:nvSpPr>
        <p:spPr>
          <a:xfrm>
            <a:off x="5115451" y="4852449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 지식 습득 </a:t>
            </a:r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endParaRPr lang="en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0C656-03EF-694E-8AFC-2E1358527669}"/>
              </a:ext>
            </a:extLst>
          </p:cNvPr>
          <p:cNvSpPr txBox="1"/>
          <p:nvPr/>
        </p:nvSpPr>
        <p:spPr>
          <a:xfrm>
            <a:off x="5115451" y="5221781"/>
            <a:ext cx="5431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 기초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 실습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 가능한 코드에서 </a:t>
            </a:r>
            <a:r>
              <a:rPr lang="ko-KR" altLang="en-US" dirty="0" err="1"/>
              <a:t>시큐어</a:t>
            </a:r>
            <a:r>
              <a:rPr lang="ko-KR" altLang="en-US" dirty="0"/>
              <a:t> 코드 예제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취약 코드를 통해 해킹 및 </a:t>
            </a:r>
            <a:r>
              <a:rPr lang="ko-KR" altLang="en-US" dirty="0" err="1"/>
              <a:t>시큐어</a:t>
            </a:r>
            <a:r>
              <a:rPr lang="ko-KR" altLang="en-US" dirty="0"/>
              <a:t> 코딩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82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410656CA-25B7-9C49-8F06-E8638405EE88}"/>
              </a:ext>
            </a:extLst>
          </p:cNvPr>
          <p:cNvCxnSpPr>
            <a:cxnSpLocks/>
          </p:cNvCxnSpPr>
          <p:nvPr/>
        </p:nvCxnSpPr>
        <p:spPr>
          <a:xfrm>
            <a:off x="6095999" y="2254685"/>
            <a:ext cx="0" cy="3569918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CEB088-4721-6B43-A3FA-1B9E1C78C0E1}"/>
              </a:ext>
            </a:extLst>
          </p:cNvPr>
          <p:cNvSpPr txBox="1"/>
          <p:nvPr/>
        </p:nvSpPr>
        <p:spPr>
          <a:xfrm>
            <a:off x="7824792" y="5010995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해킹</a:t>
            </a:r>
            <a:r>
              <a:rPr lang="en-US" altLang="ko-KR" dirty="0"/>
              <a:t>(</a:t>
            </a:r>
            <a:r>
              <a:rPr lang="ko-KR" altLang="en-US" dirty="0"/>
              <a:t>공격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 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0DA74-70BC-3248-B672-76130E1F535A}"/>
              </a:ext>
            </a:extLst>
          </p:cNvPr>
          <p:cNvSpPr txBox="1"/>
          <p:nvPr/>
        </p:nvSpPr>
        <p:spPr>
          <a:xfrm>
            <a:off x="2118844" y="1683673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Pwnable</a:t>
            </a:r>
            <a:r>
              <a:rPr lang="en-US" altLang="ko-KR" b="1" dirty="0"/>
              <a:t> </a:t>
            </a:r>
            <a:r>
              <a:rPr lang="ko-KR" altLang="en-US" b="1" dirty="0"/>
              <a:t>공방전 </a:t>
            </a:r>
            <a:r>
              <a:rPr lang="en-US" altLang="ko-KR" b="1" dirty="0"/>
              <a:t>4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9E8AA-8521-444F-A8D1-12D986F52C89}"/>
              </a:ext>
            </a:extLst>
          </p:cNvPr>
          <p:cNvSpPr txBox="1"/>
          <p:nvPr/>
        </p:nvSpPr>
        <p:spPr>
          <a:xfrm>
            <a:off x="8397093" y="20855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공방전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30A16-3F12-5949-833E-34305702A3F7}"/>
              </a:ext>
            </a:extLst>
          </p:cNvPr>
          <p:cNvSpPr txBox="1"/>
          <p:nvPr/>
        </p:nvSpPr>
        <p:spPr>
          <a:xfrm>
            <a:off x="7301505" y="4287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B82C3-2A3B-6844-8AF9-13927154EDA7}"/>
              </a:ext>
            </a:extLst>
          </p:cNvPr>
          <p:cNvSpPr txBox="1"/>
          <p:nvPr/>
        </p:nvSpPr>
        <p:spPr>
          <a:xfrm>
            <a:off x="9614328" y="42885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8055674-FAE0-0E4C-8397-72B06112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3" y="2821363"/>
            <a:ext cx="1286756" cy="1286756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C09C639-81DD-234B-82C3-1BEFDA767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01" y="2821363"/>
            <a:ext cx="1286756" cy="128675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67987FC7-6FEB-654C-86C6-9E70D046EE22}"/>
              </a:ext>
            </a:extLst>
          </p:cNvPr>
          <p:cNvSpPr/>
          <p:nvPr/>
        </p:nvSpPr>
        <p:spPr>
          <a:xfrm rot="5400000">
            <a:off x="8741078" y="3505414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9EF066-0409-0B41-8618-1AA824D3D14E}"/>
              </a:ext>
            </a:extLst>
          </p:cNvPr>
          <p:cNvSpPr/>
          <p:nvPr/>
        </p:nvSpPr>
        <p:spPr>
          <a:xfrm rot="16200000">
            <a:off x="8746930" y="2970111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B3C78-B273-9A4F-87BD-08B5E7A968F0}"/>
              </a:ext>
            </a:extLst>
          </p:cNvPr>
          <p:cNvSpPr txBox="1"/>
          <p:nvPr/>
        </p:nvSpPr>
        <p:spPr>
          <a:xfrm>
            <a:off x="1644813" y="5017286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</a:t>
            </a:r>
            <a:r>
              <a:rPr lang="ko-KR" altLang="en-US" dirty="0" err="1"/>
              <a:t>익스플로잇</a:t>
            </a:r>
            <a:r>
              <a:rPr lang="en-US" altLang="ko-KR" dirty="0"/>
              <a:t>(</a:t>
            </a:r>
            <a:r>
              <a:rPr lang="ko-KR" altLang="en-US" dirty="0"/>
              <a:t>공격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3FF96-8913-B14A-ABB9-0A692288846D}"/>
              </a:ext>
            </a:extLst>
          </p:cNvPr>
          <p:cNvSpPr txBox="1"/>
          <p:nvPr/>
        </p:nvSpPr>
        <p:spPr>
          <a:xfrm>
            <a:off x="7301505" y="1687468"/>
            <a:ext cx="306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hacking </a:t>
            </a:r>
            <a:r>
              <a:rPr lang="ko-KR" altLang="en-US" b="1" dirty="0"/>
              <a:t>공방전 </a:t>
            </a:r>
            <a:r>
              <a:rPr lang="en-US" altLang="ko-KR" b="1" dirty="0"/>
              <a:t>5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48497-F9DD-764E-A21D-34E24785DFA5}"/>
              </a:ext>
            </a:extLst>
          </p:cNvPr>
          <p:cNvSpPr txBox="1"/>
          <p:nvPr/>
        </p:nvSpPr>
        <p:spPr>
          <a:xfrm>
            <a:off x="1644813" y="4287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</a:t>
            </a:r>
            <a:endParaRPr lang="en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D874D-D5BA-AC43-8D78-8967E58E7B4C}"/>
              </a:ext>
            </a:extLst>
          </p:cNvPr>
          <p:cNvSpPr txBox="1"/>
          <p:nvPr/>
        </p:nvSpPr>
        <p:spPr>
          <a:xfrm>
            <a:off x="3957636" y="42885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패치</a:t>
            </a:r>
            <a:r>
              <a:rPr lang="en-US" altLang="ko-KR" dirty="0"/>
              <a:t>(</a:t>
            </a:r>
            <a:r>
              <a:rPr lang="ko-KR" altLang="en-US" dirty="0"/>
              <a:t>방어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4AE591C5-FE93-7F4A-8483-5998D73A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1" y="2821363"/>
            <a:ext cx="1286756" cy="1286756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0C0FC098-C89E-2041-8B04-B4F870B1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09" y="2821363"/>
            <a:ext cx="1286756" cy="1286756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F7BC6EC7-EC6A-A34E-901B-F9A136626514}"/>
              </a:ext>
            </a:extLst>
          </p:cNvPr>
          <p:cNvSpPr/>
          <p:nvPr/>
        </p:nvSpPr>
        <p:spPr>
          <a:xfrm rot="5400000">
            <a:off x="3084386" y="3505414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52E65FC-4EF3-1B48-956D-B004ABF4522F}"/>
              </a:ext>
            </a:extLst>
          </p:cNvPr>
          <p:cNvSpPr/>
          <p:nvPr/>
        </p:nvSpPr>
        <p:spPr>
          <a:xfrm rot="16200000">
            <a:off x="3090238" y="2970111"/>
            <a:ext cx="330200" cy="598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C3F41-B9D9-7D40-9FC5-0D823F0C09AE}"/>
              </a:ext>
            </a:extLst>
          </p:cNvPr>
          <p:cNvSpPr txBox="1"/>
          <p:nvPr/>
        </p:nvSpPr>
        <p:spPr>
          <a:xfrm>
            <a:off x="2862388" y="20855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공방전</a:t>
            </a:r>
            <a:endParaRPr lang="en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42307-435C-C248-975B-A14E267D15E7}"/>
              </a:ext>
            </a:extLst>
          </p:cNvPr>
          <p:cNvSpPr txBox="1"/>
          <p:nvPr/>
        </p:nvSpPr>
        <p:spPr>
          <a:xfrm>
            <a:off x="2640129" y="6029223"/>
            <a:ext cx="689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각기 다른 </a:t>
            </a:r>
            <a:r>
              <a:rPr lang="ko-KR" altLang="en-US" b="1" dirty="0"/>
              <a:t>이미 구현된 웹 페이지 및 프로그램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정도를 제공</a:t>
            </a:r>
            <a:endParaRPr lang="en-US" altLang="ko-KR" dirty="0"/>
          </a:p>
          <a:p>
            <a:pPr algn="ctr"/>
            <a:r>
              <a:rPr lang="ko-KR" altLang="en-US" dirty="0"/>
              <a:t>최대 </a:t>
            </a:r>
            <a:r>
              <a:rPr lang="ko-KR" altLang="en-US" dirty="0" err="1"/>
              <a:t>수강인원</a:t>
            </a:r>
            <a:r>
              <a:rPr lang="ko-KR" altLang="en-US" dirty="0"/>
              <a:t> </a:t>
            </a:r>
            <a:r>
              <a:rPr lang="en-US" altLang="ko-KR" dirty="0"/>
              <a:t>10~15</a:t>
            </a:r>
            <a:r>
              <a:rPr lang="ko-KR" altLang="en-US" dirty="0"/>
              <a:t>명 제한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F6DF8-4565-1F49-87E6-CBCAD00D0168}"/>
              </a:ext>
            </a:extLst>
          </p:cNvPr>
          <p:cNvSpPr txBox="1"/>
          <p:nvPr/>
        </p:nvSpPr>
        <p:spPr>
          <a:xfrm>
            <a:off x="3957636" y="2530655"/>
            <a:ext cx="113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  <a:endParaRPr lang="en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18524-336A-F54F-BC21-A127B232288F}"/>
              </a:ext>
            </a:extLst>
          </p:cNvPr>
          <p:cNvSpPr txBox="1"/>
          <p:nvPr/>
        </p:nvSpPr>
        <p:spPr>
          <a:xfrm>
            <a:off x="9558268" y="2530655"/>
            <a:ext cx="13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KR" b="1" dirty="0"/>
              <a:t>eb page</a:t>
            </a:r>
          </a:p>
        </p:txBody>
      </p:sp>
      <p:sp>
        <p:nvSpPr>
          <p:cNvPr id="29" name="직사각형 2">
            <a:extLst>
              <a:ext uri="{FF2B5EF4-FFF2-40B4-BE49-F238E27FC236}">
                <a16:creationId xmlns:a16="http://schemas.microsoft.com/office/drawing/2014/main" id="{27943610-09B8-7647-B344-2ED7E65E0A6D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+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Pwnable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형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 교육 과정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9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">
            <a:extLst>
              <a:ext uri="{FF2B5EF4-FFF2-40B4-BE49-F238E27FC236}">
                <a16:creationId xmlns:a16="http://schemas.microsoft.com/office/drawing/2014/main" id="{0573641E-ACBF-314F-B910-8AF45452B1A0}"/>
              </a:ext>
            </a:extLst>
          </p:cNvPr>
          <p:cNvSpPr/>
          <p:nvPr/>
        </p:nvSpPr>
        <p:spPr>
          <a:xfrm>
            <a:off x="4030151" y="2688092"/>
            <a:ext cx="4131697" cy="148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i="1" dirty="0">
                <a:solidFill>
                  <a:srgbClr val="44546A">
                    <a:lumMod val="50000"/>
                  </a:srgbClr>
                </a:solidFill>
              </a:rPr>
              <a:t>Q &amp;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</a:rPr>
              <a:t>감사합니다</a:t>
            </a:r>
            <a:endParaRPr lang="en-US" altLang="ko-KR" sz="1400" dirty="0">
              <a:solidFill>
                <a:srgbClr val="44546A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Chapter1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교육 컨셉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0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">
            <a:extLst>
              <a:ext uri="{FF2B5EF4-FFF2-40B4-BE49-F238E27FC236}">
                <a16:creationId xmlns:a16="http://schemas.microsoft.com/office/drawing/2014/main" id="{0573641E-ACBF-314F-B910-8AF45452B1A0}"/>
              </a:ext>
            </a:extLst>
          </p:cNvPr>
          <p:cNvSpPr/>
          <p:nvPr/>
        </p:nvSpPr>
        <p:spPr>
          <a:xfrm>
            <a:off x="3572495" y="212197"/>
            <a:ext cx="5037088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 : Attack &amp; Defense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 교육이란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6C140-159B-4C47-884C-C25146A8C1B7}"/>
              </a:ext>
            </a:extLst>
          </p:cNvPr>
          <p:cNvSpPr txBox="1"/>
          <p:nvPr/>
        </p:nvSpPr>
        <p:spPr>
          <a:xfrm>
            <a:off x="571359" y="1975816"/>
            <a:ext cx="955427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Flag</a:t>
            </a:r>
            <a:r>
              <a:rPr lang="ko-KR" altLang="en-US" sz="2000" dirty="0"/>
              <a:t>가 </a:t>
            </a:r>
            <a:r>
              <a:rPr lang="ko-KR" altLang="en-US" sz="2000" b="1" dirty="0"/>
              <a:t>운영 서버</a:t>
            </a:r>
            <a:r>
              <a:rPr lang="ko-KR" altLang="en-US" sz="2000" dirty="0"/>
              <a:t>에서 각 </a:t>
            </a:r>
            <a:r>
              <a:rPr lang="ko-KR" altLang="en-US" sz="2000" b="1" dirty="0"/>
              <a:t>참가자</a:t>
            </a:r>
            <a:r>
              <a:rPr lang="ko-KR" altLang="en-US" sz="2000" dirty="0"/>
              <a:t>들에게 이동 문제는 참가자들이 </a:t>
            </a:r>
            <a:r>
              <a:rPr lang="ko-KR" altLang="en-US" sz="2000" b="1" dirty="0"/>
              <a:t>직접 개발</a:t>
            </a:r>
            <a:endParaRPr lang="en-KR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33DB61-792F-8144-B799-E908E1AE6490}"/>
              </a:ext>
            </a:extLst>
          </p:cNvPr>
          <p:cNvSpPr txBox="1"/>
          <p:nvPr/>
        </p:nvSpPr>
        <p:spPr>
          <a:xfrm>
            <a:off x="571359" y="1427280"/>
            <a:ext cx="418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Attack-and-Defense CTF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A7D68B9-68D9-114D-87C7-930F3FF0102A}"/>
              </a:ext>
            </a:extLst>
          </p:cNvPr>
          <p:cNvGrpSpPr/>
          <p:nvPr/>
        </p:nvGrpSpPr>
        <p:grpSpPr>
          <a:xfrm>
            <a:off x="5851874" y="3403755"/>
            <a:ext cx="823373" cy="1928251"/>
            <a:chOff x="5435923" y="3342107"/>
            <a:chExt cx="823373" cy="1928251"/>
          </a:xfrm>
        </p:grpSpPr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36BB8C5-EC8F-9F48-B635-9133AFDB13AC}"/>
                </a:ext>
              </a:extLst>
            </p:cNvPr>
            <p:cNvSpPr/>
            <p:nvPr/>
          </p:nvSpPr>
          <p:spPr>
            <a:xfrm rot="5400000">
              <a:off x="4937632" y="4111991"/>
              <a:ext cx="1928251" cy="388484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48000">
                  <a:schemeClr val="accent3">
                    <a:lumMod val="97000"/>
                    <a:lumOff val="3000"/>
                    <a:alpha val="58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D3DADD-5E84-AE4E-ABE0-B16E519760B7}"/>
                </a:ext>
              </a:extLst>
            </p:cNvPr>
            <p:cNvSpPr txBox="1"/>
            <p:nvPr/>
          </p:nvSpPr>
          <p:spPr>
            <a:xfrm>
              <a:off x="5435923" y="4018429"/>
              <a:ext cx="82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To-Be</a:t>
              </a:r>
              <a:endParaRPr lang="en-KR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77494D-0441-0140-B3E7-77E5692DABFE}"/>
              </a:ext>
            </a:extLst>
          </p:cNvPr>
          <p:cNvGrpSpPr/>
          <p:nvPr/>
        </p:nvGrpSpPr>
        <p:grpSpPr>
          <a:xfrm>
            <a:off x="1157846" y="3063937"/>
            <a:ext cx="3911759" cy="2647508"/>
            <a:chOff x="1285899" y="2742545"/>
            <a:chExt cx="3911759" cy="26475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07A8668-9ABB-D743-B1DE-8BF50965DAA4}"/>
                </a:ext>
              </a:extLst>
            </p:cNvPr>
            <p:cNvGrpSpPr/>
            <p:nvPr/>
          </p:nvGrpSpPr>
          <p:grpSpPr>
            <a:xfrm>
              <a:off x="1285899" y="2742545"/>
              <a:ext cx="3911759" cy="2647508"/>
              <a:chOff x="1285899" y="2742545"/>
              <a:chExt cx="3911759" cy="264750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593B544-830F-F64B-9557-1872C5800FCC}"/>
                  </a:ext>
                </a:extLst>
              </p:cNvPr>
              <p:cNvGrpSpPr/>
              <p:nvPr/>
            </p:nvGrpSpPr>
            <p:grpSpPr>
              <a:xfrm>
                <a:off x="1285899" y="2742545"/>
                <a:ext cx="3911759" cy="2647508"/>
                <a:chOff x="1285899" y="2742545"/>
                <a:chExt cx="3911759" cy="2647508"/>
              </a:xfrm>
            </p:grpSpPr>
            <p:pic>
              <p:nvPicPr>
                <p:cNvPr id="2049" name="Picture 1" descr="page6image1767583296">
                  <a:extLst>
                    <a:ext uri="{FF2B5EF4-FFF2-40B4-BE49-F238E27FC236}">
                      <a16:creationId xmlns:a16="http://schemas.microsoft.com/office/drawing/2014/main" id="{8310A882-1252-2B4B-B1A4-7AB32675E1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9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0" name="Picture 2" descr="page6image1767576624">
                  <a:extLst>
                    <a:ext uri="{FF2B5EF4-FFF2-40B4-BE49-F238E27FC236}">
                      <a16:creationId xmlns:a16="http://schemas.microsoft.com/office/drawing/2014/main" id="{6148E498-ABBF-D14D-91D0-93C948111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209" y="2742545"/>
                  <a:ext cx="800315" cy="183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page6image1767578656">
                  <a:extLst>
                    <a:ext uri="{FF2B5EF4-FFF2-40B4-BE49-F238E27FC236}">
                      <a16:creationId xmlns:a16="http://schemas.microsoft.com/office/drawing/2014/main" id="{61166BFC-C7DD-4440-9542-DC08DC3EC4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964" y="3275016"/>
                  <a:ext cx="716422" cy="6873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page6image1767583888">
                  <a:extLst>
                    <a:ext uri="{FF2B5EF4-FFF2-40B4-BE49-F238E27FC236}">
                      <a16:creationId xmlns:a16="http://schemas.microsoft.com/office/drawing/2014/main" id="{AB04AA25-2AE4-0E4E-9FEC-05875D97DB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825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Lightning Bolt 17">
                  <a:extLst>
                    <a:ext uri="{FF2B5EF4-FFF2-40B4-BE49-F238E27FC236}">
                      <a16:creationId xmlns:a16="http://schemas.microsoft.com/office/drawing/2014/main" id="{B89487B2-3BBA-8E43-9C2A-1E0ADA3EA303}"/>
                    </a:ext>
                  </a:extLst>
                </p:cNvPr>
                <p:cNvSpPr/>
                <p:nvPr/>
              </p:nvSpPr>
              <p:spPr>
                <a:xfrm flipV="1">
                  <a:off x="1948612" y="4098841"/>
                  <a:ext cx="636189" cy="661220"/>
                </a:xfrm>
                <a:prstGeom prst="lightningBol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0591860-3A7D-9745-B8FE-CF06D9D61011}"/>
                    </a:ext>
                  </a:extLst>
                </p:cNvPr>
                <p:cNvCxnSpPr>
                  <a:cxnSpLocks/>
                  <a:stCxn id="2051" idx="1"/>
                </p:cNvCxnSpPr>
                <p:nvPr/>
              </p:nvCxnSpPr>
              <p:spPr>
                <a:xfrm flipH="1" flipV="1">
                  <a:off x="3655612" y="3197017"/>
                  <a:ext cx="780352" cy="421668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5D9E3A6-F37E-7E4D-B1E9-96B74286D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61048" y="4040853"/>
                  <a:ext cx="722316" cy="515977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195BF13-383B-5B4B-A6F0-66FBE117B0B2}"/>
                    </a:ext>
                  </a:extLst>
                </p:cNvPr>
                <p:cNvSpPr txBox="1"/>
                <p:nvPr/>
              </p:nvSpPr>
              <p:spPr>
                <a:xfrm>
                  <a:off x="2880209" y="3185982"/>
                  <a:ext cx="450825" cy="281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server</a:t>
                  </a:r>
                  <a:endParaRPr lang="en-KR" dirty="0"/>
                </a:p>
              </p:txBody>
            </p:sp>
            <p:pic>
              <p:nvPicPr>
                <p:cNvPr id="60" name="Picture 8" descr="page27image1910750240">
                  <a:extLst>
                    <a:ext uri="{FF2B5EF4-FFF2-40B4-BE49-F238E27FC236}">
                      <a16:creationId xmlns:a16="http://schemas.microsoft.com/office/drawing/2014/main" id="{E6361839-5864-C844-A61A-E36151AC53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8282" y="3957676"/>
                  <a:ext cx="287974" cy="39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1" name="Graphic 60" descr="Flag with solid fill">
                <a:extLst>
                  <a:ext uri="{FF2B5EF4-FFF2-40B4-BE49-F238E27FC236}">
                    <a16:creationId xmlns:a16="http://schemas.microsoft.com/office/drawing/2014/main" id="{37D98347-AC7E-5943-B4E4-7277A14CE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37106" y="3594662"/>
                <a:ext cx="759927" cy="759927"/>
              </a:xfrm>
              <a:prstGeom prst="rect">
                <a:avLst/>
              </a:prstGeom>
            </p:spPr>
          </p:pic>
        </p:grpSp>
        <p:sp>
          <p:nvSpPr>
            <p:cNvPr id="105" name="Lightning Bolt 104">
              <a:extLst>
                <a:ext uri="{FF2B5EF4-FFF2-40B4-BE49-F238E27FC236}">
                  <a16:creationId xmlns:a16="http://schemas.microsoft.com/office/drawing/2014/main" id="{17CF6752-7AD1-504B-B3CA-EE659C660276}"/>
                </a:ext>
              </a:extLst>
            </p:cNvPr>
            <p:cNvSpPr/>
            <p:nvPr/>
          </p:nvSpPr>
          <p:spPr>
            <a:xfrm flipH="1" flipV="1">
              <a:off x="4121029" y="4079591"/>
              <a:ext cx="560904" cy="661220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A3C09F-3590-8942-8100-AB7E2350FC8E}"/>
              </a:ext>
            </a:extLst>
          </p:cNvPr>
          <p:cNvGrpSpPr/>
          <p:nvPr/>
        </p:nvGrpSpPr>
        <p:grpSpPr>
          <a:xfrm>
            <a:off x="7343386" y="2700424"/>
            <a:ext cx="3412422" cy="3718261"/>
            <a:chOff x="7343386" y="2700424"/>
            <a:chExt cx="3412422" cy="371826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2DD90B-D6D4-2741-B473-F4DBC43683D5}"/>
                </a:ext>
              </a:extLst>
            </p:cNvPr>
            <p:cNvGrpSpPr/>
            <p:nvPr/>
          </p:nvGrpSpPr>
          <p:grpSpPr>
            <a:xfrm>
              <a:off x="7343386" y="2700424"/>
              <a:ext cx="3412422" cy="3700376"/>
              <a:chOff x="7343386" y="2700424"/>
              <a:chExt cx="3412422" cy="370037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569B3A-9789-5E48-A864-11C57AA8706B}"/>
                  </a:ext>
                </a:extLst>
              </p:cNvPr>
              <p:cNvGrpSpPr/>
              <p:nvPr/>
            </p:nvGrpSpPr>
            <p:grpSpPr>
              <a:xfrm>
                <a:off x="7343386" y="2700424"/>
                <a:ext cx="3412422" cy="3611076"/>
                <a:chOff x="7235931" y="2769131"/>
                <a:chExt cx="3412422" cy="3611076"/>
              </a:xfrm>
            </p:grpSpPr>
            <p:pic>
              <p:nvPicPr>
                <p:cNvPr id="107" name="Picture 2" descr="page6image1767576624">
                  <a:extLst>
                    <a:ext uri="{FF2B5EF4-FFF2-40B4-BE49-F238E27FC236}">
                      <a16:creationId xmlns:a16="http://schemas.microsoft.com/office/drawing/2014/main" id="{ED5A7F26-DAD4-2849-9277-CF6DE6E627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27132" y="5485188"/>
                  <a:ext cx="390498" cy="8950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0C156F-AFDD-6D4E-9AAD-3D62926546DA}"/>
                    </a:ext>
                  </a:extLst>
                </p:cNvPr>
                <p:cNvGrpSpPr/>
                <p:nvPr/>
              </p:nvGrpSpPr>
              <p:grpSpPr>
                <a:xfrm>
                  <a:off x="7235931" y="2769131"/>
                  <a:ext cx="3412422" cy="3571754"/>
                  <a:chOff x="2989432" y="1486185"/>
                  <a:chExt cx="6170176" cy="4685691"/>
                </a:xfrm>
              </p:grpSpPr>
              <p:pic>
                <p:nvPicPr>
                  <p:cNvPr id="71" name="Picture 1" descr="page6image1767583296">
                    <a:extLst>
                      <a:ext uri="{FF2B5EF4-FFF2-40B4-BE49-F238E27FC236}">
                        <a16:creationId xmlns:a16="http://schemas.microsoft.com/office/drawing/2014/main" id="{25BC30C1-D1E0-DB43-B2DE-64ECDD3193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9432" y="3566106"/>
                    <a:ext cx="1282701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2" name="Picture 2" descr="page6image1767576624">
                    <a:extLst>
                      <a:ext uri="{FF2B5EF4-FFF2-40B4-BE49-F238E27FC236}">
                        <a16:creationId xmlns:a16="http://schemas.microsoft.com/office/drawing/2014/main" id="{5E427A0E-5419-1847-879D-ECE680D28A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49404" y="1486185"/>
                    <a:ext cx="1431210" cy="23799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" name="Picture 3" descr="page6image1767578656">
                    <a:extLst>
                      <a:ext uri="{FF2B5EF4-FFF2-40B4-BE49-F238E27FC236}">
                        <a16:creationId xmlns:a16="http://schemas.microsoft.com/office/drawing/2014/main" id="{DD437572-FA4C-124D-8674-B4D52DD3D6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47740" y="2250752"/>
                    <a:ext cx="1295400" cy="901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4" name="Picture 4" descr="page6image1767583888">
                    <a:extLst>
                      <a:ext uri="{FF2B5EF4-FFF2-40B4-BE49-F238E27FC236}">
                        <a16:creationId xmlns:a16="http://schemas.microsoft.com/office/drawing/2014/main" id="{284B8D16-47B6-FD4B-82FF-A2DD5D4B83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76909" y="3566106"/>
                    <a:ext cx="1282699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BB76AE2-DDF8-874C-957F-5F3AD14147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7276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022B7F2D-2081-4E49-B1F4-74406DA18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81630" y="4334010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8187329-3688-384D-B966-15B895E41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3573" y="3853458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D84CD03-0479-9543-A174-C40F56DD2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6767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AADCAE8-CCD8-A643-B11C-E124001B45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85966" y="4337493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C8D0DF30-1123-3240-8836-9EDB628B02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714" y="3852024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Lightning Bolt 86">
                    <a:extLst>
                      <a:ext uri="{FF2B5EF4-FFF2-40B4-BE49-F238E27FC236}">
                        <a16:creationId xmlns:a16="http://schemas.microsoft.com/office/drawing/2014/main" id="{8367C228-AB29-4148-BC40-9469C6A300A7}"/>
                      </a:ext>
                    </a:extLst>
                  </p:cNvPr>
                  <p:cNvSpPr/>
                  <p:nvPr/>
                </p:nvSpPr>
                <p:spPr>
                  <a:xfrm>
                    <a:off x="4506695" y="4183102"/>
                    <a:ext cx="2108151" cy="864794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88" name="Lightning Bolt 87">
                    <a:extLst>
                      <a:ext uri="{FF2B5EF4-FFF2-40B4-BE49-F238E27FC236}">
                        <a16:creationId xmlns:a16="http://schemas.microsoft.com/office/drawing/2014/main" id="{42450FF4-D617-8D42-961D-4761636BB3F2}"/>
                      </a:ext>
                    </a:extLst>
                  </p:cNvPr>
                  <p:cNvSpPr/>
                  <p:nvPr/>
                </p:nvSpPr>
                <p:spPr>
                  <a:xfrm flipH="1">
                    <a:off x="5495244" y="4190551"/>
                    <a:ext cx="2335895" cy="879386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1D95C3D-8A02-024C-9383-B844518744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23927" y="2297936"/>
                    <a:ext cx="886589" cy="50848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39C06EF0-BDA5-694E-9FE4-4C77E99EC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53738" y="3152453"/>
                    <a:ext cx="1306057" cy="676895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5EC1C1C-B1A9-E440-8F01-38730D58CC5D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889" y="2059911"/>
                    <a:ext cx="1606217" cy="524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server</a:t>
                    </a:r>
                    <a:endParaRPr lang="en-KR" sz="2000" dirty="0"/>
                  </a:p>
                </p:txBody>
              </p:sp>
              <p:pic>
                <p:nvPicPr>
                  <p:cNvPr id="95" name="Picture 8" descr="page27image1910750240">
                    <a:extLst>
                      <a:ext uri="{FF2B5EF4-FFF2-40B4-BE49-F238E27FC236}">
                        <a16:creationId xmlns:a16="http://schemas.microsoft.com/office/drawing/2014/main" id="{B334D588-E441-6047-B662-66DC4DB849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6397" y="5651176"/>
                    <a:ext cx="520701" cy="520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0" name="Graphic 109" descr="Flag with solid fill">
                  <a:extLst>
                    <a:ext uri="{FF2B5EF4-FFF2-40B4-BE49-F238E27FC236}">
                      <a16:creationId xmlns:a16="http://schemas.microsoft.com/office/drawing/2014/main" id="{AC674F33-AAD2-1D41-ADC0-5546B4ABB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7132" y="5704230"/>
                  <a:ext cx="391976" cy="391976"/>
                </a:xfrm>
                <a:prstGeom prst="rect">
                  <a:avLst/>
                </a:prstGeom>
              </p:spPr>
            </p:pic>
          </p:grpSp>
          <p:sp>
            <p:nvSpPr>
              <p:cNvPr id="102" name="Frame 101">
                <a:extLst>
                  <a:ext uri="{FF2B5EF4-FFF2-40B4-BE49-F238E27FC236}">
                    <a16:creationId xmlns:a16="http://schemas.microsoft.com/office/drawing/2014/main" id="{00D1DC49-93EA-9C4F-AFE9-1C19BDC7646F}"/>
                  </a:ext>
                </a:extLst>
              </p:cNvPr>
              <p:cNvSpPr/>
              <p:nvPr/>
            </p:nvSpPr>
            <p:spPr>
              <a:xfrm>
                <a:off x="7972806" y="5282752"/>
                <a:ext cx="709399" cy="1118048"/>
              </a:xfrm>
              <a:prstGeom prst="frame">
                <a:avLst>
                  <a:gd name="adj1" fmla="val 525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0" name="Picture 2" descr="page6image1767576624">
              <a:extLst>
                <a:ext uri="{FF2B5EF4-FFF2-40B4-BE49-F238E27FC236}">
                  <a16:creationId xmlns:a16="http://schemas.microsoft.com/office/drawing/2014/main" id="{871B08DC-777D-254D-8643-22B5C6302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10" y="5434206"/>
              <a:ext cx="390498" cy="89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page27image1910750240">
              <a:extLst>
                <a:ext uri="{FF2B5EF4-FFF2-40B4-BE49-F238E27FC236}">
                  <a16:creationId xmlns:a16="http://schemas.microsoft.com/office/drawing/2014/main" id="{F10DD377-2A84-0C4B-8406-809B0EAC1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6412" y="5892990"/>
              <a:ext cx="287974" cy="39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Graphic 121" descr="Flag with solid fill">
              <a:extLst>
                <a:ext uri="{FF2B5EF4-FFF2-40B4-BE49-F238E27FC236}">
                  <a16:creationId xmlns:a16="http://schemas.microsoft.com/office/drawing/2014/main" id="{2BD606BB-24AE-F54F-B347-28D1771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4410" y="5653248"/>
              <a:ext cx="391976" cy="391976"/>
            </a:xfrm>
            <a:prstGeom prst="rect">
              <a:avLst/>
            </a:prstGeom>
          </p:spPr>
        </p:pic>
        <p:sp>
          <p:nvSpPr>
            <p:cNvPr id="123" name="Frame 122">
              <a:extLst>
                <a:ext uri="{FF2B5EF4-FFF2-40B4-BE49-F238E27FC236}">
                  <a16:creationId xmlns:a16="http://schemas.microsoft.com/office/drawing/2014/main" id="{1F834BDD-3E99-944E-B519-5249AA11A8B9}"/>
                </a:ext>
              </a:extLst>
            </p:cNvPr>
            <p:cNvSpPr/>
            <p:nvPr/>
          </p:nvSpPr>
          <p:spPr>
            <a:xfrm>
              <a:off x="9416236" y="5300637"/>
              <a:ext cx="709399" cy="1118048"/>
            </a:xfrm>
            <a:prstGeom prst="frame">
              <a:avLst>
                <a:gd name="adj1" fmla="val 525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</p:grpSp>
      <p:pic>
        <p:nvPicPr>
          <p:cNvPr id="2053" name="Picture 5" descr="page6image1767591296">
            <a:extLst>
              <a:ext uri="{FF2B5EF4-FFF2-40B4-BE49-F238E27FC236}">
                <a16:creationId xmlns:a16="http://schemas.microsoft.com/office/drawing/2014/main" id="{7A878F68-5CCD-6940-B927-4B81D071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ge6image1767586656">
            <a:extLst>
              <a:ext uri="{FF2B5EF4-FFF2-40B4-BE49-F238E27FC236}">
                <a16:creationId xmlns:a16="http://schemas.microsoft.com/office/drawing/2014/main" id="{E77C954D-CC5F-5940-9AA8-10B91626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8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">
            <a:extLst>
              <a:ext uri="{FF2B5EF4-FFF2-40B4-BE49-F238E27FC236}">
                <a16:creationId xmlns:a16="http://schemas.microsoft.com/office/drawing/2014/main" id="{0573641E-ACBF-314F-B910-8AF45452B1A0}"/>
              </a:ext>
            </a:extLst>
          </p:cNvPr>
          <p:cNvSpPr/>
          <p:nvPr/>
        </p:nvSpPr>
        <p:spPr>
          <a:xfrm>
            <a:off x="3573944" y="201047"/>
            <a:ext cx="4992825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 : Attack &amp; Defense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 교육이란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62878-F97F-1148-B2C3-C6E1D0F2C502}"/>
              </a:ext>
            </a:extLst>
          </p:cNvPr>
          <p:cNvSpPr txBox="1"/>
          <p:nvPr/>
        </p:nvSpPr>
        <p:spPr>
          <a:xfrm>
            <a:off x="2702144" y="4941072"/>
            <a:ext cx="7845417" cy="183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latinLnBrk="0"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기존 </a:t>
            </a:r>
            <a:r>
              <a:rPr lang="en-US" altLang="ko-KR" b="1" dirty="0"/>
              <a:t>CTF</a:t>
            </a:r>
            <a:r>
              <a:rPr lang="ko-KR" altLang="en-US" b="1" dirty="0"/>
              <a:t>에서는 서버에 취약한 서비스</a:t>
            </a:r>
            <a:r>
              <a:rPr lang="ko-KR" altLang="en-US" dirty="0"/>
              <a:t>를 구동 하거나 문제를 제공하여 </a:t>
            </a:r>
            <a:endParaRPr lang="en-US" altLang="ko-KR" dirty="0"/>
          </a:p>
          <a:p>
            <a:pPr lvl="0" latinLnBrk="0">
              <a:defRPr/>
            </a:pPr>
            <a:r>
              <a:rPr lang="ko-KR" altLang="en-US" b="1" dirty="0"/>
              <a:t>    일방적으로 공격만을 진행하는 형태</a:t>
            </a:r>
            <a:r>
              <a:rPr lang="ko-KR" altLang="en-US" dirty="0"/>
              <a:t>의 실습이 대부분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실습에 활용할 문제를 </a:t>
            </a:r>
            <a:r>
              <a:rPr lang="ko-KR" altLang="en-US" b="1" dirty="0"/>
              <a:t>스스로 만들 수 있도록 유도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서로 공격과 방어를 </a:t>
            </a:r>
            <a:r>
              <a:rPr lang="ko-KR" altLang="en-US" dirty="0"/>
              <a:t>하면서 </a:t>
            </a:r>
            <a:r>
              <a:rPr lang="ko-KR" altLang="en-US" b="1" dirty="0"/>
              <a:t>해킹 및 대처 능력 향상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공방전을 통한 </a:t>
            </a:r>
            <a:r>
              <a:rPr lang="ko-KR" altLang="en-US" b="1" dirty="0"/>
              <a:t>흥미 유발</a:t>
            </a:r>
            <a:endParaRPr lang="en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7AD9C-4D80-5447-97DF-709BEAAD471D}"/>
              </a:ext>
            </a:extLst>
          </p:cNvPr>
          <p:cNvSpPr txBox="1"/>
          <p:nvPr/>
        </p:nvSpPr>
        <p:spPr>
          <a:xfrm>
            <a:off x="6096000" y="527423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0B1BC-443C-9346-BB22-8109AA7FE951}"/>
              </a:ext>
            </a:extLst>
          </p:cNvPr>
          <p:cNvSpPr txBox="1"/>
          <p:nvPr/>
        </p:nvSpPr>
        <p:spPr>
          <a:xfrm>
            <a:off x="4081652" y="1462832"/>
            <a:ext cx="408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Attack-and-Defense CTF</a:t>
            </a:r>
            <a:r>
              <a:rPr lang="ko-KR" altLang="en-US" b="1" dirty="0"/>
              <a:t>형태의 교육</a:t>
            </a:r>
            <a:endParaRPr lang="en-KR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F1F7F0-4987-A244-9AC8-EA28430BF29A}"/>
              </a:ext>
            </a:extLst>
          </p:cNvPr>
          <p:cNvGrpSpPr/>
          <p:nvPr/>
        </p:nvGrpSpPr>
        <p:grpSpPr>
          <a:xfrm>
            <a:off x="3255483" y="2195502"/>
            <a:ext cx="5681033" cy="2388226"/>
            <a:chOff x="3414356" y="2142244"/>
            <a:chExt cx="5681033" cy="2388226"/>
          </a:xfrm>
        </p:grpSpPr>
        <p:pic>
          <p:nvPicPr>
            <p:cNvPr id="12" name="Picture 1" descr="page6image1767583296">
              <a:extLst>
                <a:ext uri="{FF2B5EF4-FFF2-40B4-BE49-F238E27FC236}">
                  <a16:creationId xmlns:a16="http://schemas.microsoft.com/office/drawing/2014/main" id="{D2BF5200-EC82-6A49-A6A9-BCB9346B2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356" y="2813742"/>
              <a:ext cx="1497618" cy="171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page6image1767583888">
              <a:extLst>
                <a:ext uri="{FF2B5EF4-FFF2-40B4-BE49-F238E27FC236}">
                  <a16:creationId xmlns:a16="http://schemas.microsoft.com/office/drawing/2014/main" id="{62227041-7951-C245-94DB-B303B789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770" y="2813741"/>
              <a:ext cx="1497619" cy="171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E10A98F-FDA2-824F-BDB9-74135680D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353" y="2142244"/>
              <a:ext cx="1286756" cy="1286756"/>
            </a:xfrm>
            <a:prstGeom prst="rect">
              <a:avLst/>
            </a:prstGeom>
          </p:spPr>
        </p:pic>
        <p:sp>
          <p:nvSpPr>
            <p:cNvPr id="4" name="Left-Right Arrow 3">
              <a:extLst>
                <a:ext uri="{FF2B5EF4-FFF2-40B4-BE49-F238E27FC236}">
                  <a16:creationId xmlns:a16="http://schemas.microsoft.com/office/drawing/2014/main" id="{003D493F-95FE-1F4E-9BCC-97C82F4C9115}"/>
                </a:ext>
              </a:extLst>
            </p:cNvPr>
            <p:cNvSpPr/>
            <p:nvPr/>
          </p:nvSpPr>
          <p:spPr>
            <a:xfrm>
              <a:off x="5349397" y="3464356"/>
              <a:ext cx="1814917" cy="46958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192004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44546A">
                    <a:lumMod val="50000"/>
                  </a:srgbClr>
                </a:solidFill>
              </a:rPr>
              <a:t>Chapter2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교육 배경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6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18763B-9B77-B749-AD29-669F138373D0}"/>
              </a:ext>
            </a:extLst>
          </p:cNvPr>
          <p:cNvSpPr/>
          <p:nvPr/>
        </p:nvSpPr>
        <p:spPr>
          <a:xfrm>
            <a:off x="694535" y="3639614"/>
            <a:ext cx="2994660" cy="123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Build-It</a:t>
            </a:r>
            <a:endParaRPr lang="en-KR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20D428-8342-A244-AE9A-652874C1545B}"/>
              </a:ext>
            </a:extLst>
          </p:cNvPr>
          <p:cNvSpPr/>
          <p:nvPr/>
        </p:nvSpPr>
        <p:spPr>
          <a:xfrm>
            <a:off x="8343357" y="3639614"/>
            <a:ext cx="2994660" cy="123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Fix-It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AE16103-4C4F-A345-8676-B23887937D9F}"/>
              </a:ext>
            </a:extLst>
          </p:cNvPr>
          <p:cNvSpPr/>
          <p:nvPr/>
        </p:nvSpPr>
        <p:spPr>
          <a:xfrm>
            <a:off x="4518946" y="3639614"/>
            <a:ext cx="2994660" cy="123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Break-It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7A8544A-CA9E-614B-BC7F-77DF3A7665A6}"/>
              </a:ext>
            </a:extLst>
          </p:cNvPr>
          <p:cNvSpPr/>
          <p:nvPr/>
        </p:nvSpPr>
        <p:spPr>
          <a:xfrm>
            <a:off x="3864040" y="4039664"/>
            <a:ext cx="480060" cy="4343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984DF1C0-85CC-C746-B19D-FD0217E1E5B6}"/>
              </a:ext>
            </a:extLst>
          </p:cNvPr>
          <p:cNvSpPr/>
          <p:nvPr/>
        </p:nvSpPr>
        <p:spPr>
          <a:xfrm>
            <a:off x="7712761" y="4039664"/>
            <a:ext cx="480060" cy="4343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1FBB7-C20D-F948-BDCD-734F2CE2D929}"/>
              </a:ext>
            </a:extLst>
          </p:cNvPr>
          <p:cNvSpPr txBox="1"/>
          <p:nvPr/>
        </p:nvSpPr>
        <p:spPr>
          <a:xfrm>
            <a:off x="5632489" y="48890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부셔라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C3400-BC89-7B46-83FB-A857452DBA99}"/>
              </a:ext>
            </a:extLst>
          </p:cNvPr>
          <p:cNvSpPr txBox="1"/>
          <p:nvPr/>
        </p:nvSpPr>
        <p:spPr>
          <a:xfrm>
            <a:off x="9368442" y="48670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고쳐라</a:t>
            </a:r>
            <a:r>
              <a:rPr lang="en-US" altLang="ko-KR" dirty="0"/>
              <a:t>!</a:t>
            </a:r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B32C7-80BF-E348-902D-B205C367A5B8}"/>
              </a:ext>
            </a:extLst>
          </p:cNvPr>
          <p:cNvSpPr txBox="1"/>
          <p:nvPr/>
        </p:nvSpPr>
        <p:spPr>
          <a:xfrm>
            <a:off x="694535" y="1846513"/>
            <a:ext cx="839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 </a:t>
            </a:r>
            <a:r>
              <a:rPr lang="en-US" dirty="0"/>
              <a:t>CCS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en-US" b="1" dirty="0"/>
              <a:t>build-it, break-it, fix-it!</a:t>
            </a:r>
            <a:r>
              <a:rPr lang="en-US" altLang="ko-KR" dirty="0"/>
              <a:t>’</a:t>
            </a:r>
            <a:r>
              <a:rPr lang="ko-KR" altLang="en-US" dirty="0"/>
              <a:t>라는 주제로 발표되었고 대회가 진행됨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4C4DD-A8E2-174A-BF80-2E3BA6909886}"/>
              </a:ext>
            </a:extLst>
          </p:cNvPr>
          <p:cNvSpPr txBox="1"/>
          <p:nvPr/>
        </p:nvSpPr>
        <p:spPr>
          <a:xfrm>
            <a:off x="1604204" y="487405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만들어라</a:t>
            </a:r>
            <a:r>
              <a:rPr lang="en-US" altLang="ko-KR" dirty="0"/>
              <a:t>!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7A941-6EDF-AC4D-8E0B-2FCA224E47F6}"/>
              </a:ext>
            </a:extLst>
          </p:cNvPr>
          <p:cNvSpPr txBox="1"/>
          <p:nvPr/>
        </p:nvSpPr>
        <p:spPr>
          <a:xfrm>
            <a:off x="121023" y="6456799"/>
            <a:ext cx="687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 </a:t>
            </a:r>
            <a:r>
              <a:rPr lang="en-US" dirty="0"/>
              <a:t>CCS(Conference on Computer and Communications Security)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2717F-B1FC-ED47-B47C-03CBDC2C8D51}"/>
              </a:ext>
            </a:extLst>
          </p:cNvPr>
          <p:cNvSpPr txBox="1"/>
          <p:nvPr/>
        </p:nvSpPr>
        <p:spPr>
          <a:xfrm>
            <a:off x="694535" y="1406146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첫 개념 발표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C745C-65D1-5B49-8A44-6B1FAAABFDB2}"/>
              </a:ext>
            </a:extLst>
          </p:cNvPr>
          <p:cNvSpPr txBox="1"/>
          <p:nvPr/>
        </p:nvSpPr>
        <p:spPr>
          <a:xfrm>
            <a:off x="694535" y="2285777"/>
            <a:ext cx="748955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CTF</a:t>
            </a:r>
            <a:r>
              <a:rPr lang="ko-KR" altLang="en-US" dirty="0"/>
              <a:t>는 </a:t>
            </a:r>
            <a:r>
              <a:rPr lang="ko-KR" altLang="en-US" b="1" dirty="0"/>
              <a:t>공격에만 치중</a:t>
            </a:r>
            <a:r>
              <a:rPr lang="ko-KR" altLang="en-US" dirty="0"/>
              <a:t>되어 있는데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현업에서 중요한 </a:t>
            </a:r>
            <a:r>
              <a:rPr lang="ko-KR" altLang="en-US" b="1" dirty="0"/>
              <a:t>공격과 방어</a:t>
            </a:r>
            <a:r>
              <a:rPr lang="ko-KR" altLang="en-US" dirty="0"/>
              <a:t> 모두를 위해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각자 프로그램을 </a:t>
            </a:r>
            <a:r>
              <a:rPr lang="ko-KR" altLang="en-US" b="1" dirty="0"/>
              <a:t>만들고 해킹</a:t>
            </a:r>
            <a:r>
              <a:rPr lang="ko-KR" altLang="en-US" dirty="0"/>
              <a:t>을 하는 것은 어떨까</a:t>
            </a:r>
            <a:r>
              <a:rPr lang="en-US" altLang="ko-KR" dirty="0"/>
              <a:t>?</a:t>
            </a:r>
            <a:r>
              <a:rPr lang="ko-KR" altLang="en-US" dirty="0"/>
              <a:t> 라는 의문에서 시작</a:t>
            </a:r>
            <a:endParaRPr lang="en-KR" dirty="0"/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id="{7B928732-B0C4-E74E-AF12-805842396226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공방전 기반 교육 배경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A5FD6-EEEA-844E-9835-6368C2EA89A7}"/>
              </a:ext>
            </a:extLst>
          </p:cNvPr>
          <p:cNvSpPr txBox="1"/>
          <p:nvPr/>
        </p:nvSpPr>
        <p:spPr>
          <a:xfrm>
            <a:off x="7447132" y="1325455"/>
            <a:ext cx="313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Attack-and-Defense CTF</a:t>
            </a:r>
            <a:endParaRPr lang="en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76168-EF35-6846-8F11-290E4676B951}"/>
              </a:ext>
            </a:extLst>
          </p:cNvPr>
          <p:cNvSpPr txBox="1"/>
          <p:nvPr/>
        </p:nvSpPr>
        <p:spPr>
          <a:xfrm>
            <a:off x="3032343" y="31378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CTF</a:t>
            </a:r>
            <a:r>
              <a:rPr lang="ko-KR" altLang="en-US" dirty="0"/>
              <a:t> 만을 위한 문제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1A022-899B-784C-8E72-785EC1913CC6}"/>
              </a:ext>
            </a:extLst>
          </p:cNvPr>
          <p:cNvSpPr txBox="1"/>
          <p:nvPr/>
        </p:nvSpPr>
        <p:spPr>
          <a:xfrm>
            <a:off x="3217815" y="52424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현업과의 괴리감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70E69-95E4-0847-890B-E5C76EF0ECD2}"/>
              </a:ext>
            </a:extLst>
          </p:cNvPr>
          <p:cNvSpPr txBox="1"/>
          <p:nvPr/>
        </p:nvSpPr>
        <p:spPr>
          <a:xfrm>
            <a:off x="759152" y="300341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 및</a:t>
            </a:r>
            <a:endParaRPr lang="en-US" altLang="ko-KR" dirty="0"/>
          </a:p>
          <a:p>
            <a:pPr algn="ctr"/>
            <a:r>
              <a:rPr lang="ko-KR" altLang="en-US" dirty="0"/>
              <a:t>문제의 오류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28946-EC97-7F41-B808-ADA8D2F3EF75}"/>
              </a:ext>
            </a:extLst>
          </p:cNvPr>
          <p:cNvSpPr txBox="1"/>
          <p:nvPr/>
        </p:nvSpPr>
        <p:spPr>
          <a:xfrm>
            <a:off x="759152" y="5242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문제의 단일화</a:t>
            </a:r>
            <a:endParaRPr lang="en-KR" dirty="0"/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DE70CF35-8A6F-1949-8AC1-0F8080B1EB86}"/>
              </a:ext>
            </a:extLst>
          </p:cNvPr>
          <p:cNvSpPr/>
          <p:nvPr/>
        </p:nvSpPr>
        <p:spPr>
          <a:xfrm>
            <a:off x="4030151" y="216535"/>
            <a:ext cx="413169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Attack &amp; Defense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교육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공방전 기반 교육 배경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95E563-97C9-7E4F-981D-95F0E678D704}"/>
              </a:ext>
            </a:extLst>
          </p:cNvPr>
          <p:cNvSpPr/>
          <p:nvPr/>
        </p:nvSpPr>
        <p:spPr>
          <a:xfrm>
            <a:off x="794418" y="2080086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44B2-415F-654E-990C-405579662FBC}"/>
              </a:ext>
            </a:extLst>
          </p:cNvPr>
          <p:cNvSpPr/>
          <p:nvPr/>
        </p:nvSpPr>
        <p:spPr>
          <a:xfrm>
            <a:off x="580418" y="4180662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CF033-ED5B-E64F-93FB-8F9645B814FB}"/>
              </a:ext>
            </a:extLst>
          </p:cNvPr>
          <p:cNvSpPr/>
          <p:nvPr/>
        </p:nvSpPr>
        <p:spPr>
          <a:xfrm>
            <a:off x="3503626" y="2076014"/>
            <a:ext cx="133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EA6B3-E352-6044-B31B-73DA6BBF83C3}"/>
              </a:ext>
            </a:extLst>
          </p:cNvPr>
          <p:cNvSpPr/>
          <p:nvPr/>
        </p:nvSpPr>
        <p:spPr>
          <a:xfrm>
            <a:off x="3455324" y="4180662"/>
            <a:ext cx="1357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1D12-261F-8148-B403-AD6228A22DEE}"/>
              </a:ext>
            </a:extLst>
          </p:cNvPr>
          <p:cNvSpPr txBox="1"/>
          <p:nvPr/>
        </p:nvSpPr>
        <p:spPr>
          <a:xfrm>
            <a:off x="9386260" y="5167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 밀접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26679-5BF2-EE4B-98D4-E93363C12B4D}"/>
              </a:ext>
            </a:extLst>
          </p:cNvPr>
          <p:cNvSpPr txBox="1"/>
          <p:nvPr/>
        </p:nvSpPr>
        <p:spPr>
          <a:xfrm>
            <a:off x="8217543" y="297446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</a:t>
            </a:r>
            <a:endParaRPr lang="en-US" altLang="ko-KR" dirty="0"/>
          </a:p>
          <a:p>
            <a:pPr algn="ctr"/>
            <a:r>
              <a:rPr lang="ko-KR" altLang="en-US" dirty="0"/>
              <a:t>문제 제작 </a:t>
            </a:r>
            <a:r>
              <a:rPr lang="en-US" altLang="ko-KR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450BC-FCE0-9E4C-9C98-98994FA24834}"/>
              </a:ext>
            </a:extLst>
          </p:cNvPr>
          <p:cNvSpPr txBox="1"/>
          <p:nvPr/>
        </p:nvSpPr>
        <p:spPr>
          <a:xfrm>
            <a:off x="6857161" y="51691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문제</a:t>
            </a:r>
            <a:endParaRPr lang="en-K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C01F03-F4E0-B240-BA21-857E71178C11}"/>
              </a:ext>
            </a:extLst>
          </p:cNvPr>
          <p:cNvSpPr/>
          <p:nvPr/>
        </p:nvSpPr>
        <p:spPr>
          <a:xfrm>
            <a:off x="8297694" y="2051132"/>
            <a:ext cx="125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0452D7-323A-1247-9964-3D7E6B66B5A4}"/>
              </a:ext>
            </a:extLst>
          </p:cNvPr>
          <p:cNvSpPr/>
          <p:nvPr/>
        </p:nvSpPr>
        <p:spPr>
          <a:xfrm>
            <a:off x="6803214" y="4106027"/>
            <a:ext cx="1558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EC9910-A90E-2D44-A055-F99800536FEB}"/>
              </a:ext>
            </a:extLst>
          </p:cNvPr>
          <p:cNvSpPr/>
          <p:nvPr/>
        </p:nvSpPr>
        <p:spPr>
          <a:xfrm>
            <a:off x="8996762" y="4106027"/>
            <a:ext cx="2199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직선 연결선 24">
            <a:extLst>
              <a:ext uri="{FF2B5EF4-FFF2-40B4-BE49-F238E27FC236}">
                <a16:creationId xmlns:a16="http://schemas.microsoft.com/office/drawing/2014/main" id="{50D1E1A9-FABC-3A4B-B5AC-499F6D9838D5}"/>
              </a:ext>
            </a:extLst>
          </p:cNvPr>
          <p:cNvCxnSpPr>
            <a:cxnSpLocks/>
          </p:cNvCxnSpPr>
          <p:nvPr/>
        </p:nvCxnSpPr>
        <p:spPr>
          <a:xfrm>
            <a:off x="6138142" y="137429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02601-927F-914D-B74B-78F933115EC1}"/>
              </a:ext>
            </a:extLst>
          </p:cNvPr>
          <p:cNvSpPr txBox="1"/>
          <p:nvPr/>
        </p:nvSpPr>
        <p:spPr>
          <a:xfrm>
            <a:off x="2274863" y="132545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CTF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19934773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1197</Words>
  <Application>Microsoft Macintosh PowerPoint</Application>
  <PresentationFormat>Widescreen</PresentationFormat>
  <Paragraphs>315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맑은 고딕</vt:lpstr>
      <vt:lpstr>야놀자 야체 B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144</cp:revision>
  <dcterms:created xsi:type="dcterms:W3CDTF">2021-02-25T15:11:47Z</dcterms:created>
  <dcterms:modified xsi:type="dcterms:W3CDTF">2021-03-08T07:15:48Z</dcterms:modified>
</cp:coreProperties>
</file>