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4" r:id="rId4"/>
    <p:sldId id="265" r:id="rId5"/>
    <p:sldId id="273" r:id="rId6"/>
    <p:sldId id="274" r:id="rId7"/>
    <p:sldId id="266" r:id="rId8"/>
    <p:sldId id="275" r:id="rId9"/>
    <p:sldId id="285" r:id="rId10"/>
    <p:sldId id="267" r:id="rId11"/>
    <p:sldId id="270" r:id="rId12"/>
    <p:sldId id="276" r:id="rId13"/>
    <p:sldId id="277" r:id="rId14"/>
    <p:sldId id="279" r:id="rId15"/>
    <p:sldId id="280" r:id="rId16"/>
    <p:sldId id="292" r:id="rId17"/>
    <p:sldId id="293" r:id="rId18"/>
    <p:sldId id="281" r:id="rId19"/>
    <p:sldId id="282" r:id="rId20"/>
    <p:sldId id="283" r:id="rId21"/>
    <p:sldId id="286" r:id="rId22"/>
    <p:sldId id="287" r:id="rId23"/>
    <p:sldId id="268" r:id="rId24"/>
    <p:sldId id="271" r:id="rId25"/>
    <p:sldId id="288" r:id="rId26"/>
    <p:sldId id="289" r:id="rId27"/>
    <p:sldId id="290" r:id="rId28"/>
    <p:sldId id="291" r:id="rId29"/>
    <p:sldId id="269" r:id="rId30"/>
    <p:sldId id="272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10" r:id="rId43"/>
    <p:sldId id="306" r:id="rId44"/>
    <p:sldId id="311" r:id="rId45"/>
    <p:sldId id="307" r:id="rId46"/>
    <p:sldId id="312" r:id="rId47"/>
    <p:sldId id="308" r:id="rId48"/>
    <p:sldId id="309" r:id="rId49"/>
    <p:sldId id="313" r:id="rId50"/>
    <p:sldId id="314" r:id="rId51"/>
    <p:sldId id="328" r:id="rId52"/>
    <p:sldId id="329" r:id="rId53"/>
    <p:sldId id="315" r:id="rId54"/>
    <p:sldId id="316" r:id="rId55"/>
    <p:sldId id="317" r:id="rId56"/>
    <p:sldId id="319" r:id="rId57"/>
    <p:sldId id="318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295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1" autoAdjust="0"/>
    <p:restoredTop sz="94660"/>
  </p:normalViewPr>
  <p:slideViewPr>
    <p:cSldViewPr snapToGrid="0">
      <p:cViewPr>
        <p:scale>
          <a:sx n="77" d="100"/>
          <a:sy n="77" d="100"/>
        </p:scale>
        <p:origin x="65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2021. 4. 27.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zetawiki.com/wiki/$_REQUEST" TargetMode="External"/><Relationship Id="rId3" Type="http://schemas.openxmlformats.org/officeDocument/2006/relationships/hyperlink" Target="https://zetawiki.com/wiki/$_SERVER" TargetMode="External"/><Relationship Id="rId7" Type="http://schemas.openxmlformats.org/officeDocument/2006/relationships/hyperlink" Target="https://zetawiki.com/wiki/GET_%EB%B0%A9%EC%8B%9D" TargetMode="External"/><Relationship Id="rId12" Type="http://schemas.openxmlformats.org/officeDocument/2006/relationships/hyperlink" Target="https://zetawiki.com/wiki/$_SESSION" TargetMode="External"/><Relationship Id="rId2" Type="http://schemas.openxmlformats.org/officeDocument/2006/relationships/hyperlink" Target="https://zetawiki.com/wiki/$GLOB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tawiki.com/w/index.php?title=$_GET&amp;action=edit&amp;redlink=1" TargetMode="External"/><Relationship Id="rId11" Type="http://schemas.openxmlformats.org/officeDocument/2006/relationships/hyperlink" Target="https://zetawiki.com/w/index.php?title=$_COOKIE&amp;action=edit&amp;redlink=1" TargetMode="External"/><Relationship Id="rId5" Type="http://schemas.openxmlformats.org/officeDocument/2006/relationships/hyperlink" Target="https://zetawiki.com/wiki/POST_%EB%B0%A9%EC%8B%9D" TargetMode="External"/><Relationship Id="rId10" Type="http://schemas.openxmlformats.org/officeDocument/2006/relationships/hyperlink" Target="https://zetawiki.com/wiki/$_ENV" TargetMode="External"/><Relationship Id="rId4" Type="http://schemas.openxmlformats.org/officeDocument/2006/relationships/hyperlink" Target="https://zetawiki.com/w/index.php?title=$_POST&amp;action=edit&amp;redlink=1" TargetMode="External"/><Relationship Id="rId9" Type="http://schemas.openxmlformats.org/officeDocument/2006/relationships/hyperlink" Target="https://zetawiki.com/w/index.php?title=$_FILES&amp;action=edit&amp;redlink=1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6275237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2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6436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사전 지식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39189-CF6C-4143-A3CC-063A5CE50549}"/>
              </a:ext>
            </a:extLst>
          </p:cNvPr>
          <p:cNvSpPr txBox="1"/>
          <p:nvPr/>
        </p:nvSpPr>
        <p:spPr>
          <a:xfrm>
            <a:off x="866616" y="1692776"/>
            <a:ext cx="328416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World Wide Web</a:t>
            </a:r>
            <a:r>
              <a:rPr lang="ko-KR" altLang="en-US" dirty="0"/>
              <a:t>의 </a:t>
            </a:r>
            <a:r>
              <a:rPr lang="ko-KR" altLang="en-US" dirty="0" err="1"/>
              <a:t>줄인말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 공유 공간</a:t>
            </a:r>
            <a:endParaRPr lang="en-KR" dirty="0"/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719170C8-9955-7644-87FB-BB0CD288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55" y="1785057"/>
            <a:ext cx="5815740" cy="4333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5F463-F6DF-9543-BD75-7A726F896189}"/>
              </a:ext>
            </a:extLst>
          </p:cNvPr>
          <p:cNvSpPr txBox="1"/>
          <p:nvPr/>
        </p:nvSpPr>
        <p:spPr>
          <a:xfrm>
            <a:off x="866616" y="4136797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 &amp; HTTPS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3E933-D5CF-5C47-8990-C21815F092B9}"/>
              </a:ext>
            </a:extLst>
          </p:cNvPr>
          <p:cNvSpPr txBox="1"/>
          <p:nvPr/>
        </p:nvSpPr>
        <p:spPr>
          <a:xfrm>
            <a:off x="850729" y="4510110"/>
            <a:ext cx="434445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웹과 클라이언트 서버 사이 통신 규약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암호화 유무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24A05-C329-954A-98DF-4C1A17139DD2}"/>
              </a:ext>
            </a:extLst>
          </p:cNvPr>
          <p:cNvSpPr txBox="1"/>
          <p:nvPr/>
        </p:nvSpPr>
        <p:spPr>
          <a:xfrm>
            <a:off x="866616" y="2935879"/>
            <a:ext cx="228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Protocol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203-5EF8-9D43-BFFE-107D87AE4A77}"/>
              </a:ext>
            </a:extLst>
          </p:cNvPr>
          <p:cNvSpPr txBox="1"/>
          <p:nvPr/>
        </p:nvSpPr>
        <p:spPr>
          <a:xfrm>
            <a:off x="850729" y="3309192"/>
            <a:ext cx="333937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통신 방법에 대한 규칙 약속</a:t>
            </a:r>
            <a:endParaRPr lang="en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755BF-1E1E-CF4A-9908-C86C4DF3787C}"/>
              </a:ext>
            </a:extLst>
          </p:cNvPr>
          <p:cNvSpPr txBox="1"/>
          <p:nvPr/>
        </p:nvSpPr>
        <p:spPr>
          <a:xfrm>
            <a:off x="833629" y="5657359"/>
            <a:ext cx="154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PORT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14F75-7A9F-7544-9CAA-646AE6DA6096}"/>
              </a:ext>
            </a:extLst>
          </p:cNvPr>
          <p:cNvSpPr txBox="1"/>
          <p:nvPr/>
        </p:nvSpPr>
        <p:spPr>
          <a:xfrm>
            <a:off x="817742" y="6030672"/>
            <a:ext cx="357020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논리적으로 부여된 접속 장소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73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51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Hyper Text Markup Language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39189-CF6C-4143-A3CC-063A5CE50549}"/>
              </a:ext>
            </a:extLst>
          </p:cNvPr>
          <p:cNvSpPr txBox="1"/>
          <p:nvPr/>
        </p:nvSpPr>
        <p:spPr>
          <a:xfrm>
            <a:off x="882503" y="1781128"/>
            <a:ext cx="558037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브라우저가 해석하여 화면에 보여줄 수 있는 언어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대소문자 구분이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순차적으로 실행 하나 이상의 공백은 무시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417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39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구조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621A36A-CA61-E24E-9F26-7B06DA374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416278"/>
              </p:ext>
            </p:extLst>
          </p:nvPr>
        </p:nvGraphicFramePr>
        <p:xfrm>
          <a:off x="882503" y="2086776"/>
          <a:ext cx="6366697" cy="3299426"/>
        </p:xfrm>
        <a:graphic>
          <a:graphicData uri="http://schemas.openxmlformats.org/drawingml/2006/table">
            <a:tbl>
              <a:tblPr/>
              <a:tblGrid>
                <a:gridCol w="206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태그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&lt;html&gt;…&lt;/html&gt;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HTML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문서의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시작과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끝을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정의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&lt;head&gt;…&lt;/head&gt;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헤더의 시작과 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&lt;title&gt;…&lt;/title&gt;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웹 브라우저의 제목 및 스타일 정의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&lt;body&gt;…&lt;/body&gt;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본문의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시작과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끝을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정의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7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39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글자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7869C11-5F1B-3C4F-82AB-D26DAC28B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36441"/>
              </p:ext>
            </p:extLst>
          </p:nvPr>
        </p:nvGraphicFramePr>
        <p:xfrm>
          <a:off x="882503" y="2086776"/>
          <a:ext cx="6507648" cy="3092229"/>
        </p:xfrm>
        <a:graphic>
          <a:graphicData uri="http://schemas.openxmlformats.org/drawingml/2006/table">
            <a:tbl>
              <a:tblPr/>
              <a:tblGrid>
                <a:gridCol w="217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&lt;h1&gt;,&lt;h2&gt;…&lt;h6&gt;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제목을 정의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&lt;font&gt;…&lt;/font&gt;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글자 속성(크기, 색, 폰트등..) 지정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&lt;br/&gt;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바꿈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개행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&lt;a&gt;…&lt;/a&gt;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하이퍼링크를 걸어줌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img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그림파일을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삽입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05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70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en-US" sz="2400" b="1" dirty="0" err="1"/>
              <a:t>테이블</a:t>
            </a:r>
            <a:r>
              <a:rPr lang="en-US" sz="2400" b="1" dirty="0"/>
              <a:t> Tag</a:t>
            </a:r>
            <a:endParaRPr lang="en-KR" sz="2400" b="1"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07D0DD7E-2FEA-704B-B3AB-1AC45393B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737474"/>
              </p:ext>
            </p:extLst>
          </p:nvPr>
        </p:nvGraphicFramePr>
        <p:xfrm>
          <a:off x="882503" y="2086776"/>
          <a:ext cx="5533287" cy="2529057"/>
        </p:xfrm>
        <a:graphic>
          <a:graphicData uri="http://schemas.openxmlformats.org/drawingml/2006/table">
            <a:tbl>
              <a:tblPr/>
              <a:tblGrid>
                <a:gridCol w="291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&lt;table&gt;…&lt;/table&gt;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만듦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&lt;tr&gt;…&lt;/tr&gt;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행을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생성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&lt;td&gt;…&lt;/td&gt;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표의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열을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생성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&lt;!--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내용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 charset="0"/>
                          <a:ea typeface="굴림"/>
                        </a:rPr>
                        <a:t> --&gt; 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주석 처리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1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54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Form Tag</a:t>
            </a:r>
            <a:endParaRPr lang="en-KR" sz="2400" b="1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8D8B18-454F-844E-B42A-D58C6FF3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48817"/>
              </p:ext>
            </p:extLst>
          </p:nvPr>
        </p:nvGraphicFramePr>
        <p:xfrm>
          <a:off x="882503" y="2087773"/>
          <a:ext cx="8546310" cy="2529197"/>
        </p:xfrm>
        <a:graphic>
          <a:graphicData uri="http://schemas.openxmlformats.org/drawingml/2006/table">
            <a:tbl>
              <a:tblPr/>
              <a:tblGrid>
                <a:gridCol w="346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tag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&lt;form&gt;…&lt;/form&gt;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데이터를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서버로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전송하기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위해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&lt;input ..…/&gt;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양식에서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사용자의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입력을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받을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때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&lt;select&gt;…&lt;/select&gt;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하나 이상의 선택 목록을 만듦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charset="0"/>
                        </a:rPr>
                        <a:t>&lt;option&gt;…&lt;/option&gt;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Select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하위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태그로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선택지를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설정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textarea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&gt;…&lt;/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textarea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Input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달리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여러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줄의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텍스트를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받을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때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Arial" charset="0"/>
                        </a:rPr>
                        <a:t>사용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7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iframe Tag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7679D-E68C-8D42-8C1D-F6ED9E945BA6}"/>
              </a:ext>
            </a:extLst>
          </p:cNvPr>
          <p:cNvSpPr txBox="1"/>
          <p:nvPr/>
        </p:nvSpPr>
        <p:spPr>
          <a:xfrm>
            <a:off x="882503" y="1781128"/>
            <a:ext cx="728116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하나의 </a:t>
            </a:r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ko-KR" altLang="en-US" dirty="0" err="1"/>
              <a:t>문서내에서</a:t>
            </a:r>
            <a:r>
              <a:rPr lang="ko-KR" altLang="en-US" dirty="0"/>
              <a:t> 다른 </a:t>
            </a:r>
            <a:r>
              <a:rPr lang="en-US" altLang="ko-KR" dirty="0"/>
              <a:t>HTML </a:t>
            </a:r>
            <a:r>
              <a:rPr lang="ko-KR" altLang="en-US" dirty="0"/>
              <a:t>문서를 보여주고 할 때 사용</a:t>
            </a:r>
            <a:endParaRPr lang="en-US" altLang="ko-KR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90446CD-0F66-004C-AA3F-202B140EC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827840"/>
              </p:ext>
            </p:extLst>
          </p:nvPr>
        </p:nvGraphicFramePr>
        <p:xfrm>
          <a:off x="882503" y="2548441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option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설명</a:t>
                      </a: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src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불러올 페이지의 주소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width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Arial" charset="0"/>
                        </a:rPr>
                        <a:t> &amp; height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너비와 높이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Arial" charset="0"/>
                        </a:rPr>
                        <a:t> 지정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scrolling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Arial" charset="0"/>
                        </a:rPr>
                        <a:t>스크롤바 사용여부</a:t>
                      </a:r>
                      <a:endParaRPr lang="en-US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4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HTML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pic>
        <p:nvPicPr>
          <p:cNvPr id="9" name="그림 4">
            <a:extLst>
              <a:ext uri="{FF2B5EF4-FFF2-40B4-BE49-F238E27FC236}">
                <a16:creationId xmlns:a16="http://schemas.microsoft.com/office/drawing/2014/main" id="{BD77E3BA-1BD4-E247-8D37-442DF94FFD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7559" y="1781128"/>
            <a:ext cx="4731840" cy="4723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4049-BED1-EB48-9315-447F00238A36}"/>
              </a:ext>
            </a:extLst>
          </p:cNvPr>
          <p:cNvSpPr txBox="1"/>
          <p:nvPr/>
        </p:nvSpPr>
        <p:spPr>
          <a:xfrm>
            <a:off x="882503" y="1879265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a typeface="굴림"/>
              </a:rPr>
              <a:t>웹 문서의 스타일을 미리 저장해 둔 스타일 시트</a:t>
            </a:r>
            <a:endParaRPr lang="en-US" dirty="0">
              <a:solidFill>
                <a:srgbClr val="000000"/>
              </a:solidFill>
              <a:ea typeface="굴림"/>
            </a:endParaRPr>
          </a:p>
          <a:p>
            <a:endParaRPr lang="en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B34880-B61F-EB40-8629-FCC0CEFF9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713009"/>
              </p:ext>
            </p:extLst>
          </p:nvPr>
        </p:nvGraphicFramePr>
        <p:xfrm>
          <a:off x="882503" y="2320725"/>
          <a:ext cx="77406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분  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테    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설    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폰트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font-style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폰트 스타일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폰트 굵기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font-size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폰트 사이즈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가로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세로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+mn-lt"/>
                        </a:rPr>
                        <a:t>가로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heigth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세로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margin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바깥 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padding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안쪽 여백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배경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background-color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>
                          <a:solidFill>
                            <a:schemeClr val="tx1"/>
                          </a:solidFill>
                          <a:latin typeface="+mn-lt"/>
                        </a:rPr>
                        <a:t>배경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sym typeface="+mn-ea"/>
                        </a:rPr>
                        <a:t>background-image:url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배경이미지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86345"/>
              </p:ext>
            </p:extLst>
          </p:nvPr>
        </p:nvGraphicFramePr>
        <p:xfrm>
          <a:off x="965199" y="1626794"/>
          <a:ext cx="10248001" cy="427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Attack &amp; Defense CTF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개념 및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방법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&amp; CSS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 &amp; MYSQL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97560" y="137571"/>
            <a:ext cx="575986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준비</a:t>
            </a:r>
            <a:endParaRPr lang="ko-KR" altLang="en-US" sz="8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771900" y="1115769"/>
            <a:ext cx="74413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공백</a:t>
            </a:r>
            <a:endParaRPr lang="en-KR" sz="2400" b="1" dirty="0"/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49F48EC3-A337-8945-A26C-88EB8752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45" y="1930093"/>
            <a:ext cx="6594310" cy="40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사용법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CEF57-C001-D547-9D26-EA6BB4C8393F}"/>
              </a:ext>
            </a:extLst>
          </p:cNvPr>
          <p:cNvSpPr txBox="1"/>
          <p:nvPr/>
        </p:nvSpPr>
        <p:spPr>
          <a:xfrm>
            <a:off x="882503" y="1781128"/>
            <a:ext cx="9110186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임베디드</a:t>
            </a:r>
            <a:r>
              <a:rPr lang="ko-KR" altLang="en-US" dirty="0"/>
              <a:t>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&lt;style&gt;</a:t>
            </a:r>
            <a:r>
              <a:rPr lang="ko-KR" altLang="en-US" dirty="0"/>
              <a:t>태그를 이용하여 </a:t>
            </a:r>
            <a:r>
              <a:rPr lang="en-US" altLang="ko-KR" dirty="0"/>
              <a:t>HTML</a:t>
            </a:r>
            <a:r>
              <a:rPr lang="ko-KR" altLang="en-US" dirty="0"/>
              <a:t> 소스에 포함시키는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인라인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태그에 </a:t>
            </a:r>
            <a:r>
              <a:rPr lang="en-US" altLang="ko-KR" dirty="0"/>
              <a:t>style</a:t>
            </a:r>
            <a:r>
              <a:rPr lang="ko-KR" altLang="en-US" dirty="0" err="1"/>
              <a:t>소석을</a:t>
            </a:r>
            <a:r>
              <a:rPr lang="ko-KR" altLang="en-US" dirty="0"/>
              <a:t> 이용하여 직접 파일로 지정하는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링크 방식</a:t>
            </a:r>
            <a:r>
              <a:rPr lang="en-US" altLang="ko-KR" dirty="0"/>
              <a:t>:</a:t>
            </a:r>
            <a:r>
              <a:rPr lang="ko-KR" altLang="en-US" dirty="0"/>
              <a:t> 저장되어 있는 스타일 파일을 </a:t>
            </a:r>
            <a:r>
              <a:rPr lang="en-US" altLang="ko-KR" dirty="0"/>
              <a:t>HTML</a:t>
            </a:r>
            <a:r>
              <a:rPr lang="ko-KR" altLang="en-US" dirty="0"/>
              <a:t>에서 링크로 호출하여 사용하는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60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5905B-733B-BD46-93D4-D70C0DAD0006}"/>
              </a:ext>
            </a:extLst>
          </p:cNvPr>
          <p:cNvSpPr txBox="1"/>
          <p:nvPr/>
        </p:nvSpPr>
        <p:spPr>
          <a:xfrm>
            <a:off x="882503" y="131946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CSS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421479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3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2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5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561403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기반 스크립트 프로그래밍 언어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 문서에서 </a:t>
            </a:r>
            <a:r>
              <a:rPr lang="en-US" altLang="ko-KR" dirty="0"/>
              <a:t>&lt;script&gt;</a:t>
            </a:r>
            <a:r>
              <a:rPr lang="ko-KR" altLang="en-US" dirty="0"/>
              <a:t>태그 안에 혼합하여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변수형</a:t>
            </a:r>
            <a:r>
              <a:rPr lang="ko-KR" altLang="en-US" dirty="0"/>
              <a:t> 지정이 필요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서버가 아닌 클라이언트 기반 인터프리터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 언어와 관련이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75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유형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내장형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A83-20ED-A34A-BDFF-63A9D9B1709D}"/>
              </a:ext>
            </a:extLst>
          </p:cNvPr>
          <p:cNvSpPr txBox="1"/>
          <p:nvPr/>
        </p:nvSpPr>
        <p:spPr>
          <a:xfrm>
            <a:off x="878853" y="3872375"/>
            <a:ext cx="156004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 입력 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EFAE081-DEDB-B641-9262-406E7564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94680"/>
              </p:ext>
            </p:extLst>
          </p:nvPr>
        </p:nvGraphicFramePr>
        <p:xfrm>
          <a:off x="878853" y="2395261"/>
          <a:ext cx="60126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721193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	JAVASCIRPT Source Code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en-KR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3746E5C7-6A31-0F4C-AE64-DEBA45F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19527"/>
              </p:ext>
            </p:extLst>
          </p:nvPr>
        </p:nvGraphicFramePr>
        <p:xfrm>
          <a:off x="878853" y="4482690"/>
          <a:ext cx="7841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14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KR" sz="2400" b="1" dirty="0">
                          <a:solidFill>
                            <a:schemeClr val="tx1"/>
                          </a:solidFill>
                        </a:rPr>
                        <a:t>&lt;tag event handler=“JAVASCRIPT Source Code” /&gt;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8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유형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8008D-4952-E14E-B30F-E108E9001352}"/>
              </a:ext>
            </a:extLst>
          </p:cNvPr>
          <p:cNvSpPr txBox="1"/>
          <p:nvPr/>
        </p:nvSpPr>
        <p:spPr>
          <a:xfrm>
            <a:off x="882503" y="1781128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2A83-20ED-A34A-BDFF-63A9D9B1709D}"/>
              </a:ext>
            </a:extLst>
          </p:cNvPr>
          <p:cNvSpPr txBox="1"/>
          <p:nvPr/>
        </p:nvSpPr>
        <p:spPr>
          <a:xfrm>
            <a:off x="882503" y="4441933"/>
            <a:ext cx="1165704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링크형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EFAE081-DEDB-B641-9262-406E7564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0887"/>
              </p:ext>
            </p:extLst>
          </p:nvPr>
        </p:nvGraphicFramePr>
        <p:xfrm>
          <a:off x="882503" y="2390159"/>
          <a:ext cx="601260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01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721193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KR" sz="2400" dirty="0">
                          <a:solidFill>
                            <a:schemeClr val="tx1"/>
                          </a:solidFill>
                        </a:rPr>
                        <a:t>	function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함수명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(){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		JAVASCRIPT SOURCE CODE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en-KR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3746E5C7-6A31-0F4C-AE64-DEBA45F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66165"/>
              </p:ext>
            </p:extLst>
          </p:nvPr>
        </p:nvGraphicFramePr>
        <p:xfrm>
          <a:off x="882503" y="5193808"/>
          <a:ext cx="10174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4966">
                  <a:extLst>
                    <a:ext uri="{9D8B030D-6E8A-4147-A177-3AD203B41FA5}">
                      <a16:colId xmlns:a16="http://schemas.microsoft.com/office/drawing/2014/main" val="1162783329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&lt;script language=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 path”&lt;/script&gt;</a:t>
                      </a:r>
                      <a:endParaRPr lang="en-KR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7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5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309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디버깅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13773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AD757A-74B2-9A40-88A6-6A2354A80783}"/>
              </a:ext>
            </a:extLst>
          </p:cNvPr>
          <p:cNvSpPr txBox="1"/>
          <p:nvPr/>
        </p:nvSpPr>
        <p:spPr>
          <a:xfrm>
            <a:off x="882503" y="1319463"/>
            <a:ext cx="26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JAVASCRIPT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1DF4C-6C74-9F49-AEF9-8FA37094931E}"/>
              </a:ext>
            </a:extLst>
          </p:cNvPr>
          <p:cNvSpPr txBox="1"/>
          <p:nvPr/>
        </p:nvSpPr>
        <p:spPr>
          <a:xfrm>
            <a:off x="2364059" y="20295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사칙 계산기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969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4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Back-End /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398947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1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80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Backend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4014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 Side &amp; Client Side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8551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7428637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서버 사이드에서 동작하며 </a:t>
            </a:r>
            <a:r>
              <a:rPr lang="en-US" altLang="ko-KR" dirty="0"/>
              <a:t>HTML </a:t>
            </a:r>
            <a:r>
              <a:rPr lang="ko-KR" altLang="en-US" dirty="0"/>
              <a:t>언어 형태로 클라이언트에게 전송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절차 지향 언어</a:t>
            </a:r>
            <a:endParaRPr lang="en-KR" dirty="0"/>
          </a:p>
        </p:txBody>
      </p:sp>
      <p:pic>
        <p:nvPicPr>
          <p:cNvPr id="4098" name="Picture 2" descr="PHP Puts New Releases on Hold for Two Weeks | Laravel News">
            <a:extLst>
              <a:ext uri="{FF2B5EF4-FFF2-40B4-BE49-F238E27FC236}">
                <a16:creationId xmlns:a16="http://schemas.microsoft.com/office/drawing/2014/main" id="{2D3BDC37-02FE-E442-BBFA-98982A95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78" y="3743793"/>
            <a:ext cx="6031043" cy="301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F1E8B2-6177-C143-8FF3-A06E2A0CA754}"/>
              </a:ext>
            </a:extLst>
          </p:cNvPr>
          <p:cNvSpPr/>
          <p:nvPr/>
        </p:nvSpPr>
        <p:spPr>
          <a:xfrm>
            <a:off x="882503" y="2976480"/>
            <a:ext cx="390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https://www.tiobe.com/tiobe-index/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70E6F-FB35-A249-9E3C-ED57F3B8F563}"/>
              </a:ext>
            </a:extLst>
          </p:cNvPr>
          <p:cNvSpPr/>
          <p:nvPr/>
        </p:nvSpPr>
        <p:spPr>
          <a:xfrm>
            <a:off x="882503" y="3291273"/>
            <a:ext cx="566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dirty="0"/>
              <a:t>https://ko.hostadvice.com/marketshare/language/kr/</a:t>
            </a:r>
          </a:p>
        </p:txBody>
      </p:sp>
    </p:spTree>
    <p:extLst>
      <p:ext uri="{BB962C8B-B14F-4D97-AF65-F5344CB8AC3E}">
        <p14:creationId xmlns:p14="http://schemas.microsoft.com/office/powerpoint/2010/main" val="61668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</a:t>
            </a:r>
            <a:r>
              <a:rPr lang="ko-KR" altLang="en-US" sz="2400" b="1" dirty="0"/>
              <a:t>시작 태그 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 끝 태그</a:t>
            </a:r>
            <a:endParaRPr lang="en-KR" sz="24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1B17D1-4A00-0540-9A56-EBD524530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675285"/>
              </p:ext>
            </p:extLst>
          </p:nvPr>
        </p:nvGraphicFramePr>
        <p:xfrm>
          <a:off x="882503" y="1945800"/>
          <a:ext cx="6095160" cy="148320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시작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태그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끝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태그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&lt;?ph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scri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anguage=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“</a:t>
                      </a:r>
                      <a:r>
                        <a:rPr lang="en-US" sz="1800" b="0" strike="noStrike" spc="-4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php</a:t>
                      </a:r>
                      <a:r>
                        <a:rPr 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60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scri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pt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0BBCAF-3E86-2647-82F2-EB1F12A20CBA}"/>
              </a:ext>
            </a:extLst>
          </p:cNvPr>
          <p:cNvSpPr txBox="1"/>
          <p:nvPr/>
        </p:nvSpPr>
        <p:spPr>
          <a:xfrm>
            <a:off x="882503" y="372038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</a:t>
            </a:r>
            <a:r>
              <a:rPr lang="ko-KR" altLang="en-US" sz="2400" b="1" dirty="0"/>
              <a:t>주석</a:t>
            </a:r>
            <a:endParaRPr lang="en-KR" sz="24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D982556-1D6F-794E-917C-CD3AFA0DA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373494"/>
              </p:ext>
            </p:extLst>
          </p:nvPr>
        </p:nvGraphicFramePr>
        <p:xfrm>
          <a:off x="882503" y="4360985"/>
          <a:ext cx="6095520" cy="749520"/>
        </p:xfrm>
        <a:graphic>
          <a:graphicData uri="http://schemas.openxmlformats.org/drawingml/2006/table">
            <a:tbl>
              <a:tblPr/>
              <a:tblGrid>
                <a:gridCol w="304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한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줄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주석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여러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줄</a:t>
                      </a:r>
                      <a:r>
                        <a:rPr lang="en-US" sz="1800" b="1" strike="noStrike" spc="-89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주석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#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…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74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변수 </a:t>
            </a:r>
            <a:r>
              <a:rPr lang="en-US" altLang="ko-KR" sz="2400" b="1" dirty="0"/>
              <a:t>$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5267789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선언을 하기 위해서는 앞에 </a:t>
            </a:r>
            <a:r>
              <a:rPr lang="en-US" altLang="ko-KR" dirty="0"/>
              <a:t>$</a:t>
            </a:r>
            <a:r>
              <a:rPr lang="ko-KR" altLang="en-US" dirty="0" err="1"/>
              <a:t>를</a:t>
            </a:r>
            <a:r>
              <a:rPr lang="ko-KR" altLang="en-US" dirty="0"/>
              <a:t> 붙임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자료형은</a:t>
            </a:r>
            <a:r>
              <a:rPr lang="ko-KR" altLang="en-US" dirty="0"/>
              <a:t> 따로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숫자로 시작하거나 특수문자가 들어갈 수 없음</a:t>
            </a:r>
            <a:endParaRPr lang="en-KR" dirty="0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F4914E0D-6B2C-2B4D-8CE3-4474A207D253}"/>
              </a:ext>
            </a:extLst>
          </p:cNvPr>
          <p:cNvSpPr/>
          <p:nvPr/>
        </p:nvSpPr>
        <p:spPr>
          <a:xfrm>
            <a:off x="882503" y="3709121"/>
            <a:ext cx="6638040" cy="2381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9520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슈퍼 전역 변수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376898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사전에 정의 되어있는 </a:t>
            </a:r>
            <a:r>
              <a:rPr lang="en-US" altLang="ko-KR" dirty="0"/>
              <a:t>PHP </a:t>
            </a:r>
            <a:r>
              <a:rPr lang="ko-KR" altLang="en-US" dirty="0"/>
              <a:t>변수</a:t>
            </a:r>
            <a:endParaRPr lang="en-K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B3CE6A-4DCB-054D-854A-97653B5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512"/>
              </p:ext>
            </p:extLst>
          </p:nvPr>
        </p:nvGraphicFramePr>
        <p:xfrm>
          <a:off x="882503" y="2548441"/>
          <a:ext cx="10515600" cy="3931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40136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0868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변수명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7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99DD"/>
                          </a:solidFill>
                          <a:effectLst/>
                          <a:hlinkClick r:id="rId2" tooltip="$GLOBALS"/>
                        </a:rPr>
                        <a:t>$GLOBALS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전역 </a:t>
                      </a:r>
                      <a:r>
                        <a:rPr lang="ko-KR" altLang="en-US" dirty="0" err="1">
                          <a:effectLst/>
                        </a:rPr>
                        <a:t>스코프의</a:t>
                      </a:r>
                      <a:r>
                        <a:rPr lang="ko-KR" altLang="en-US" dirty="0">
                          <a:effectLst/>
                        </a:rPr>
                        <a:t> 모든 변수를 참조할 수 있는 배열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8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3" tooltip="$ SERVER"/>
                        </a:rPr>
                        <a:t>$_SERVER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웹서버 환경변수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0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4" tooltip="$ POST (없는 문서)"/>
                        </a:rPr>
                        <a:t>$_POST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5" tooltip="POST 방식"/>
                        </a:rPr>
                        <a:t>POST </a:t>
                      </a:r>
                      <a:r>
                        <a:rPr lang="ko-KR" altLang="en-US" u="none" strike="noStrike">
                          <a:solidFill>
                            <a:srgbClr val="0099DD"/>
                          </a:solidFill>
                          <a:effectLst/>
                          <a:hlinkClick r:id="rId5" tooltip="POST 방식"/>
                        </a:rPr>
                        <a:t>방식</a:t>
                      </a:r>
                      <a:r>
                        <a:rPr lang="ko-KR" altLang="en-US">
                          <a:effectLst/>
                        </a:rPr>
                        <a:t>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9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6" tooltip="$ GET (없는 문서)"/>
                        </a:rPr>
                        <a:t>$_GET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7" tooltip="GET 방식"/>
                        </a:rPr>
                        <a:t>GET </a:t>
                      </a:r>
                      <a:r>
                        <a:rPr lang="ko-KR" altLang="en-US" u="none" strike="noStrike">
                          <a:solidFill>
                            <a:srgbClr val="0099DD"/>
                          </a:solidFill>
                          <a:effectLst/>
                          <a:hlinkClick r:id="rId7" tooltip="GET 방식"/>
                        </a:rPr>
                        <a:t>방식</a:t>
                      </a:r>
                      <a:r>
                        <a:rPr lang="ko-KR" altLang="en-US">
                          <a:effectLst/>
                        </a:rPr>
                        <a:t>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8" tooltip="$ REQUEST"/>
                        </a:rPr>
                        <a:t>$_REQUEST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 </a:t>
                      </a:r>
                      <a:r>
                        <a:rPr lang="ko-KR" altLang="en-US">
                          <a:effectLst/>
                        </a:rPr>
                        <a:t>또는 </a:t>
                      </a:r>
                      <a:r>
                        <a:rPr lang="en-US">
                          <a:effectLst/>
                        </a:rPr>
                        <a:t>GET </a:t>
                      </a:r>
                      <a:r>
                        <a:rPr lang="ko-KR" altLang="en-US">
                          <a:effectLst/>
                        </a:rPr>
                        <a:t>방식으로 넘어온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0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9" tooltip="$ FILES (없는 문서)"/>
                        </a:rPr>
                        <a:t>$_FILES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업로드 파일정보를 담은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12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099DD"/>
                          </a:solidFill>
                          <a:effectLst/>
                          <a:hlinkClick r:id="rId10" tooltip="$ ENV"/>
                        </a:rPr>
                        <a:t>$_ENV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시스템 환경변수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52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BA0000"/>
                          </a:solidFill>
                          <a:effectLst/>
                          <a:hlinkClick r:id="rId11" tooltip="$ COOKIE (없는 문서)"/>
                        </a:rPr>
                        <a:t>$_COOKIE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쿠키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32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099DD"/>
                          </a:solidFill>
                          <a:effectLst/>
                          <a:hlinkClick r:id="rId12" tooltip="$ SESSION"/>
                        </a:rPr>
                        <a:t>$_SESSION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세션 변수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1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7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5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GET &amp; POST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30B3-BA87-5E43-A5F5-65A7973FD05C}"/>
              </a:ext>
            </a:extLst>
          </p:cNvPr>
          <p:cNvSpPr txBox="1"/>
          <p:nvPr/>
        </p:nvSpPr>
        <p:spPr>
          <a:xfrm>
            <a:off x="882503" y="1781128"/>
            <a:ext cx="7116051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  <a:r>
              <a:rPr lang="ko-KR" altLang="en-US" dirty="0"/>
              <a:t>에서 클라이언트가 입력한 내용을 서버에 전달해주는 방식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ko-KR" altLang="en-US" dirty="0"/>
              <a:t>태그의 </a:t>
            </a:r>
            <a:r>
              <a:rPr lang="en-US" altLang="ko-KR" dirty="0"/>
              <a:t>method</a:t>
            </a:r>
            <a:r>
              <a:rPr lang="ko-KR" altLang="en-US" dirty="0"/>
              <a:t> 속성에 따라 전달 형식 설정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43814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연산자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71847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조건문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2201718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반복문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691597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사용자 정의 함수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3591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29EFAA-C33C-7341-88F7-130F892A20F8}"/>
              </a:ext>
            </a:extLst>
          </p:cNvPr>
          <p:cNvSpPr txBox="1"/>
          <p:nvPr/>
        </p:nvSpPr>
        <p:spPr>
          <a:xfrm>
            <a:off x="882503" y="1741052"/>
            <a:ext cx="102419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운영진이 </a:t>
            </a:r>
            <a:r>
              <a:rPr lang="ko-KR" altLang="en-US" sz="2000" b="1" dirty="0"/>
              <a:t>문제를 만들어 제출</a:t>
            </a:r>
            <a:r>
              <a:rPr lang="ko-KR" altLang="en-US" sz="2000" dirty="0"/>
              <a:t>하는 것에서 </a:t>
            </a:r>
            <a:r>
              <a:rPr lang="ko-KR" altLang="en-US" sz="2000" b="1" dirty="0"/>
              <a:t>서로 문제를 만들고 공격</a:t>
            </a:r>
            <a:r>
              <a:rPr lang="ko-KR" altLang="en-US" sz="2000" dirty="0"/>
              <a:t>하는 방향으로 바뀜</a:t>
            </a:r>
            <a:endParaRPr lang="en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0F1-5A39-2B48-ADCB-54AFC5B831AE}"/>
              </a:ext>
            </a:extLst>
          </p:cNvPr>
          <p:cNvSpPr txBox="1"/>
          <p:nvPr/>
        </p:nvSpPr>
        <p:spPr>
          <a:xfrm>
            <a:off x="882503" y="1203438"/>
            <a:ext cx="418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Attack-and-Defense CTF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  <a:endParaRPr lang="en-KR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EA72-6B5A-D444-8795-335F5FE22715}"/>
              </a:ext>
            </a:extLst>
          </p:cNvPr>
          <p:cNvGrpSpPr/>
          <p:nvPr/>
        </p:nvGrpSpPr>
        <p:grpSpPr>
          <a:xfrm>
            <a:off x="6004274" y="3210715"/>
            <a:ext cx="823373" cy="1928251"/>
            <a:chOff x="5435923" y="3342107"/>
            <a:chExt cx="823373" cy="1928251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733F977-A284-944A-B99D-3F1807083C07}"/>
                </a:ext>
              </a:extLst>
            </p:cNvPr>
            <p:cNvSpPr/>
            <p:nvPr/>
          </p:nvSpPr>
          <p:spPr>
            <a:xfrm rot="5400000">
              <a:off x="4937632" y="4111991"/>
              <a:ext cx="1928251" cy="388484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48000">
                  <a:schemeClr val="accent3">
                    <a:lumMod val="97000"/>
                    <a:lumOff val="3000"/>
                    <a:alpha val="58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E65DA-8DF2-E74C-914D-8970611B3A68}"/>
                </a:ext>
              </a:extLst>
            </p:cNvPr>
            <p:cNvSpPr txBox="1"/>
            <p:nvPr/>
          </p:nvSpPr>
          <p:spPr>
            <a:xfrm>
              <a:off x="5435923" y="4018429"/>
              <a:ext cx="823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To-Be</a:t>
              </a:r>
              <a:endParaRPr lang="en-KR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75AA20-4E4C-6C41-AE6D-787F1104E4B7}"/>
              </a:ext>
            </a:extLst>
          </p:cNvPr>
          <p:cNvGrpSpPr/>
          <p:nvPr/>
        </p:nvGrpSpPr>
        <p:grpSpPr>
          <a:xfrm>
            <a:off x="1310246" y="2870897"/>
            <a:ext cx="3911759" cy="2647508"/>
            <a:chOff x="1285899" y="2742545"/>
            <a:chExt cx="3911759" cy="264750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C5B368-B99B-FC47-9837-F3BE15DA3C19}"/>
                </a:ext>
              </a:extLst>
            </p:cNvPr>
            <p:cNvGrpSpPr/>
            <p:nvPr/>
          </p:nvGrpSpPr>
          <p:grpSpPr>
            <a:xfrm>
              <a:off x="1285899" y="2742545"/>
              <a:ext cx="3911759" cy="2647508"/>
              <a:chOff x="1285899" y="2742545"/>
              <a:chExt cx="3911759" cy="264750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F3DCD41-5920-8645-B3EE-C08E0E445CEC}"/>
                  </a:ext>
                </a:extLst>
              </p:cNvPr>
              <p:cNvGrpSpPr/>
              <p:nvPr/>
            </p:nvGrpSpPr>
            <p:grpSpPr>
              <a:xfrm>
                <a:off x="1285899" y="2742545"/>
                <a:ext cx="3911759" cy="2647508"/>
                <a:chOff x="1285899" y="2742545"/>
                <a:chExt cx="3911759" cy="2647508"/>
              </a:xfrm>
            </p:grpSpPr>
            <p:pic>
              <p:nvPicPr>
                <p:cNvPr id="16" name="Picture 1" descr="page6image1767583296">
                  <a:extLst>
                    <a:ext uri="{FF2B5EF4-FFF2-40B4-BE49-F238E27FC236}">
                      <a16:creationId xmlns:a16="http://schemas.microsoft.com/office/drawing/2014/main" id="{6389B3B5-3612-B34B-B01F-EEB29B1781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9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page6image1767576624">
                  <a:extLst>
                    <a:ext uri="{FF2B5EF4-FFF2-40B4-BE49-F238E27FC236}">
                      <a16:creationId xmlns:a16="http://schemas.microsoft.com/office/drawing/2014/main" id="{C75AAD90-DB9B-194C-82CD-1BA32497E9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209" y="2742545"/>
                  <a:ext cx="800315" cy="183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3" descr="page6image1767578656">
                  <a:extLst>
                    <a:ext uri="{FF2B5EF4-FFF2-40B4-BE49-F238E27FC236}">
                      <a16:creationId xmlns:a16="http://schemas.microsoft.com/office/drawing/2014/main" id="{1D82FADF-E6BD-AB45-B961-9B7F07211F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964" y="3275016"/>
                  <a:ext cx="716422" cy="6873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4" descr="page6image1767583888">
                  <a:extLst>
                    <a:ext uri="{FF2B5EF4-FFF2-40B4-BE49-F238E27FC236}">
                      <a16:creationId xmlns:a16="http://schemas.microsoft.com/office/drawing/2014/main" id="{01891A50-BBE5-EB43-BAE4-7D6166B56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8259" y="4576865"/>
                  <a:ext cx="709399" cy="8131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Lightning Bolt 19">
                  <a:extLst>
                    <a:ext uri="{FF2B5EF4-FFF2-40B4-BE49-F238E27FC236}">
                      <a16:creationId xmlns:a16="http://schemas.microsoft.com/office/drawing/2014/main" id="{92FA4604-40F3-A647-8DD4-1DA4CE4CA4FE}"/>
                    </a:ext>
                  </a:extLst>
                </p:cNvPr>
                <p:cNvSpPr/>
                <p:nvPr/>
              </p:nvSpPr>
              <p:spPr>
                <a:xfrm flipV="1">
                  <a:off x="1948612" y="4098841"/>
                  <a:ext cx="636189" cy="661220"/>
                </a:xfrm>
                <a:prstGeom prst="lightningBol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56DE4E8-2B9B-9347-96AA-8DCBC884A2D8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 flipV="1">
                  <a:off x="3655612" y="3197017"/>
                  <a:ext cx="780352" cy="421668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7165AE7-5137-8140-80F0-731C91810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61048" y="4040853"/>
                  <a:ext cx="722316" cy="515977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7484B32-376E-9E40-8FD3-F54C89081908}"/>
                    </a:ext>
                  </a:extLst>
                </p:cNvPr>
                <p:cNvSpPr txBox="1"/>
                <p:nvPr/>
              </p:nvSpPr>
              <p:spPr>
                <a:xfrm>
                  <a:off x="2880209" y="3185982"/>
                  <a:ext cx="450825" cy="281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server</a:t>
                  </a:r>
                  <a:endParaRPr lang="en-KR" dirty="0"/>
                </a:p>
              </p:txBody>
            </p:sp>
            <p:pic>
              <p:nvPicPr>
                <p:cNvPr id="24" name="Picture 8" descr="page27image1910750240">
                  <a:extLst>
                    <a:ext uri="{FF2B5EF4-FFF2-40B4-BE49-F238E27FC236}">
                      <a16:creationId xmlns:a16="http://schemas.microsoft.com/office/drawing/2014/main" id="{BFEF155C-FA6A-F34D-B3B7-A4516B1D7F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8282" y="3957676"/>
                  <a:ext cx="287974" cy="39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Graphic 12" descr="Flag with solid fill">
                <a:extLst>
                  <a:ext uri="{FF2B5EF4-FFF2-40B4-BE49-F238E27FC236}">
                    <a16:creationId xmlns:a16="http://schemas.microsoft.com/office/drawing/2014/main" id="{E9105E90-8056-1642-AEBE-5C2BF599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37106" y="3594662"/>
                <a:ext cx="759927" cy="759927"/>
              </a:xfrm>
              <a:prstGeom prst="rect">
                <a:avLst/>
              </a:prstGeom>
            </p:spPr>
          </p:pic>
        </p:grp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46CFA369-7125-2343-85A5-7985722B5488}"/>
                </a:ext>
              </a:extLst>
            </p:cNvPr>
            <p:cNvSpPr/>
            <p:nvPr/>
          </p:nvSpPr>
          <p:spPr>
            <a:xfrm flipH="1" flipV="1">
              <a:off x="4121029" y="4079591"/>
              <a:ext cx="560904" cy="661220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638720-72C0-6B4A-83E2-9C2A07B6415F}"/>
              </a:ext>
            </a:extLst>
          </p:cNvPr>
          <p:cNvGrpSpPr/>
          <p:nvPr/>
        </p:nvGrpSpPr>
        <p:grpSpPr>
          <a:xfrm>
            <a:off x="7495786" y="2507384"/>
            <a:ext cx="3412422" cy="3718261"/>
            <a:chOff x="7343386" y="2700424"/>
            <a:chExt cx="3412422" cy="37182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BBF40D-5107-2C47-8E39-CACA8456CAFB}"/>
                </a:ext>
              </a:extLst>
            </p:cNvPr>
            <p:cNvGrpSpPr/>
            <p:nvPr/>
          </p:nvGrpSpPr>
          <p:grpSpPr>
            <a:xfrm>
              <a:off x="7343386" y="2700424"/>
              <a:ext cx="3412422" cy="3700376"/>
              <a:chOff x="7343386" y="2700424"/>
              <a:chExt cx="3412422" cy="370037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4C9983B-FF85-2E45-BB0F-7A1B8E87D1E8}"/>
                  </a:ext>
                </a:extLst>
              </p:cNvPr>
              <p:cNvGrpSpPr/>
              <p:nvPr/>
            </p:nvGrpSpPr>
            <p:grpSpPr>
              <a:xfrm>
                <a:off x="7343386" y="2700424"/>
                <a:ext cx="3412422" cy="3611076"/>
                <a:chOff x="7235931" y="2769131"/>
                <a:chExt cx="3412422" cy="3611076"/>
              </a:xfrm>
            </p:grpSpPr>
            <p:pic>
              <p:nvPicPr>
                <p:cNvPr id="33" name="Picture 2" descr="page6image1767576624">
                  <a:extLst>
                    <a:ext uri="{FF2B5EF4-FFF2-40B4-BE49-F238E27FC236}">
                      <a16:creationId xmlns:a16="http://schemas.microsoft.com/office/drawing/2014/main" id="{B1182D42-063F-D64C-B608-6612A8A5C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27132" y="5485188"/>
                  <a:ext cx="390498" cy="8950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BBD320E-EF3E-0B45-822F-8DDF4D2E747A}"/>
                    </a:ext>
                  </a:extLst>
                </p:cNvPr>
                <p:cNvGrpSpPr/>
                <p:nvPr/>
              </p:nvGrpSpPr>
              <p:grpSpPr>
                <a:xfrm>
                  <a:off x="7235931" y="2769131"/>
                  <a:ext cx="3412422" cy="3571754"/>
                  <a:chOff x="2989432" y="1486185"/>
                  <a:chExt cx="6170176" cy="4685691"/>
                </a:xfrm>
              </p:grpSpPr>
              <p:pic>
                <p:nvPicPr>
                  <p:cNvPr id="36" name="Picture 1" descr="page6image1767583296">
                    <a:extLst>
                      <a:ext uri="{FF2B5EF4-FFF2-40B4-BE49-F238E27FC236}">
                        <a16:creationId xmlns:a16="http://schemas.microsoft.com/office/drawing/2014/main" id="{A34DC41B-EBE9-CF4F-BE7E-F0A70D2AD04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9432" y="3566106"/>
                    <a:ext cx="1282701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" name="Picture 2" descr="page6image1767576624">
                    <a:extLst>
                      <a:ext uri="{FF2B5EF4-FFF2-40B4-BE49-F238E27FC236}">
                        <a16:creationId xmlns:a16="http://schemas.microsoft.com/office/drawing/2014/main" id="{030DDE6E-ED35-304B-8469-C953E5ADF9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49404" y="1486185"/>
                    <a:ext cx="1431210" cy="23799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Picture 3" descr="page6image1767578656">
                    <a:extLst>
                      <a:ext uri="{FF2B5EF4-FFF2-40B4-BE49-F238E27FC236}">
                        <a16:creationId xmlns:a16="http://schemas.microsoft.com/office/drawing/2014/main" id="{BF921DCE-0350-E644-958F-D43E56C753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47740" y="2250752"/>
                    <a:ext cx="1295400" cy="901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4" descr="page6image1767583888">
                    <a:extLst>
                      <a:ext uri="{FF2B5EF4-FFF2-40B4-BE49-F238E27FC236}">
                        <a16:creationId xmlns:a16="http://schemas.microsoft.com/office/drawing/2014/main" id="{6F5C60A9-512A-274E-8A09-D6102D78D2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76909" y="3566106"/>
                    <a:ext cx="1282699" cy="1066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44EADE7-A5F5-D040-A182-FF9AC99C2A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7276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8C70D21-F0F6-254F-B177-DA2D552A97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81630" y="4334010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348A26A-2673-CA46-994D-AF12F2339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3573" y="3853458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5CBE6AB-77E8-C847-856D-DD55EBAE56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6767" y="4319262"/>
                    <a:ext cx="0" cy="600996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5FFEE6F-E502-2042-BFBE-17DD88D6C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85966" y="4337493"/>
                    <a:ext cx="1135549" cy="0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703BCF7-B5A4-2A4E-A09B-D95600845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714" y="3852024"/>
                    <a:ext cx="0" cy="492022"/>
                  </a:xfrm>
                  <a:prstGeom prst="line">
                    <a:avLst/>
                  </a:prstGeom>
                  <a:ln w="412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Lightning Bolt 45">
                    <a:extLst>
                      <a:ext uri="{FF2B5EF4-FFF2-40B4-BE49-F238E27FC236}">
                        <a16:creationId xmlns:a16="http://schemas.microsoft.com/office/drawing/2014/main" id="{C314BF6D-B4B3-6D43-AD1C-60E6CFCEF055}"/>
                      </a:ext>
                    </a:extLst>
                  </p:cNvPr>
                  <p:cNvSpPr/>
                  <p:nvPr/>
                </p:nvSpPr>
                <p:spPr>
                  <a:xfrm>
                    <a:off x="4506695" y="4183102"/>
                    <a:ext cx="2108151" cy="864794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47" name="Lightning Bolt 46">
                    <a:extLst>
                      <a:ext uri="{FF2B5EF4-FFF2-40B4-BE49-F238E27FC236}">
                        <a16:creationId xmlns:a16="http://schemas.microsoft.com/office/drawing/2014/main" id="{6BED5832-6BDB-D848-BBB2-B94EC2174D8B}"/>
                      </a:ext>
                    </a:extLst>
                  </p:cNvPr>
                  <p:cNvSpPr/>
                  <p:nvPr/>
                </p:nvSpPr>
                <p:spPr>
                  <a:xfrm flipH="1">
                    <a:off x="5495244" y="4190551"/>
                    <a:ext cx="2335895" cy="879386"/>
                  </a:xfrm>
                  <a:prstGeom prst="lightningBol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A614015-0F8F-B343-AE78-548641525F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23927" y="2297936"/>
                    <a:ext cx="886589" cy="50848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632AB25-8024-124A-B7AF-F7AA1741B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53738" y="3152453"/>
                    <a:ext cx="1306057" cy="676895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2A05CE8-7F1F-1E44-B782-F8907576482A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889" y="2059911"/>
                    <a:ext cx="1606217" cy="524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server</a:t>
                    </a:r>
                    <a:endParaRPr lang="en-KR" sz="2000" dirty="0"/>
                  </a:p>
                </p:txBody>
              </p:sp>
              <p:pic>
                <p:nvPicPr>
                  <p:cNvPr id="51" name="Picture 8" descr="page27image1910750240">
                    <a:extLst>
                      <a:ext uri="{FF2B5EF4-FFF2-40B4-BE49-F238E27FC236}">
                        <a16:creationId xmlns:a16="http://schemas.microsoft.com/office/drawing/2014/main" id="{D3D4025D-87A4-E443-B1D5-F2FB8DFA18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6397" y="5651176"/>
                    <a:ext cx="520701" cy="520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5" name="Graphic 34" descr="Flag with solid fill">
                  <a:extLst>
                    <a:ext uri="{FF2B5EF4-FFF2-40B4-BE49-F238E27FC236}">
                      <a16:creationId xmlns:a16="http://schemas.microsoft.com/office/drawing/2014/main" id="{768C7AC5-955C-0948-BFBA-1227AF919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7132" y="5704230"/>
                  <a:ext cx="391976" cy="391976"/>
                </a:xfrm>
                <a:prstGeom prst="rect">
                  <a:avLst/>
                </a:prstGeom>
              </p:spPr>
            </p:pic>
          </p:grpSp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475A25B2-9E36-2141-A285-BF25AEE90109}"/>
                  </a:ext>
                </a:extLst>
              </p:cNvPr>
              <p:cNvSpPr/>
              <p:nvPr/>
            </p:nvSpPr>
            <p:spPr>
              <a:xfrm>
                <a:off x="7972806" y="5282752"/>
                <a:ext cx="709399" cy="1118048"/>
              </a:xfrm>
              <a:prstGeom prst="frame">
                <a:avLst>
                  <a:gd name="adj1" fmla="val 525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" name="Picture 2" descr="page6image1767576624">
              <a:extLst>
                <a:ext uri="{FF2B5EF4-FFF2-40B4-BE49-F238E27FC236}">
                  <a16:creationId xmlns:a16="http://schemas.microsoft.com/office/drawing/2014/main" id="{1F897394-7A1A-684C-832F-07B40F081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10" y="5434206"/>
              <a:ext cx="390498" cy="895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page27image1910750240">
              <a:extLst>
                <a:ext uri="{FF2B5EF4-FFF2-40B4-BE49-F238E27FC236}">
                  <a16:creationId xmlns:a16="http://schemas.microsoft.com/office/drawing/2014/main" id="{2F9EA8C8-00E9-AD49-B697-3D38FBA74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6412" y="5892990"/>
              <a:ext cx="287974" cy="39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Flag with solid fill">
              <a:extLst>
                <a:ext uri="{FF2B5EF4-FFF2-40B4-BE49-F238E27FC236}">
                  <a16:creationId xmlns:a16="http://schemas.microsoft.com/office/drawing/2014/main" id="{545A99B2-D109-8E4C-B957-FA8C2FB4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4410" y="5653248"/>
              <a:ext cx="391976" cy="391976"/>
            </a:xfrm>
            <a:prstGeom prst="rect">
              <a:avLst/>
            </a:prstGeom>
          </p:spPr>
        </p:pic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A9188D49-CF87-2B43-8DC6-95C25963A1CE}"/>
                </a:ext>
              </a:extLst>
            </p:cNvPr>
            <p:cNvSpPr/>
            <p:nvPr/>
          </p:nvSpPr>
          <p:spPr>
            <a:xfrm>
              <a:off x="9416236" y="5300637"/>
              <a:ext cx="709399" cy="1118048"/>
            </a:xfrm>
            <a:prstGeom prst="frame">
              <a:avLst>
                <a:gd name="adj1" fmla="val 525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40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로그인 체크 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012366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90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COOKIE &amp; SESSION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4AA0A-48B2-4741-8F18-F804EAB20FD1}"/>
              </a:ext>
            </a:extLst>
          </p:cNvPr>
          <p:cNvSpPr txBox="1"/>
          <p:nvPr/>
        </p:nvSpPr>
        <p:spPr>
          <a:xfrm>
            <a:off x="882503" y="1902110"/>
            <a:ext cx="6503703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서버와 클라이언트 사이에서 정보를 유지하기 위해서 사용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COOKIE는 클라이언트에서 값 관리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SESSION은 서버에서  값 관리</a:t>
            </a:r>
          </a:p>
        </p:txBody>
      </p:sp>
    </p:spTree>
    <p:extLst>
      <p:ext uri="{BB962C8B-B14F-4D97-AF65-F5344CB8AC3E}">
        <p14:creationId xmlns:p14="http://schemas.microsoft.com/office/powerpoint/2010/main" val="4217490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040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COOKIE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4CFB7-D812-9F44-9A84-42F45C211138}"/>
              </a:ext>
            </a:extLst>
          </p:cNvPr>
          <p:cNvSpPr txBox="1"/>
          <p:nvPr/>
        </p:nvSpPr>
        <p:spPr>
          <a:xfrm>
            <a:off x="882503" y="1807361"/>
            <a:ext cx="4806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생성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setcookie</a:t>
            </a:r>
            <a:r>
              <a:rPr lang="en-US" altLang="ko-KR" dirty="0"/>
              <a:t>(“</a:t>
            </a:r>
            <a:r>
              <a:rPr lang="ko-KR" altLang="en-US" dirty="0" err="1"/>
              <a:t>쿠키명</a:t>
            </a:r>
            <a:r>
              <a:rPr lang="en-US" altLang="ko-KR" dirty="0"/>
              <a:t>”, “</a:t>
            </a:r>
            <a:r>
              <a:rPr lang="ko-KR" altLang="en-US" dirty="0"/>
              <a:t>쿠키 값</a:t>
            </a:r>
            <a:r>
              <a:rPr lang="en-US" altLang="ko-KR" dirty="0"/>
              <a:t>”, “</a:t>
            </a:r>
            <a:r>
              <a:rPr lang="ko-KR" altLang="en-US" dirty="0" err="1"/>
              <a:t>만료시간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사용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$_COOKIE[</a:t>
            </a:r>
            <a:r>
              <a:rPr lang="en-KR" altLang="ko-KR" dirty="0"/>
              <a:t>‘</a:t>
            </a:r>
            <a:r>
              <a:rPr lang="ko-KR" altLang="en-US" dirty="0" err="1"/>
              <a:t>쿠키명</a:t>
            </a:r>
            <a:r>
              <a:rPr lang="en-US" altLang="ko-KR" dirty="0"/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535345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SESSION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2D01-62BD-2943-8935-40634FE374EB}"/>
              </a:ext>
            </a:extLst>
          </p:cNvPr>
          <p:cNvSpPr txBox="1"/>
          <p:nvPr/>
        </p:nvSpPr>
        <p:spPr>
          <a:xfrm>
            <a:off x="882503" y="1807361"/>
            <a:ext cx="3793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시작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session_start</a:t>
            </a:r>
            <a:r>
              <a:rPr lang="en-US" altLang="ko-KR" dirty="0"/>
              <a:t>();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삭제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session_destroy</a:t>
            </a:r>
            <a:r>
              <a:rPr lang="en-US" altLang="ko-KR" dirty="0"/>
              <a:t>();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unset($_SESSION[‘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생성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 = “</a:t>
            </a:r>
            <a:r>
              <a:rPr lang="ko-KR" altLang="en-US" dirty="0" err="1"/>
              <a:t>세션값</a:t>
            </a:r>
            <a:r>
              <a:rPr lang="en-US" altLang="ko-KR" dirty="0"/>
              <a:t>”;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사용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$_SESSION[‘</a:t>
            </a:r>
            <a:r>
              <a:rPr lang="ko-KR" altLang="en-US" dirty="0" err="1"/>
              <a:t>세션명</a:t>
            </a:r>
            <a:r>
              <a:rPr lang="en-US" altLang="ko-KR" dirty="0"/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819969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9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Web storage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2D01-62BD-2943-8935-40634FE374EB}"/>
              </a:ext>
            </a:extLst>
          </p:cNvPr>
          <p:cNvSpPr txBox="1"/>
          <p:nvPr/>
        </p:nvSpPr>
        <p:spPr>
          <a:xfrm>
            <a:off x="882503" y="1807361"/>
            <a:ext cx="6485750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브라우저에서 데이터 직접 저장 방식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sessionStorage</a:t>
            </a:r>
            <a:r>
              <a:rPr lang="ko-KR" altLang="en-US" dirty="0"/>
              <a:t> 객체</a:t>
            </a:r>
            <a:r>
              <a:rPr lang="en-US" altLang="ko-KR" dirty="0"/>
              <a:t>:</a:t>
            </a:r>
            <a:r>
              <a:rPr lang="ko-KR" altLang="en-US" dirty="0"/>
              <a:t> 하나의 </a:t>
            </a:r>
            <a:r>
              <a:rPr lang="ko-KR" altLang="en-US" dirty="0" err="1"/>
              <a:t>세션만을</a:t>
            </a:r>
            <a:r>
              <a:rPr lang="ko-KR" altLang="en-US" dirty="0"/>
              <a:t> 위한 데이터를 저장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브라우저를 종료할 시 데이터 삭제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:</a:t>
            </a:r>
            <a:r>
              <a:rPr lang="ko-KR" altLang="en-US" dirty="0"/>
              <a:t> 보관 기한이 없는 데이터를 저장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컴퓨터를 </a:t>
            </a:r>
            <a:r>
              <a:rPr lang="ko-KR" altLang="en-US" dirty="0" err="1"/>
              <a:t>재부팅해도</a:t>
            </a:r>
            <a:r>
              <a:rPr lang="ko-KR" altLang="en-US" dirty="0"/>
              <a:t> 데이터 보존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918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정규식</a:t>
            </a:r>
            <a:endParaRPr lang="en-KR" sz="24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5FAEFC9-3D4C-A14C-9616-970177AAD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849833"/>
              </p:ext>
            </p:extLst>
          </p:nvPr>
        </p:nvGraphicFramePr>
        <p:xfrm>
          <a:off x="882502" y="2086776"/>
          <a:ext cx="7931714" cy="2644920"/>
        </p:xfrm>
        <a:graphic>
          <a:graphicData uri="http://schemas.openxmlformats.org/drawingml/2006/table">
            <a:tbl>
              <a:tblPr/>
              <a:tblGrid>
                <a:gridCol w="184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연산자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설명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^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4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문자열의</a:t>
                      </a:r>
                      <a:r>
                        <a:rPr lang="en-US" sz="1800" b="0" strike="noStrike" spc="-4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4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시작</a:t>
                      </a:r>
                      <a:endParaRPr lang="en-US" sz="1800" b="0" strike="noStrike" spc="-4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$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문자열의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끝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52098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.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임의의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한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22073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앞의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문자가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없거나</a:t>
                      </a: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 이상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5570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+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 앞의 문자가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 이상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34470"/>
                  </a:ext>
                </a:extLst>
              </a:tr>
              <a:tr h="379080">
                <a:tc>
                  <a:txBody>
                    <a:bodyPr/>
                    <a:lstStyle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?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3880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바로 앞의 문자가 없거나 </a:t>
                      </a:r>
                      <a:r>
                        <a:rPr lang="en-US" altLang="ko-KR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1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개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39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정규식</a:t>
            </a:r>
            <a:endParaRPr lang="en-KR" sz="2400" b="1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4C0C591-9D82-2E45-9673-61C26866B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07146"/>
              </p:ext>
            </p:extLst>
          </p:nvPr>
        </p:nvGraphicFramePr>
        <p:xfrm>
          <a:off x="882503" y="1964152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 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 ]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안의 문자들 중 하나이상의 문자를 나타냄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X-Y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X~Y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사이의 문자를 나타냄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최소개수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최대개수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바로 앞의 문자의 반복 횟수를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문자열의 그룹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알파벳과 숫자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[[:Alpha:]]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알파벳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Xdigit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0-9, a-f, A-F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[[:digit:]]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숫자를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59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579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Include &amp; Require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721BB-0E31-0F44-919C-EEAAF75B0765}"/>
              </a:ext>
            </a:extLst>
          </p:cNvPr>
          <p:cNvSpPr txBox="1"/>
          <p:nvPr/>
        </p:nvSpPr>
        <p:spPr>
          <a:xfrm>
            <a:off x="867819" y="1902110"/>
            <a:ext cx="3801041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외부 파일을 사용하기 위한 함수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KR" dirty="0"/>
              <a:t>nclude(“파일 위치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require(“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위치</a:t>
            </a:r>
            <a:r>
              <a:rPr lang="en-US" altLang="ko-KR" dirty="0"/>
              <a:t>”);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38335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class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480612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객체로 사용하기 위한 방식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동일한 유형을 다른 방식으로 사용하는 것</a:t>
            </a:r>
          </a:p>
        </p:txBody>
      </p:sp>
    </p:spTree>
    <p:extLst>
      <p:ext uri="{BB962C8B-B14F-4D97-AF65-F5344CB8AC3E}">
        <p14:creationId xmlns:p14="http://schemas.microsoft.com/office/powerpoint/2010/main" val="2303482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상속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357232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JAVA</a:t>
            </a:r>
            <a:r>
              <a:rPr lang="ko-KR" altLang="en-US" dirty="0"/>
              <a:t>와 같이 </a:t>
            </a:r>
            <a:r>
              <a:rPr lang="en-US" altLang="ko-KR" dirty="0"/>
              <a:t>e</a:t>
            </a:r>
            <a:r>
              <a:rPr lang="en-KR" altLang="ko-KR" dirty="0"/>
              <a:t>xtends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상속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822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배경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8BB65C-5450-DA42-A6BF-D57F3C764043}"/>
              </a:ext>
            </a:extLst>
          </p:cNvPr>
          <p:cNvSpPr txBox="1"/>
          <p:nvPr/>
        </p:nvSpPr>
        <p:spPr>
          <a:xfrm>
            <a:off x="7447132" y="1325455"/>
            <a:ext cx="313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Attack-and-Defense CTF</a:t>
            </a:r>
            <a:endParaRPr lang="en-KR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7483F-7151-334A-902A-160096FB75CB}"/>
              </a:ext>
            </a:extLst>
          </p:cNvPr>
          <p:cNvSpPr txBox="1"/>
          <p:nvPr/>
        </p:nvSpPr>
        <p:spPr>
          <a:xfrm>
            <a:off x="3032343" y="31378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CTF</a:t>
            </a:r>
            <a:r>
              <a:rPr lang="ko-KR" altLang="en-US" dirty="0"/>
              <a:t> 만을 위한 문제</a:t>
            </a:r>
            <a:endParaRPr lang="en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6909E7-2772-8947-B307-50348384D4AA}"/>
              </a:ext>
            </a:extLst>
          </p:cNvPr>
          <p:cNvSpPr txBox="1"/>
          <p:nvPr/>
        </p:nvSpPr>
        <p:spPr>
          <a:xfrm>
            <a:off x="3217815" y="52424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현업과의 괴리감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C8CE3-24E0-9C49-8FAD-D004F405CE91}"/>
              </a:ext>
            </a:extLst>
          </p:cNvPr>
          <p:cNvSpPr txBox="1"/>
          <p:nvPr/>
        </p:nvSpPr>
        <p:spPr>
          <a:xfrm>
            <a:off x="759152" y="300341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 및</a:t>
            </a:r>
            <a:endParaRPr lang="en-US" altLang="ko-KR" dirty="0"/>
          </a:p>
          <a:p>
            <a:pPr algn="ctr"/>
            <a:r>
              <a:rPr lang="ko-KR" altLang="en-US" dirty="0"/>
              <a:t>문제의 오류</a:t>
            </a:r>
            <a:endParaRPr lang="en-US" altLang="ko-K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817B1F-0A97-164B-B69B-5EB11A587237}"/>
              </a:ext>
            </a:extLst>
          </p:cNvPr>
          <p:cNvSpPr txBox="1"/>
          <p:nvPr/>
        </p:nvSpPr>
        <p:spPr>
          <a:xfrm>
            <a:off x="759152" y="52424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문제의 단일화</a:t>
            </a:r>
            <a:endParaRPr lang="en-K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1F2CCC-8222-FF49-B5C6-F0A46D9B9BF6}"/>
              </a:ext>
            </a:extLst>
          </p:cNvPr>
          <p:cNvSpPr/>
          <p:nvPr/>
        </p:nvSpPr>
        <p:spPr>
          <a:xfrm>
            <a:off x="794418" y="2080086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5714B7-600F-404D-A825-3FC2B374CC8E}"/>
              </a:ext>
            </a:extLst>
          </p:cNvPr>
          <p:cNvSpPr/>
          <p:nvPr/>
        </p:nvSpPr>
        <p:spPr>
          <a:xfrm>
            <a:off x="580418" y="4180662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0BC062-B998-AB41-8FE5-7A1BEBBD6EA5}"/>
              </a:ext>
            </a:extLst>
          </p:cNvPr>
          <p:cNvSpPr/>
          <p:nvPr/>
        </p:nvSpPr>
        <p:spPr>
          <a:xfrm>
            <a:off x="3503626" y="2076014"/>
            <a:ext cx="133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A960EC-B746-BD44-82E9-D74B280E1DE4}"/>
              </a:ext>
            </a:extLst>
          </p:cNvPr>
          <p:cNvSpPr/>
          <p:nvPr/>
        </p:nvSpPr>
        <p:spPr>
          <a:xfrm>
            <a:off x="3455324" y="4180662"/>
            <a:ext cx="1357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EBD5C9-360A-CB47-9D93-C7210C8B2EA8}"/>
              </a:ext>
            </a:extLst>
          </p:cNvPr>
          <p:cNvSpPr txBox="1"/>
          <p:nvPr/>
        </p:nvSpPr>
        <p:spPr>
          <a:xfrm>
            <a:off x="9386260" y="5167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현업과 밀접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6F201B-27FE-2547-8569-06BBF75F5D3F}"/>
              </a:ext>
            </a:extLst>
          </p:cNvPr>
          <p:cNvSpPr txBox="1"/>
          <p:nvPr/>
        </p:nvSpPr>
        <p:spPr>
          <a:xfrm>
            <a:off x="8217543" y="297446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운영진</a:t>
            </a:r>
            <a:endParaRPr lang="en-US" altLang="ko-KR" dirty="0"/>
          </a:p>
          <a:p>
            <a:pPr algn="ctr"/>
            <a:r>
              <a:rPr lang="ko-KR" altLang="en-US" dirty="0"/>
              <a:t>문제 제작 </a:t>
            </a:r>
            <a:r>
              <a:rPr lang="en-US" altLang="ko-KR" dirty="0"/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AE7B3A-FE1C-074F-B47F-586EA5347A3C}"/>
              </a:ext>
            </a:extLst>
          </p:cNvPr>
          <p:cNvSpPr txBox="1"/>
          <p:nvPr/>
        </p:nvSpPr>
        <p:spPr>
          <a:xfrm>
            <a:off x="6857161" y="51691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문제</a:t>
            </a:r>
            <a:endParaRPr lang="en-K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49D9AF-7384-914A-9776-9600FC0347E1}"/>
              </a:ext>
            </a:extLst>
          </p:cNvPr>
          <p:cNvSpPr/>
          <p:nvPr/>
        </p:nvSpPr>
        <p:spPr>
          <a:xfrm>
            <a:off x="8297694" y="2051132"/>
            <a:ext cx="1250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E08975-D308-7A44-A4C1-92DCE27717F7}"/>
              </a:ext>
            </a:extLst>
          </p:cNvPr>
          <p:cNvSpPr/>
          <p:nvPr/>
        </p:nvSpPr>
        <p:spPr>
          <a:xfrm>
            <a:off x="6803214" y="4106027"/>
            <a:ext cx="1558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F72D93-DCF5-1447-B361-E3533C754082}"/>
              </a:ext>
            </a:extLst>
          </p:cNvPr>
          <p:cNvSpPr/>
          <p:nvPr/>
        </p:nvSpPr>
        <p:spPr>
          <a:xfrm>
            <a:off x="8996762" y="4106027"/>
            <a:ext cx="2199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연결선 24">
            <a:extLst>
              <a:ext uri="{FF2B5EF4-FFF2-40B4-BE49-F238E27FC236}">
                <a16:creationId xmlns:a16="http://schemas.microsoft.com/office/drawing/2014/main" id="{1911490A-CE92-EA42-90AE-BD66EABE4D28}"/>
              </a:ext>
            </a:extLst>
          </p:cNvPr>
          <p:cNvCxnSpPr>
            <a:cxnSpLocks/>
          </p:cNvCxnSpPr>
          <p:nvPr/>
        </p:nvCxnSpPr>
        <p:spPr>
          <a:xfrm>
            <a:off x="6138142" y="1374293"/>
            <a:ext cx="0" cy="4984750"/>
          </a:xfrm>
          <a:prstGeom prst="line">
            <a:avLst/>
          </a:prstGeom>
          <a:ln w="5080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BC1FEC-C8C6-3941-B2EB-86EE714A3CA7}"/>
              </a:ext>
            </a:extLst>
          </p:cNvPr>
          <p:cNvSpPr txBox="1"/>
          <p:nvPr/>
        </p:nvSpPr>
        <p:spPr>
          <a:xfrm>
            <a:off x="2274863" y="1325455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CTF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398329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생성자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소멸자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6272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생성자</a:t>
            </a:r>
            <a:endParaRPr lang="en-KR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__construct()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클래스의 새로운 인스턴스가 생성될 때 자동적으로 호출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클래스와 동일한 이름을 가짐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5EA86-FE62-9946-82D9-8B97DE64E3DD}"/>
              </a:ext>
            </a:extLst>
          </p:cNvPr>
          <p:cNvSpPr txBox="1"/>
          <p:nvPr/>
        </p:nvSpPr>
        <p:spPr>
          <a:xfrm>
            <a:off x="882502" y="3688164"/>
            <a:ext cx="581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소멸자</a:t>
            </a:r>
            <a:endParaRPr lang="en-KR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__destruct()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클래스의 생성된 인스턴스가 소멸되는 시점에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596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5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File Upload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8" name="그림 6">
            <a:extLst>
              <a:ext uri="{FF2B5EF4-FFF2-40B4-BE49-F238E27FC236}">
                <a16:creationId xmlns:a16="http://schemas.microsoft.com/office/drawing/2014/main" id="{A7D14032-C821-484B-BF4B-802B7D26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8" y="1966546"/>
            <a:ext cx="6387483" cy="38776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438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00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File Download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13841EA7-CA6C-3D4B-9E26-C8268391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3" y="2086776"/>
            <a:ext cx="6794819" cy="3073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161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72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8283037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사람들이 공유하고 사용할 목적으로 통합하여 관리되는 데이터의 집합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집합체</a:t>
            </a:r>
            <a:r>
              <a:rPr lang="en-US" altLang="ko-KR" dirty="0"/>
              <a:t>, </a:t>
            </a:r>
            <a:r>
              <a:rPr lang="ko-KR" altLang="en-US" dirty="0"/>
              <a:t>데이터 묶음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DMBS</a:t>
            </a:r>
            <a:r>
              <a:rPr lang="ko-KR" altLang="en-US" dirty="0"/>
              <a:t> </a:t>
            </a:r>
            <a:r>
              <a:rPr lang="en-US" altLang="ko-KR" dirty="0"/>
              <a:t>: DB</a:t>
            </a:r>
            <a:r>
              <a:rPr lang="ko-KR" altLang="en-US" dirty="0" err="1"/>
              <a:t>를</a:t>
            </a:r>
            <a:r>
              <a:rPr lang="ko-KR" altLang="en-US" dirty="0"/>
              <a:t> 저장하고 추출</a:t>
            </a:r>
            <a:r>
              <a:rPr lang="en-US" altLang="ko-KR" dirty="0"/>
              <a:t>, </a:t>
            </a:r>
            <a:r>
              <a:rPr lang="ko-KR" altLang="en-US" dirty="0"/>
              <a:t>관리를 위한 관리 시스템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정의</a:t>
            </a:r>
            <a:r>
              <a:rPr lang="en-US" altLang="ko-KR" dirty="0"/>
              <a:t>, </a:t>
            </a:r>
            <a:r>
              <a:rPr lang="ko-KR" altLang="en-US" dirty="0"/>
              <a:t>구축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유지 보수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베이스의 종류 </a:t>
            </a:r>
            <a:r>
              <a:rPr lang="en-US" altLang="ko-KR" dirty="0"/>
              <a:t>: MySQL, Oracle, MSSQL, </a:t>
            </a:r>
            <a:r>
              <a:rPr lang="en-US" altLang="ko-KR" dirty="0" err="1"/>
              <a:t>MangoDB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28622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10738837" cy="2670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IBM</a:t>
            </a:r>
            <a:r>
              <a:rPr lang="ko-KR" altLang="en-US" dirty="0"/>
              <a:t>에서 개발 된 데이터 베이스를 다루는 표준 프로그래밍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DDL, DML, DCL</a:t>
            </a:r>
            <a:r>
              <a:rPr lang="ko-KR" altLang="en-US" dirty="0"/>
              <a:t>로 구분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 DDL :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테이블 생성</a:t>
            </a:r>
            <a:r>
              <a:rPr lang="en-US" altLang="ko-KR" dirty="0"/>
              <a:t>(create),</a:t>
            </a:r>
            <a:r>
              <a:rPr lang="ko-KR" altLang="en-US" dirty="0"/>
              <a:t> 삭제</a:t>
            </a:r>
            <a:r>
              <a:rPr lang="en-US" altLang="ko-KR" dirty="0"/>
              <a:t>(drop), </a:t>
            </a:r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), </a:t>
            </a:r>
            <a:r>
              <a:rPr lang="ko-KR" altLang="en-US" dirty="0"/>
              <a:t>수정</a:t>
            </a:r>
            <a:r>
              <a:rPr lang="en-US" altLang="ko-KR" dirty="0"/>
              <a:t>(alter)</a:t>
            </a:r>
            <a:br>
              <a:rPr lang="en-US" altLang="ko-KR" dirty="0"/>
            </a:br>
            <a:r>
              <a:rPr lang="en-US" altLang="ko-KR" dirty="0"/>
              <a:t>-  DML :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추가</a:t>
            </a:r>
            <a:r>
              <a:rPr lang="en-US" altLang="ko-KR" dirty="0"/>
              <a:t>(insert), </a:t>
            </a:r>
            <a:r>
              <a:rPr lang="ko-KR" altLang="en-US" dirty="0"/>
              <a:t>조회</a:t>
            </a:r>
            <a:r>
              <a:rPr lang="en-US" altLang="ko-KR" dirty="0"/>
              <a:t>(select), </a:t>
            </a:r>
            <a:r>
              <a:rPr lang="ko-KR" altLang="en-US" dirty="0"/>
              <a:t>삭제</a:t>
            </a:r>
            <a:r>
              <a:rPr lang="en-US" altLang="ko-KR" dirty="0"/>
              <a:t>(delete), </a:t>
            </a:r>
            <a:r>
              <a:rPr lang="ko-KR" altLang="en-US" dirty="0"/>
              <a:t>수정</a:t>
            </a:r>
            <a:r>
              <a:rPr lang="en-US" altLang="ko-KR" dirty="0"/>
              <a:t>(update)</a:t>
            </a:r>
            <a:br>
              <a:rPr lang="en-US" altLang="ko-KR" dirty="0"/>
            </a:br>
            <a:r>
              <a:rPr lang="en-US" altLang="ko-KR" dirty="0"/>
              <a:t>-  DCL : </a:t>
            </a: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, </a:t>
            </a:r>
            <a:r>
              <a:rPr lang="ko-KR" altLang="en-US" dirty="0"/>
              <a:t> 데이터 </a:t>
            </a:r>
            <a:r>
              <a:rPr lang="ko-KR" altLang="en-US" dirty="0" err="1"/>
              <a:t>제어어</a:t>
            </a:r>
            <a:r>
              <a:rPr lang="en-US" altLang="ko-KR" dirty="0"/>
              <a:t>,</a:t>
            </a:r>
            <a:r>
              <a:rPr lang="ko-KR" altLang="en-US" dirty="0"/>
              <a:t> 데이터 변경 최종 확인</a:t>
            </a:r>
            <a:r>
              <a:rPr lang="en-US" altLang="ko-KR" dirty="0"/>
              <a:t>(commit), </a:t>
            </a:r>
            <a:r>
              <a:rPr lang="ko-KR" altLang="en-US" dirty="0"/>
              <a:t>데이터를 조작하는 권한을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사용자에게 제공</a:t>
            </a:r>
            <a:r>
              <a:rPr lang="en-US" altLang="ko-KR" dirty="0"/>
              <a:t>(grant), </a:t>
            </a:r>
            <a:r>
              <a:rPr lang="ko-KR" altLang="en-US" dirty="0"/>
              <a:t>권한을 제거</a:t>
            </a:r>
            <a:r>
              <a:rPr lang="en-US" altLang="ko-KR" dirty="0"/>
              <a:t>(revoke), </a:t>
            </a:r>
            <a:r>
              <a:rPr lang="ko-KR" altLang="en-US" dirty="0"/>
              <a:t>데이터 변경 취소</a:t>
            </a:r>
            <a:r>
              <a:rPr lang="en-US" altLang="ko-KR" dirty="0"/>
              <a:t>(rollback)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00390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123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736131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접속 방법</a:t>
            </a:r>
            <a:br>
              <a:rPr lang="en-US" altLang="ko-KR" dirty="0"/>
            </a:br>
            <a:r>
              <a:rPr lang="en-US" altLang="ko-KR" dirty="0"/>
              <a:t>-  “</a:t>
            </a:r>
            <a:r>
              <a:rPr lang="en-US" altLang="ko-KR" dirty="0" err="1"/>
              <a:t>myslq</a:t>
            </a:r>
            <a:r>
              <a:rPr lang="en-US" altLang="ko-KR" dirty="0"/>
              <a:t> -u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en-US" altLang="ko-KR" dirty="0"/>
              <a:t>–p”</a:t>
            </a:r>
            <a:br>
              <a:rPr lang="en-US" altLang="ko-KR" dirty="0"/>
            </a:br>
            <a:r>
              <a:rPr lang="en-US" altLang="ko-KR" dirty="0"/>
              <a:t>( u : user, p : password)</a:t>
            </a:r>
            <a:br>
              <a:rPr lang="en-US" altLang="ko-KR" dirty="0"/>
            </a:br>
            <a:r>
              <a:rPr lang="ko-KR" altLang="en-US" dirty="0"/>
              <a:t>입력 후에 패스워드를 입력하면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프롬프트에 접근 할 수 있다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2DA90-ED9B-8641-BC3F-0854B83E64A4}"/>
              </a:ext>
            </a:extLst>
          </p:cNvPr>
          <p:cNvSpPr txBox="1"/>
          <p:nvPr/>
        </p:nvSpPr>
        <p:spPr>
          <a:xfrm>
            <a:off x="882503" y="3727161"/>
            <a:ext cx="53013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변경</a:t>
            </a:r>
            <a:br>
              <a:rPr lang="en-US" altLang="ko-KR" dirty="0"/>
            </a:br>
            <a:r>
              <a:rPr lang="en-US" altLang="ko-KR" dirty="0"/>
              <a:t>-  set password=password(“</a:t>
            </a:r>
            <a:r>
              <a:rPr lang="ko-KR" altLang="en-US" dirty="0"/>
              <a:t>변경할 비밀번호</a:t>
            </a:r>
            <a:r>
              <a:rPr lang="en-US" altLang="ko-KR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483068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53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</a:t>
            </a:r>
            <a:r>
              <a:rPr lang="en-US" sz="2400" b="1" dirty="0" err="1"/>
              <a:t>자료형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4D0C6DC1-5BBE-F849-A659-393A8AF3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3308"/>
              </p:ext>
            </p:extLst>
          </p:nvPr>
        </p:nvGraphicFramePr>
        <p:xfrm>
          <a:off x="514203" y="2167545"/>
          <a:ext cx="5737860" cy="3079619"/>
        </p:xfrm>
        <a:graphic>
          <a:graphicData uri="http://schemas.openxmlformats.org/drawingml/2006/table">
            <a:tbl>
              <a:tblPr/>
              <a:tblGrid>
                <a:gridCol w="2358767">
                  <a:extLst>
                    <a:ext uri="{9D8B030D-6E8A-4147-A177-3AD203B41FA5}">
                      <a16:colId xmlns:a16="http://schemas.microsoft.com/office/drawing/2014/main" val="172613127"/>
                    </a:ext>
                  </a:extLst>
                </a:gridCol>
                <a:gridCol w="3379093">
                  <a:extLst>
                    <a:ext uri="{9D8B030D-6E8A-4147-A177-3AD203B41FA5}">
                      <a16:colId xmlns:a16="http://schemas.microsoft.com/office/drawing/2014/main" val="455867805"/>
                    </a:ext>
                  </a:extLst>
                </a:gridCol>
              </a:tblGrid>
              <a:tr h="370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  <a:endParaRPr lang="en-US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400" b="1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25911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 거짓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(False,</a:t>
                      </a:r>
                      <a:r>
                        <a:rPr lang="en-US" altLang="ko-KR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True)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73577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정수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(-21</a:t>
                      </a: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+21</a:t>
                      </a:r>
                      <a:r>
                        <a:rPr lang="ko-KR" altLang="en-US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r>
                        <a:rPr lang="en-US" altLang="ko-KR" sz="160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67887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부동소수점수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74024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(0~255)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53494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(0~65535)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19006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65,535</a:t>
                      </a:r>
                      <a:r>
                        <a:rPr lang="en-US" altLang="ko-KR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길이의 텍스트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23076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모양의 날짜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70984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3CBC5A7-3ACE-C145-BF25-9EBF93A63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75532"/>
              </p:ext>
            </p:extLst>
          </p:nvPr>
        </p:nvGraphicFramePr>
        <p:xfrm>
          <a:off x="6382040" y="2167545"/>
          <a:ext cx="5295757" cy="1937215"/>
        </p:xfrm>
        <a:graphic>
          <a:graphicData uri="http://schemas.openxmlformats.org/drawingml/2006/table">
            <a:tbl>
              <a:tblPr/>
              <a:tblGrid>
                <a:gridCol w="2177024">
                  <a:extLst>
                    <a:ext uri="{9D8B030D-6E8A-4147-A177-3AD203B41FA5}">
                      <a16:colId xmlns:a16="http://schemas.microsoft.com/office/drawing/2014/main" val="3444669549"/>
                    </a:ext>
                  </a:extLst>
                </a:gridCol>
                <a:gridCol w="3118733">
                  <a:extLst>
                    <a:ext uri="{9D8B030D-6E8A-4147-A177-3AD203B41FA5}">
                      <a16:colId xmlns:a16="http://schemas.microsoft.com/office/drawing/2014/main" val="757117901"/>
                    </a:ext>
                  </a:extLst>
                </a:gridCol>
              </a:tblGrid>
              <a:tr h="389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en-US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400" b="1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05360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NULL,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NOT NULL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널 값 허용 여부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16940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auto_increment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 </a:t>
                      </a:r>
                      <a:r>
                        <a:rPr lang="en-US" altLang="ko-KR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591782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en-US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600" baseline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값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944343"/>
                  </a:ext>
                </a:extLst>
              </a:tr>
              <a:tr h="38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key()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solidFill>
                            <a:srgbClr val="373B4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키</a:t>
                      </a:r>
                      <a:endParaRPr lang="en-US" sz="1600" dirty="0">
                        <a:solidFill>
                          <a:srgbClr val="373B4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5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61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Table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A5955-9865-3247-B855-05189EED54F1}"/>
              </a:ext>
            </a:extLst>
          </p:cNvPr>
          <p:cNvSpPr txBox="1"/>
          <p:nvPr/>
        </p:nvSpPr>
        <p:spPr>
          <a:xfrm>
            <a:off x="882503" y="1903751"/>
            <a:ext cx="8975534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데이터베이스는 테이블을 사용하여 공통적인 특징에 따라 데이터를 </a:t>
            </a:r>
            <a:r>
              <a:rPr lang="ko-KR" altLang="en-US" dirty="0" err="1"/>
              <a:t>그룹지어</a:t>
            </a:r>
            <a:r>
              <a:rPr lang="ko-KR" altLang="en-US" dirty="0"/>
              <a:t> 구성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테이블은 수직 열과 수평 행의 모델을 사용해 조작된 데이터 값들의 집합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01ADE161-E890-B349-B883-F08E296B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66" y="3522689"/>
            <a:ext cx="3207068" cy="18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5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Table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9814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생성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CREATE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(COLUMN TYPE OPTION, …)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E</a:t>
            </a:r>
            <a:r>
              <a:rPr lang="en-KR" dirty="0"/>
              <a:t>x) CREATE TABLE </a:t>
            </a:r>
            <a:r>
              <a:rPr lang="en-KR" dirty="0">
                <a:solidFill>
                  <a:srgbClr val="FF0000"/>
                </a:solidFill>
              </a:rPr>
              <a:t>storage</a:t>
            </a:r>
            <a:r>
              <a:rPr lang="en-KR" dirty="0"/>
              <a:t>(seq int auto increment, name varchar(100) not null, count int);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DROP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초기화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TRUNCATE</a:t>
            </a:r>
            <a:r>
              <a:rPr lang="en-KR" dirty="0"/>
              <a:t>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4417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74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Column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8167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추가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ADD</a:t>
            </a:r>
            <a:r>
              <a:rPr lang="en-KR" dirty="0"/>
              <a:t> COLUMN </a:t>
            </a:r>
            <a:r>
              <a:rPr lang="en-KR" dirty="0">
                <a:solidFill>
                  <a:srgbClr val="FF0000"/>
                </a:solidFill>
              </a:rPr>
              <a:t>column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TYPE OPTION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수정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CHANGE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[컬럼명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변경할 </a:t>
            </a:r>
            <a:r>
              <a:rPr lang="ko-KR" altLang="en-US" dirty="0" err="1">
                <a:solidFill>
                  <a:srgbClr val="FF0000"/>
                </a:solidFill>
              </a:rPr>
              <a:t>컬럼명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TYPE OPTION</a:t>
            </a:r>
            <a:r>
              <a:rPr lang="en-KR" dirty="0"/>
              <a:t>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dirty="0"/>
              <a:t>ALTER TABLE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</a:t>
            </a:r>
            <a:r>
              <a:rPr lang="en-KR" b="1" dirty="0"/>
              <a:t>DROP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[컬럼명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227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AF055189-0CBE-F94C-9938-8FC526CC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2" y="2667094"/>
            <a:ext cx="2527300" cy="12540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1" descr="page6image1767583296">
            <a:extLst>
              <a:ext uri="{FF2B5EF4-FFF2-40B4-BE49-F238E27FC236}">
                <a16:creationId xmlns:a16="http://schemas.microsoft.com/office/drawing/2014/main" id="{D0CB2711-CD7A-8D45-904F-ED15C380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1" y="1990624"/>
            <a:ext cx="1282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" descr="page27image1910754000">
            <a:extLst>
              <a:ext uri="{FF2B5EF4-FFF2-40B4-BE49-F238E27FC236}">
                <a16:creationId xmlns:a16="http://schemas.microsoft.com/office/drawing/2014/main" id="{2F8F3789-69B1-6E4B-8192-DE69ECE8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580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715C3C-31E3-FF41-B77F-A46CD339A082}"/>
              </a:ext>
            </a:extLst>
          </p:cNvPr>
          <p:cNvSpPr txBox="1"/>
          <p:nvPr/>
        </p:nvSpPr>
        <p:spPr>
          <a:xfrm>
            <a:off x="9547858" y="311407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Exploit</a:t>
            </a:r>
            <a:endParaRPr lang="en-KR" sz="2400" b="1" dirty="0"/>
          </a:p>
        </p:txBody>
      </p:sp>
      <p:pic>
        <p:nvPicPr>
          <p:cNvPr id="25" name="Picture 1" descr="page27image1910754000">
            <a:extLst>
              <a:ext uri="{FF2B5EF4-FFF2-40B4-BE49-F238E27FC236}">
                <a16:creationId xmlns:a16="http://schemas.microsoft.com/office/drawing/2014/main" id="{9EFF6712-90AA-B040-A37E-CB5B2C05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31" y="2633706"/>
            <a:ext cx="14351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age27image1910750240">
            <a:extLst>
              <a:ext uri="{FF2B5EF4-FFF2-40B4-BE49-F238E27FC236}">
                <a16:creationId xmlns:a16="http://schemas.microsoft.com/office/drawing/2014/main" id="{F1F85CE8-A687-E449-941B-36C28A68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1" y="3057424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B789744-957A-4146-9EB9-134136D6BF45}"/>
              </a:ext>
            </a:extLst>
          </p:cNvPr>
          <p:cNvSpPr txBox="1"/>
          <p:nvPr/>
        </p:nvSpPr>
        <p:spPr>
          <a:xfrm>
            <a:off x="4662092" y="2990254"/>
            <a:ext cx="104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Attacker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7A504E5-421A-D443-8BA6-D8CBAE8F407D}"/>
              </a:ext>
            </a:extLst>
          </p:cNvPr>
          <p:cNvSpPr/>
          <p:nvPr/>
        </p:nvSpPr>
        <p:spPr>
          <a:xfrm rot="2618644">
            <a:off x="5596350" y="3166720"/>
            <a:ext cx="914576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4E63BBB-E07A-204F-BF5F-FE4C7FCD5DD0}"/>
              </a:ext>
            </a:extLst>
          </p:cNvPr>
          <p:cNvSpPr/>
          <p:nvPr/>
        </p:nvSpPr>
        <p:spPr>
          <a:xfrm>
            <a:off x="7770436" y="3343862"/>
            <a:ext cx="1386488" cy="231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7BB2827-6D40-194E-872D-3AE9FE81EF1D}"/>
              </a:ext>
            </a:extLst>
          </p:cNvPr>
          <p:cNvSpPr/>
          <p:nvPr/>
        </p:nvSpPr>
        <p:spPr>
          <a:xfrm rot="16200000">
            <a:off x="2117932" y="4285909"/>
            <a:ext cx="889000" cy="250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56C1C2-3F89-C740-9A3E-D766E98BFD6B}"/>
              </a:ext>
            </a:extLst>
          </p:cNvPr>
          <p:cNvSpPr/>
          <p:nvPr/>
        </p:nvSpPr>
        <p:spPr>
          <a:xfrm>
            <a:off x="2548801" y="4724399"/>
            <a:ext cx="7776000" cy="131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7239BF-785C-B848-8872-73DE2A0CBFD0}"/>
              </a:ext>
            </a:extLst>
          </p:cNvPr>
          <p:cNvSpPr/>
          <p:nvPr/>
        </p:nvSpPr>
        <p:spPr>
          <a:xfrm rot="16200000">
            <a:off x="9784403" y="4289865"/>
            <a:ext cx="923608" cy="157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47CA5A-1BAF-0F4C-9827-4C850C1F295C}"/>
              </a:ext>
            </a:extLst>
          </p:cNvPr>
          <p:cNvSpPr txBox="1"/>
          <p:nvPr/>
        </p:nvSpPr>
        <p:spPr>
          <a:xfrm>
            <a:off x="5666462" y="394128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(1) </a:t>
            </a:r>
            <a:r>
              <a:rPr lang="en-US" dirty="0"/>
              <a:t>Web browser</a:t>
            </a:r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EB71DB-82FC-164E-8146-5FBCD0149A29}"/>
              </a:ext>
            </a:extLst>
          </p:cNvPr>
          <p:cNvSpPr txBox="1"/>
          <p:nvPr/>
        </p:nvSpPr>
        <p:spPr>
          <a:xfrm>
            <a:off x="7873312" y="361852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(2) </a:t>
            </a:r>
            <a:r>
              <a:rPr lang="en-US" dirty="0"/>
              <a:t>Find</a:t>
            </a:r>
            <a:endParaRPr lang="en-KR" dirty="0"/>
          </a:p>
        </p:txBody>
      </p:sp>
      <p:pic>
        <p:nvPicPr>
          <p:cNvPr id="35" name="Picture 2" descr="page27image1910750240">
            <a:extLst>
              <a:ext uri="{FF2B5EF4-FFF2-40B4-BE49-F238E27FC236}">
                <a16:creationId xmlns:a16="http://schemas.microsoft.com/office/drawing/2014/main" id="{12DCD9EA-8727-3647-A5EA-087A8E70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00" y="3634431"/>
            <a:ext cx="362122" cy="3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9AA107-9326-064B-A6BD-4DC222D5821D}"/>
              </a:ext>
            </a:extLst>
          </p:cNvPr>
          <p:cNvSpPr txBox="1"/>
          <p:nvPr/>
        </p:nvSpPr>
        <p:spPr>
          <a:xfrm>
            <a:off x="7652336" y="4873381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(3) </a:t>
            </a:r>
            <a:r>
              <a:rPr lang="en-US" dirty="0"/>
              <a:t>Submit as </a:t>
            </a:r>
            <a:r>
              <a:rPr lang="en-US" dirty="0" err="1"/>
              <a:t>Github</a:t>
            </a:r>
            <a:r>
              <a:rPr lang="en-US" dirty="0"/>
              <a:t> issue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47133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2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Data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1155700" y="2120900"/>
            <a:ext cx="89530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추가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INSERT</a:t>
            </a:r>
            <a:r>
              <a:rPr lang="en-KR" dirty="0"/>
              <a:t> INTO </a:t>
            </a:r>
            <a:r>
              <a:rPr lang="en-KR" dirty="0">
                <a:solidFill>
                  <a:srgbClr val="FF0000"/>
                </a:solidFill>
              </a:rPr>
              <a:t>tablename(column1, column2, …)</a:t>
            </a:r>
            <a:r>
              <a:rPr lang="en-KR" dirty="0"/>
              <a:t> VALUES </a:t>
            </a:r>
            <a:r>
              <a:rPr lang="en-KR" dirty="0">
                <a:solidFill>
                  <a:srgbClr val="FF0000"/>
                </a:solidFill>
              </a:rPr>
              <a:t>(‘value1’, ‘value2’,…);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삭제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DELETE</a:t>
            </a:r>
            <a:r>
              <a:rPr lang="en-KR" dirty="0"/>
              <a:t> FROM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WHRE </a:t>
            </a:r>
            <a:r>
              <a:rPr lang="en-KR" dirty="0">
                <a:solidFill>
                  <a:srgbClr val="FF0000"/>
                </a:solidFill>
              </a:rPr>
              <a:t>column1 = ‘value1’</a:t>
            </a:r>
          </a:p>
          <a:p>
            <a:r>
              <a:rPr lang="en-KR" dirty="0"/>
              <a:t>* WHERE 구문은 특정 컬럼에 조건을 주어 </a:t>
            </a:r>
            <a:r>
              <a:rPr lang="en-KR" b="1" dirty="0"/>
              <a:t>조건에 부합</a:t>
            </a:r>
            <a:r>
              <a:rPr lang="en-KR" dirty="0"/>
              <a:t>하는 데이터를 지정할 때 사용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조회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SELECT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column1, column2</a:t>
            </a:r>
            <a:r>
              <a:rPr lang="en-KR" dirty="0"/>
              <a:t> FROM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WHERE </a:t>
            </a:r>
            <a:r>
              <a:rPr lang="en-KR" dirty="0">
                <a:solidFill>
                  <a:srgbClr val="FF0000"/>
                </a:solidFill>
              </a:rPr>
              <a:t>column=‘values3</a:t>
            </a:r>
            <a:r>
              <a:rPr lang="en-KR" dirty="0"/>
              <a:t>’;</a:t>
            </a:r>
          </a:p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수정</a:t>
            </a:r>
          </a:p>
          <a:p>
            <a:pPr marL="285750" indent="-285750">
              <a:buFont typeface="System Font Regular"/>
              <a:buChar char="-"/>
            </a:pPr>
            <a:r>
              <a:rPr lang="en-KR" b="1" dirty="0"/>
              <a:t>UPDATE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tablename</a:t>
            </a:r>
            <a:r>
              <a:rPr lang="en-KR" dirty="0"/>
              <a:t> SET </a:t>
            </a:r>
            <a:r>
              <a:rPr lang="en-KR" dirty="0">
                <a:solidFill>
                  <a:srgbClr val="FF0000"/>
                </a:solidFill>
              </a:rPr>
              <a:t>column1</a:t>
            </a:r>
            <a:r>
              <a:rPr lang="en-KR" dirty="0"/>
              <a:t> </a:t>
            </a:r>
            <a:r>
              <a:rPr lang="en-KR" dirty="0">
                <a:solidFill>
                  <a:srgbClr val="FF0000"/>
                </a:solidFill>
              </a:rPr>
              <a:t>= ‘value1’</a:t>
            </a:r>
            <a:r>
              <a:rPr lang="en-KR" dirty="0"/>
              <a:t> WHERE </a:t>
            </a:r>
            <a:r>
              <a:rPr lang="en-KR" dirty="0">
                <a:solidFill>
                  <a:srgbClr val="FF0000"/>
                </a:solidFill>
              </a:rPr>
              <a:t>column=‘value’</a:t>
            </a:r>
            <a:r>
              <a:rPr lang="en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545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34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Limit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4031873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조회한 테이블의 행을 잘라서 출력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</a:t>
            </a:r>
            <a:r>
              <a:rPr lang="en-KR" dirty="0"/>
              <a:t> 시작행</a:t>
            </a:r>
            <a:r>
              <a:rPr lang="en-US" altLang="ko-KR" dirty="0"/>
              <a:t>, </a:t>
            </a:r>
            <a:r>
              <a:rPr lang="ko-KR" altLang="en-US" dirty="0"/>
              <a:t>마지막 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* FROM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</a:t>
            </a:r>
            <a:r>
              <a:rPr lang="en-US" b="1" dirty="0"/>
              <a:t>LIMIT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0, 10</a:t>
            </a:r>
            <a:br>
              <a:rPr lang="en-US" dirty="0"/>
            </a:br>
            <a:r>
              <a:rPr lang="en-US" dirty="0"/>
              <a:t>=&gt; 0번부터 </a:t>
            </a:r>
            <a:r>
              <a:rPr lang="en-US" altLang="ko-KR" dirty="0"/>
              <a:t>10</a:t>
            </a:r>
            <a:r>
              <a:rPr lang="ko-KR" altLang="en-US" dirty="0"/>
              <a:t>번까지 출력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91597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48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Union, Alias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10484473" cy="512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UNION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KR" dirty="0"/>
              <a:t>조회한 여러 쿼리를 합쳐서 보여주는 방법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column1, column2</a:t>
            </a:r>
            <a:r>
              <a:rPr lang="en-US" dirty="0"/>
              <a:t> FROM </a:t>
            </a:r>
            <a:r>
              <a:rPr lang="en-US" dirty="0" err="1">
                <a:solidFill>
                  <a:srgbClr val="FF0000"/>
                </a:solidFill>
              </a:rPr>
              <a:t>tablename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UNION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colum2, column3</a:t>
            </a:r>
            <a:r>
              <a:rPr lang="en-US" dirty="0"/>
              <a:t> FROM </a:t>
            </a:r>
            <a:r>
              <a:rPr lang="en-US" dirty="0" err="1">
                <a:solidFill>
                  <a:srgbClr val="FF0000"/>
                </a:solidFill>
              </a:rPr>
              <a:t>tablename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ALIAS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 err="1"/>
              <a:t>테이블에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이름을</a:t>
            </a:r>
            <a:r>
              <a:rPr lang="en-US" dirty="0"/>
              <a:t> </a:t>
            </a:r>
            <a:r>
              <a:rPr lang="en-US" dirty="0" err="1"/>
              <a:t>주는</a:t>
            </a:r>
            <a:r>
              <a:rPr lang="en-US" dirty="0"/>
              <a:t> </a:t>
            </a:r>
            <a:r>
              <a:rPr lang="en-US" dirty="0" err="1"/>
              <a:t>것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s.column</a:t>
            </a:r>
            <a:r>
              <a:rPr lang="en-US" dirty="0"/>
              <a:t> FROM (SELECT * FROM </a:t>
            </a:r>
            <a:r>
              <a:rPr lang="en-US" dirty="0">
                <a:solidFill>
                  <a:srgbClr val="FF0000"/>
                </a:solidFill>
              </a:rPr>
              <a:t>tablename1</a:t>
            </a:r>
            <a:r>
              <a:rPr lang="en-US" dirty="0"/>
              <a:t> UNION SELECT * FROM </a:t>
            </a:r>
            <a:r>
              <a:rPr lang="en-US" dirty="0">
                <a:solidFill>
                  <a:srgbClr val="FF0000"/>
                </a:solidFill>
              </a:rPr>
              <a:t>tablename2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 err="1">
                <a:solidFill>
                  <a:srgbClr val="FF0000"/>
                </a:solidFill>
              </a:rPr>
              <a:t>s.column</a:t>
            </a:r>
            <a:r>
              <a:rPr lang="en-US" dirty="0"/>
              <a:t> FROM (SELECT * FROM </a:t>
            </a:r>
            <a:r>
              <a:rPr lang="en-US" dirty="0">
                <a:solidFill>
                  <a:srgbClr val="FF0000"/>
                </a:solidFill>
              </a:rPr>
              <a:t>tablename1</a:t>
            </a:r>
            <a:r>
              <a:rPr lang="en-US" dirty="0"/>
              <a:t> UNION SELECT * FROM </a:t>
            </a:r>
            <a:r>
              <a:rPr lang="en-US" dirty="0">
                <a:solidFill>
                  <a:srgbClr val="FF0000"/>
                </a:solidFill>
              </a:rPr>
              <a:t>tablename2</a:t>
            </a:r>
            <a:r>
              <a:rPr lang="en-US" dirty="0"/>
              <a:t>)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0345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20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MYSQL – Join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9144555" cy="1423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JOIN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KR" dirty="0"/>
              <a:t>여러개의 테이블을 연결시켜 보여주는 방법</a:t>
            </a:r>
          </a:p>
          <a:p>
            <a:pPr marL="285750" indent="-285750">
              <a:lnSpc>
                <a:spcPct val="150000"/>
              </a:lnSpc>
              <a:buFont typeface="System Font Regular"/>
              <a:buChar char="-"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column1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tablename</a:t>
            </a:r>
            <a:r>
              <a:rPr lang="en-US" altLang="ko-KR" dirty="0">
                <a:solidFill>
                  <a:srgbClr val="FF0000"/>
                </a:solidFill>
              </a:rPr>
              <a:t>1 A </a:t>
            </a:r>
            <a:r>
              <a:rPr lang="en-US" altLang="ko-KR" b="1" dirty="0"/>
              <a:t>JOIN</a:t>
            </a:r>
            <a:r>
              <a:rPr lang="en-US" altLang="ko-KR" dirty="0">
                <a:solidFill>
                  <a:srgbClr val="FF0000"/>
                </a:solidFill>
              </a:rPr>
              <a:t> table2 B </a:t>
            </a:r>
            <a:r>
              <a:rPr lang="en-US" altLang="ko-KR" b="1" dirty="0"/>
              <a:t>ON</a:t>
            </a:r>
            <a:r>
              <a:rPr lang="en-US" altLang="ko-KR" dirty="0">
                <a:solidFill>
                  <a:srgbClr val="FF0000"/>
                </a:solidFill>
              </a:rPr>
              <a:t> A.column1 = B.column2</a:t>
            </a:r>
            <a:r>
              <a:rPr lang="en-US" dirty="0"/>
              <a:t> </a:t>
            </a:r>
          </a:p>
        </p:txBody>
      </p:sp>
      <p:pic>
        <p:nvPicPr>
          <p:cNvPr id="7170" name="Picture 2" descr="Joins in MySQL | Learn Top 6 Most Useful Types of Joins in MySQL">
            <a:extLst>
              <a:ext uri="{FF2B5EF4-FFF2-40B4-BE49-F238E27FC236}">
                <a16:creationId xmlns:a16="http://schemas.microsoft.com/office/drawing/2014/main" id="{5E41734D-AFEE-1242-86C4-79D4CB25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" y="3522689"/>
            <a:ext cx="5162044" cy="29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862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 + 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</a:t>
            </a:r>
            <a:r>
              <a:rPr lang="en-US" sz="2400" b="1" dirty="0" err="1"/>
              <a:t>Mysql</a:t>
            </a:r>
            <a:r>
              <a:rPr lang="en-US" sz="2400" b="1" dirty="0"/>
              <a:t> </a:t>
            </a:r>
            <a:r>
              <a:rPr lang="en-US" sz="2400" b="1" dirty="0" err="1"/>
              <a:t>연결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785362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mysqli_connect</a:t>
            </a:r>
            <a:r>
              <a:rPr lang="en-US" dirty="0"/>
              <a:t>(“</a:t>
            </a:r>
            <a:r>
              <a:rPr lang="en-US" dirty="0" err="1"/>
              <a:t>서버주소</a:t>
            </a:r>
            <a:r>
              <a:rPr lang="en-US" altLang="ko-KR" dirty="0"/>
              <a:t>”, ”</a:t>
            </a:r>
            <a:r>
              <a:rPr lang="ko-KR" altLang="en-US" dirty="0"/>
              <a:t>아이디</a:t>
            </a:r>
            <a:r>
              <a:rPr lang="en-US" altLang="ko-KR" dirty="0"/>
              <a:t>”, “</a:t>
            </a:r>
            <a:r>
              <a:rPr lang="ko-KR" altLang="en-US" dirty="0"/>
              <a:t>비밀번호</a:t>
            </a:r>
            <a:r>
              <a:rPr lang="en-US" altLang="ko-KR" dirty="0"/>
              <a:t>”, “DB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포트번호</a:t>
            </a:r>
            <a:r>
              <a:rPr lang="en-US" altLang="ko-KR" dirty="0"/>
              <a:t>”);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mysqli_close</a:t>
            </a:r>
            <a:r>
              <a:rPr lang="en-US" dirty="0"/>
              <a:t>(</a:t>
            </a:r>
            <a:r>
              <a:rPr lang="en-US" dirty="0" err="1"/>
              <a:t>연결</a:t>
            </a:r>
            <a:r>
              <a:rPr lang="en-US" dirty="0"/>
              <a:t> </a:t>
            </a:r>
            <a:r>
              <a:rPr lang="en-US" dirty="0" err="1"/>
              <a:t>식별자</a:t>
            </a:r>
            <a:r>
              <a:rPr lang="en-US" altLang="ko-KR" dirty="0"/>
              <a:t>);</a:t>
            </a:r>
            <a:endParaRPr lang="en-US" dirty="0"/>
          </a:p>
        </p:txBody>
      </p:sp>
      <p:pic>
        <p:nvPicPr>
          <p:cNvPr id="8" name="그림 4">
            <a:extLst>
              <a:ext uri="{FF2B5EF4-FFF2-40B4-BE49-F238E27FC236}">
                <a16:creationId xmlns:a16="http://schemas.microsoft.com/office/drawing/2014/main" id="{EAFC4121-31B2-E04A-8BF1-661B9E12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3" y="3169880"/>
            <a:ext cx="5956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0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PHP + MYSQL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8398D-3658-1948-B1F4-0824F8A58215}"/>
              </a:ext>
            </a:extLst>
          </p:cNvPr>
          <p:cNvSpPr txBox="1"/>
          <p:nvPr/>
        </p:nvSpPr>
        <p:spPr>
          <a:xfrm>
            <a:off x="882503" y="1319463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– </a:t>
            </a:r>
            <a:r>
              <a:rPr lang="en-US" sz="2400" b="1" dirty="0" err="1"/>
              <a:t>Mysql</a:t>
            </a:r>
            <a:r>
              <a:rPr lang="en-US" sz="2400" b="1" dirty="0"/>
              <a:t> </a:t>
            </a:r>
            <a:r>
              <a:rPr lang="en-US" sz="2400" b="1" dirty="0" err="1"/>
              <a:t>쿼리문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F0E9-783A-0647-9C2C-4ECF05EBBD07}"/>
              </a:ext>
            </a:extLst>
          </p:cNvPr>
          <p:cNvSpPr txBox="1"/>
          <p:nvPr/>
        </p:nvSpPr>
        <p:spPr>
          <a:xfrm>
            <a:off x="1079292" y="3522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0842-E068-564F-8EFD-A3CEFD35167C}"/>
              </a:ext>
            </a:extLst>
          </p:cNvPr>
          <p:cNvSpPr txBox="1"/>
          <p:nvPr/>
        </p:nvSpPr>
        <p:spPr>
          <a:xfrm>
            <a:off x="882503" y="1919422"/>
            <a:ext cx="7754046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mysqli_query</a:t>
            </a:r>
            <a:r>
              <a:rPr lang="en-US" dirty="0"/>
              <a:t>(</a:t>
            </a:r>
            <a:r>
              <a:rPr lang="en-US" dirty="0" err="1"/>
              <a:t>연결</a:t>
            </a:r>
            <a:r>
              <a:rPr lang="en-US" dirty="0"/>
              <a:t> </a:t>
            </a:r>
            <a:r>
              <a:rPr lang="en-US" dirty="0" err="1"/>
              <a:t>식별자</a:t>
            </a:r>
            <a:r>
              <a:rPr lang="en-US" altLang="ko-KR" dirty="0"/>
              <a:t>, ”</a:t>
            </a:r>
            <a:r>
              <a:rPr lang="ko-KR" altLang="en-US" dirty="0" err="1"/>
              <a:t>쿼리문</a:t>
            </a:r>
            <a:r>
              <a:rPr lang="en-US" altLang="ko-KR" dirty="0"/>
              <a:t>”);</a:t>
            </a:r>
            <a:br>
              <a:rPr lang="en-US" altLang="ko-KR" dirty="0"/>
            </a:br>
            <a:r>
              <a:rPr lang="ko-KR" altLang="en-US" dirty="0"/>
              <a:t>쿼리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ko-KR" altLang="en-US" dirty="0" err="1"/>
              <a:t>쿼리문</a:t>
            </a:r>
            <a:r>
              <a:rPr lang="ko-KR" altLang="en-US" dirty="0"/>
              <a:t> 결과를 객체 형태로 반환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mysqli_fetch_array</a:t>
            </a:r>
            <a:r>
              <a:rPr lang="en-US" dirty="0"/>
              <a:t>(</a:t>
            </a:r>
            <a:r>
              <a:rPr lang="en-US" dirty="0" err="1"/>
              <a:t>쿼리문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en-US" dirty="0"/>
              <a:t> </a:t>
            </a:r>
            <a:r>
              <a:rPr lang="en-US" dirty="0" err="1"/>
              <a:t>객체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ko-KR" altLang="en-US" dirty="0"/>
              <a:t>해당 객체를 연관 배열과 숫자 인덱스 배열로 사용 가능한 형태로 반환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4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38735" y="2649726"/>
            <a:ext cx="5759864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it] git stash 명령어 사용하기 - Heee's Development Blog">
            <a:extLst>
              <a:ext uri="{FF2B5EF4-FFF2-40B4-BE49-F238E27FC236}">
                <a16:creationId xmlns:a16="http://schemas.microsoft.com/office/drawing/2014/main" id="{DC5D6B25-53E8-6F42-B247-73517BA5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27" y="1757784"/>
            <a:ext cx="6469472" cy="40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란 무엇입니까?">
            <a:extLst>
              <a:ext uri="{FF2B5EF4-FFF2-40B4-BE49-F238E27FC236}">
                <a16:creationId xmlns:a16="http://schemas.microsoft.com/office/drawing/2014/main" id="{37E5B373-E1B4-3142-8B2F-9A685259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2" y="1511185"/>
            <a:ext cx="3011808" cy="93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2AC71A-4CEA-4B43-BC7A-5C37E6E84D4E}"/>
              </a:ext>
            </a:extLst>
          </p:cNvPr>
          <p:cNvGrpSpPr/>
          <p:nvPr/>
        </p:nvGrpSpPr>
        <p:grpSpPr>
          <a:xfrm>
            <a:off x="1911174" y="4323079"/>
            <a:ext cx="1703912" cy="1748843"/>
            <a:chOff x="2590800" y="3780059"/>
            <a:chExt cx="2241760" cy="2241760"/>
          </a:xfrm>
        </p:grpSpPr>
        <p:pic>
          <p:nvPicPr>
            <p:cNvPr id="1034" name="Picture 10" descr="Desktop computer icon computer - Transparent PNG &amp; SVG vector file">
              <a:extLst>
                <a:ext uri="{FF2B5EF4-FFF2-40B4-BE49-F238E27FC236}">
                  <a16:creationId xmlns:a16="http://schemas.microsoft.com/office/drawing/2014/main" id="{23398843-10B6-364E-8E89-952DDEB49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780059"/>
              <a:ext cx="2241760" cy="224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Use git filter by type of change - Never test">
              <a:extLst>
                <a:ext uri="{FF2B5EF4-FFF2-40B4-BE49-F238E27FC236}">
                  <a16:creationId xmlns:a16="http://schemas.microsoft.com/office/drawing/2014/main" id="{1004E2C5-74A8-B94F-B8AD-38A61F026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4160" y="4330179"/>
              <a:ext cx="1196340" cy="49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BFA9141D-E81B-B742-BF3F-9E40B191026C}"/>
              </a:ext>
            </a:extLst>
          </p:cNvPr>
          <p:cNvSpPr/>
          <p:nvPr/>
        </p:nvSpPr>
        <p:spPr>
          <a:xfrm>
            <a:off x="2446719" y="2727959"/>
            <a:ext cx="416560" cy="1595120"/>
          </a:xfrm>
          <a:prstGeom prst="upArrow">
            <a:avLst>
              <a:gd name="adj1" fmla="val 50000"/>
              <a:gd name="adj2" fmla="val 670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74C28-8360-CF4B-AFB9-5C06ADC3CC1E}"/>
              </a:ext>
            </a:extLst>
          </p:cNvPr>
          <p:cNvSpPr txBox="1"/>
          <p:nvPr/>
        </p:nvSpPr>
        <p:spPr>
          <a:xfrm>
            <a:off x="2869161" y="3393122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UPLOAD =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BE17B-7F05-BF40-B9C2-6F61FAEE11C2}"/>
              </a:ext>
            </a:extLst>
          </p:cNvPr>
          <p:cNvSpPr txBox="1"/>
          <p:nvPr/>
        </p:nvSpPr>
        <p:spPr>
          <a:xfrm>
            <a:off x="2737923" y="2278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162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40E727-9629-3A40-A863-A45725642D68}"/>
              </a:ext>
            </a:extLst>
          </p:cNvPr>
          <p:cNvSpPr txBox="1"/>
          <p:nvPr/>
        </p:nvSpPr>
        <p:spPr>
          <a:xfrm>
            <a:off x="723759" y="1731664"/>
            <a:ext cx="3441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FF2C0-8ABF-9A45-A359-A7E0AEE03CB0}"/>
              </a:ext>
            </a:extLst>
          </p:cNvPr>
          <p:cNvSpPr txBox="1"/>
          <p:nvPr/>
        </p:nvSpPr>
        <p:spPr>
          <a:xfrm>
            <a:off x="723759" y="123424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Git </a:t>
            </a:r>
            <a:r>
              <a:rPr lang="ko-KR" altLang="en-US" sz="2400" b="1" dirty="0"/>
              <a:t>사용 해보기</a:t>
            </a:r>
            <a:endParaRPr lang="en-KR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1378F-661E-6146-AD02-E882F497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56" y="2491538"/>
            <a:ext cx="5282944" cy="3976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BAD47-2B2C-C348-A483-1326313F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384" y="2491539"/>
            <a:ext cx="5663485" cy="22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깃허브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itHub 란 무엇입니까?">
            <a:extLst>
              <a:ext uri="{FF2B5EF4-FFF2-40B4-BE49-F238E27FC236}">
                <a16:creationId xmlns:a16="http://schemas.microsoft.com/office/drawing/2014/main" id="{37E5B373-E1B4-3142-8B2F-9A685259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24" y="3032650"/>
            <a:ext cx="4267581" cy="132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74C28-8360-CF4B-AFB9-5C06ADC3CC1E}"/>
              </a:ext>
            </a:extLst>
          </p:cNvPr>
          <p:cNvSpPr txBox="1"/>
          <p:nvPr/>
        </p:nvSpPr>
        <p:spPr>
          <a:xfrm>
            <a:off x="899019" y="1764911"/>
            <a:ext cx="581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add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  <a:endParaRPr lang="en-K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KR" dirty="0"/>
              <a:t>it commit –m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메세지</a:t>
            </a:r>
            <a:r>
              <a:rPr lang="en-US" altLang="ko-KR" dirty="0"/>
              <a:t>”</a:t>
            </a:r>
            <a:endParaRPr lang="en-KR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KR" dirty="0"/>
              <a:t>it 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03D2A-C3CB-AB4B-B8D7-7BE1C5373269}"/>
              </a:ext>
            </a:extLst>
          </p:cNvPr>
          <p:cNvSpPr txBox="1"/>
          <p:nvPr/>
        </p:nvSpPr>
        <p:spPr>
          <a:xfrm>
            <a:off x="882503" y="1203438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GIT</a:t>
            </a:r>
            <a:r>
              <a:rPr lang="ko-KR" altLang="en-US" sz="2400" b="1" dirty="0" err="1"/>
              <a:t>으로</a:t>
            </a:r>
            <a:r>
              <a:rPr lang="ko-KR" altLang="en-US" sz="2400" b="1" dirty="0"/>
              <a:t> 우리가 써야할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가지 명령어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실습</a:t>
            </a:r>
            <a:endParaRPr lang="en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2018B-5277-044F-ABBD-0A131E771563}"/>
              </a:ext>
            </a:extLst>
          </p:cNvPr>
          <p:cNvSpPr txBox="1"/>
          <p:nvPr/>
        </p:nvSpPr>
        <p:spPr>
          <a:xfrm>
            <a:off x="3586127" y="4414688"/>
            <a:ext cx="4606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ADD! COMMIT! PUSH!</a:t>
            </a:r>
            <a:endParaRPr lang="en-KR" sz="3200" b="1" dirty="0"/>
          </a:p>
        </p:txBody>
      </p:sp>
    </p:spTree>
    <p:extLst>
      <p:ext uri="{BB962C8B-B14F-4D97-AF65-F5344CB8AC3E}">
        <p14:creationId xmlns:p14="http://schemas.microsoft.com/office/powerpoint/2010/main" val="15110907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21690</TotalTime>
  <Words>2158</Words>
  <Application>Microsoft Macintosh PowerPoint</Application>
  <PresentationFormat>Widescreen</PresentationFormat>
  <Paragraphs>548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맑은 고딕</vt:lpstr>
      <vt:lpstr>System Font Regular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75</cp:revision>
  <dcterms:created xsi:type="dcterms:W3CDTF">2020-07-28T03:36:19Z</dcterms:created>
  <dcterms:modified xsi:type="dcterms:W3CDTF">2021-05-11T12:34:54Z</dcterms:modified>
</cp:coreProperties>
</file>