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handoutMasterIdLst>
    <p:handoutMasterId r:id="rId15"/>
  </p:handoutMasterIdLst>
  <p:sldIdLst>
    <p:sldId id="259" r:id="rId2"/>
    <p:sldId id="294" r:id="rId3"/>
    <p:sldId id="266" r:id="rId4"/>
    <p:sldId id="297" r:id="rId5"/>
    <p:sldId id="257" r:id="rId6"/>
    <p:sldId id="298" r:id="rId7"/>
    <p:sldId id="299" r:id="rId8"/>
    <p:sldId id="267" r:id="rId9"/>
    <p:sldId id="300" r:id="rId10"/>
    <p:sldId id="301" r:id="rId11"/>
    <p:sldId id="302" r:id="rId12"/>
    <p:sldId id="28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67"/>
    <a:srgbClr val="000000"/>
    <a:srgbClr val="90C900"/>
    <a:srgbClr val="131A18"/>
    <a:srgbClr val="F4FDFA"/>
    <a:srgbClr val="6FA300"/>
    <a:srgbClr val="FA7D87"/>
    <a:srgbClr val="92CC00"/>
    <a:srgbClr val="3D3D3D"/>
    <a:srgbClr val="FEF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720" y="19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2020. 1. 21.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2020. 1. 21.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슬라이드 번호 개체 틀 6">
            <a:extLst>
              <a:ext uri="{FF2B5EF4-FFF2-40B4-BE49-F238E27FC236}">
                <a16:creationId xmlns:a16="http://schemas.microsoft.com/office/drawing/2014/main" id="{7AA0D863-5E96-40B4-A608-29DFFE66DECB}"/>
              </a:ext>
            </a:extLst>
          </p:cNvPr>
          <p:cNvSpPr txBox="1">
            <a:spLocks/>
          </p:cNvSpPr>
          <p:nvPr/>
        </p:nvSpPr>
        <p:spPr>
          <a:xfrm>
            <a:off x="3200400" y="377329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8D56DB-D808-478E-8624-F84E557D34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2020. 1. 21.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2020. 1. 21.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2020. 1. 21.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2020. 1. 21.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2020. 1. 21.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2020. 1. 21.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2020. 1. 21.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2020. 1. 21.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2020. 1. 21.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2020. 1. 21.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2020. 1. 21.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2020. 1. 21.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418846" y="2274838"/>
            <a:ext cx="3966034" cy="2424020"/>
            <a:chOff x="448190" y="267921"/>
            <a:chExt cx="3966034" cy="2424020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362150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Othello</a:t>
              </a:r>
            </a:p>
            <a:p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Protocol</a:t>
              </a:r>
              <a:endParaRPr lang="ko-KR" altLang="en-US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48190" y="267921"/>
              <a:ext cx="3839513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rgbClr val="92CC00"/>
                  </a:solidFill>
                </a:rPr>
                <a:t> Othello</a:t>
              </a:r>
            </a:p>
            <a:p>
              <a:r>
                <a:rPr lang="en-US" altLang="ko-KR" sz="7200" b="1" spc="-300" dirty="0">
                  <a:solidFill>
                    <a:srgbClr val="92CC00"/>
                  </a:solidFill>
                </a:rPr>
                <a:t> Protocol</a:t>
              </a:r>
              <a:endParaRPr lang="ko-KR" altLang="en-US" sz="7200" b="1" spc="-300" dirty="0">
                <a:solidFill>
                  <a:srgbClr val="92CC00"/>
                </a:solidFill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8D1D338F-5303-463E-B61E-435868AAD9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4" y="117445"/>
            <a:ext cx="1255132" cy="11744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270AD3E-D892-4228-B9A2-5FEB510D7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7285"/>
            <a:ext cx="4857907" cy="36434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79C5F1-AA26-4BF6-9436-1CB1F2597E90}"/>
              </a:ext>
            </a:extLst>
          </p:cNvPr>
          <p:cNvSpPr txBox="1"/>
          <p:nvPr/>
        </p:nvSpPr>
        <p:spPr>
          <a:xfrm>
            <a:off x="93373" y="6278890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err="1">
                <a:solidFill>
                  <a:schemeClr val="tx2"/>
                </a:solidFill>
                <a:latin typeface="+mn-ea"/>
              </a:rPr>
              <a:t>BoB</a:t>
            </a:r>
            <a:r>
              <a:rPr lang="en-US" altLang="ko-KR" sz="2400" spc="-150" dirty="0">
                <a:solidFill>
                  <a:schemeClr val="tx2"/>
                </a:solidFill>
                <a:latin typeface="+mn-ea"/>
              </a:rPr>
              <a:t> 8</a:t>
            </a:r>
            <a:r>
              <a:rPr lang="en-US" altLang="ko-KR" sz="2400" spc="-150" baseline="30000" dirty="0">
                <a:solidFill>
                  <a:schemeClr val="tx2"/>
                </a:solidFill>
                <a:latin typeface="+mn-ea"/>
              </a:rPr>
              <a:t>th</a:t>
            </a:r>
            <a:r>
              <a:rPr lang="en-US" altLang="ko-KR" sz="2400" spc="-150" dirty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2400" spc="-150" dirty="0" err="1">
                <a:solidFill>
                  <a:schemeClr val="tx2"/>
                </a:solidFill>
                <a:latin typeface="+mn-ea"/>
              </a:rPr>
              <a:t>손영락</a:t>
            </a:r>
            <a:endParaRPr lang="ko-KR" altLang="en-US" sz="24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C025B47-5AFA-4C49-8E4B-DA9FABD085C7}"/>
              </a:ext>
            </a:extLst>
          </p:cNvPr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0171" y="3235408"/>
            <a:ext cx="48162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2"/>
                </a:solidFill>
              </a:rPr>
              <a:t>게임종료</a:t>
            </a:r>
            <a:endParaRPr lang="en-US" altLang="ko-KR" sz="3200" b="1" dirty="0">
              <a:solidFill>
                <a:schemeClr val="tx2"/>
              </a:solidFill>
            </a:endParaRPr>
          </a:p>
          <a:p>
            <a:pPr algn="ctr"/>
            <a:r>
              <a:rPr lang="en-US" altLang="ko-KR" sz="3200" b="1" dirty="0">
                <a:solidFill>
                  <a:schemeClr val="tx2"/>
                </a:solidFill>
              </a:rPr>
              <a:t>Endgame</a:t>
            </a:r>
          </a:p>
          <a:p>
            <a:pPr algn="ctr"/>
            <a:r>
              <a:rPr lang="en-US" altLang="ko-KR" sz="3200" b="1" dirty="0">
                <a:solidFill>
                  <a:schemeClr val="tx2"/>
                </a:solidFill>
              </a:rPr>
              <a:t>EX) Ture / False</a:t>
            </a:r>
          </a:p>
          <a:p>
            <a:pPr algn="ctr"/>
            <a:r>
              <a:rPr lang="en-US" altLang="ko-KR" sz="3200" b="1" dirty="0">
                <a:solidFill>
                  <a:srgbClr val="00B0F0"/>
                </a:solidFill>
              </a:rPr>
              <a:t>bool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646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 err="1"/>
                <a:t>오델로</a:t>
              </a:r>
              <a:r>
                <a:rPr lang="ko-KR" altLang="en-US" sz="1200" dirty="0"/>
                <a:t> 프로토콜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프로토콜 소개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8C8267-0941-4595-85AF-6FAE6174E9A3}"/>
              </a:ext>
            </a:extLst>
          </p:cNvPr>
          <p:cNvSpPr/>
          <p:nvPr/>
        </p:nvSpPr>
        <p:spPr>
          <a:xfrm>
            <a:off x="2527709" y="1873963"/>
            <a:ext cx="720000" cy="720000"/>
          </a:xfrm>
          <a:prstGeom prst="rect">
            <a:avLst/>
          </a:prstGeom>
          <a:solidFill>
            <a:srgbClr val="90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C5BEC1-5BC1-4B5F-9FA5-7DE9BA67DC33}"/>
              </a:ext>
            </a:extLst>
          </p:cNvPr>
          <p:cNvSpPr txBox="1"/>
          <p:nvPr/>
        </p:nvSpPr>
        <p:spPr>
          <a:xfrm>
            <a:off x="2752033" y="1952659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FE15F4-9144-4BF6-8910-F6A38F366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032" y="2070135"/>
            <a:ext cx="3323785" cy="332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95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8314" y="3253881"/>
            <a:ext cx="57660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2"/>
                </a:solidFill>
              </a:rPr>
              <a:t>승리자</a:t>
            </a:r>
            <a:endParaRPr lang="en-US" altLang="ko-KR" sz="3200" b="1" dirty="0">
              <a:solidFill>
                <a:schemeClr val="tx2"/>
              </a:solidFill>
            </a:endParaRPr>
          </a:p>
          <a:p>
            <a:pPr algn="ctr"/>
            <a:r>
              <a:rPr lang="en-US" altLang="ko-KR" sz="3200" b="1" dirty="0">
                <a:solidFill>
                  <a:schemeClr val="tx2"/>
                </a:solidFill>
              </a:rPr>
              <a:t>Winner</a:t>
            </a:r>
          </a:p>
          <a:p>
            <a:pPr algn="ctr"/>
            <a:r>
              <a:rPr lang="en-US" altLang="ko-KR" sz="3200" b="1" dirty="0">
                <a:solidFill>
                  <a:schemeClr val="tx2"/>
                </a:solidFill>
              </a:rPr>
              <a:t>EX)</a:t>
            </a:r>
          </a:p>
          <a:p>
            <a:pPr algn="ctr"/>
            <a:r>
              <a:rPr lang="en-US" altLang="ko-KR" sz="3200" b="1" dirty="0">
                <a:solidFill>
                  <a:schemeClr val="tx2"/>
                </a:solidFill>
              </a:rPr>
              <a:t>Player1 / Player2 / Tie / NULL</a:t>
            </a:r>
          </a:p>
          <a:p>
            <a:pPr algn="ctr"/>
            <a:r>
              <a:rPr lang="en-US" altLang="ko-KR" sz="3200" b="1" dirty="0">
                <a:solidFill>
                  <a:srgbClr val="00B0F0"/>
                </a:solidFill>
              </a:rPr>
              <a:t>string 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646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 err="1"/>
                <a:t>오델로</a:t>
              </a:r>
              <a:r>
                <a:rPr lang="ko-KR" altLang="en-US" sz="1200" dirty="0"/>
                <a:t> 프로토콜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프로토콜 소개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8C8267-0941-4595-85AF-6FAE6174E9A3}"/>
              </a:ext>
            </a:extLst>
          </p:cNvPr>
          <p:cNvSpPr/>
          <p:nvPr/>
        </p:nvSpPr>
        <p:spPr>
          <a:xfrm>
            <a:off x="2527709" y="1873963"/>
            <a:ext cx="720000" cy="720000"/>
          </a:xfrm>
          <a:prstGeom prst="rect">
            <a:avLst/>
          </a:prstGeom>
          <a:solidFill>
            <a:srgbClr val="90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C5BEC1-5BC1-4B5F-9FA5-7DE9BA67DC33}"/>
              </a:ext>
            </a:extLst>
          </p:cNvPr>
          <p:cNvSpPr txBox="1"/>
          <p:nvPr/>
        </p:nvSpPr>
        <p:spPr>
          <a:xfrm>
            <a:off x="2752033" y="1952659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26AEBA-1FCD-438B-9EB3-4BB43202F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859" y="1873963"/>
            <a:ext cx="3654866" cy="365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98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43596" y="93585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33F74A9-AE25-4DE2-ABDB-1969B97A8876}"/>
              </a:ext>
            </a:extLst>
          </p:cNvPr>
          <p:cNvCxnSpPr/>
          <p:nvPr/>
        </p:nvCxnSpPr>
        <p:spPr>
          <a:xfrm>
            <a:off x="643596" y="5828429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382B96-7CFC-4F83-A696-C2C687466084}"/>
              </a:ext>
            </a:extLst>
          </p:cNvPr>
          <p:cNvSpPr txBox="1"/>
          <p:nvPr/>
        </p:nvSpPr>
        <p:spPr>
          <a:xfrm>
            <a:off x="3519487" y="2622389"/>
            <a:ext cx="4914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spc="-150" dirty="0">
                <a:solidFill>
                  <a:srgbClr val="90C900">
                    <a:alpha val="60000"/>
                  </a:srgbClr>
                </a:solidFill>
                <a:ea typeface="+mj-ea"/>
              </a:rPr>
              <a:t>Thank You</a:t>
            </a:r>
            <a:endParaRPr lang="ko-KR" altLang="en-US" sz="7200" spc="-150" dirty="0">
              <a:solidFill>
                <a:srgbClr val="90C900">
                  <a:alpha val="60000"/>
                </a:srgb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4745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96729" y="2578163"/>
            <a:ext cx="6059149" cy="1005971"/>
            <a:chOff x="212651" y="3206557"/>
            <a:chExt cx="6059149" cy="1005971"/>
          </a:xfrm>
        </p:grpSpPr>
        <p:sp>
          <p:nvSpPr>
            <p:cNvPr id="9" name="TextBox 8"/>
            <p:cNvSpPr txBox="1"/>
            <p:nvPr/>
          </p:nvSpPr>
          <p:spPr>
            <a:xfrm>
              <a:off x="586180" y="3575889"/>
              <a:ext cx="3541394" cy="341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기본 룰 소개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12651" y="3206557"/>
              <a:ext cx="1621278" cy="369332"/>
              <a:chOff x="212651" y="3255887"/>
              <a:chExt cx="162127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12651" y="3255887"/>
                <a:ext cx="545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57993" y="3255887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 err="1">
                    <a:solidFill>
                      <a:schemeClr val="bg1"/>
                    </a:solidFill>
                  </a:rPr>
                  <a:t>오델로</a:t>
                </a:r>
                <a:r>
                  <a:rPr lang="ko-KR" altLang="en-US" spc="-150" dirty="0">
                    <a:solidFill>
                      <a:schemeClr val="bg1"/>
                    </a:solidFill>
                  </a:rPr>
                  <a:t> 룰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356877" y="3206557"/>
              <a:ext cx="2300951" cy="369332"/>
              <a:chOff x="2356877" y="3206557"/>
              <a:chExt cx="2300951" cy="36933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56877" y="3206557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002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02219" y="3206557"/>
                <a:ext cx="1755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 err="1">
                    <a:solidFill>
                      <a:schemeClr val="bg1"/>
                    </a:solidFill>
                  </a:rPr>
                  <a:t>오델로</a:t>
                </a:r>
                <a:r>
                  <a:rPr lang="ko-KR" altLang="en-US" spc="-150" dirty="0">
                    <a:solidFill>
                      <a:schemeClr val="bg1"/>
                    </a:solidFill>
                  </a:rPr>
                  <a:t> 프로토콜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730406" y="3590883"/>
              <a:ext cx="3541394" cy="621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프로토콜 종류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프로토콜 소개</a:t>
              </a:r>
            </a:p>
          </p:txBody>
        </p: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rgbClr val="6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rgbClr val="90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err="1">
                <a:solidFill>
                  <a:schemeClr val="tx2"/>
                </a:solidFill>
                <a:latin typeface="+mn-ea"/>
              </a:rPr>
              <a:t>오델로</a:t>
            </a:r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 룰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rgbClr val="6FA3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rgbClr val="90C9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84180" y="1622487"/>
            <a:ext cx="574869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 err="1">
                <a:solidFill>
                  <a:schemeClr val="tx2"/>
                </a:solidFill>
              </a:rPr>
              <a:t>백흑</a:t>
            </a:r>
            <a:r>
              <a:rPr lang="en-US" altLang="ko-KR" sz="2800" b="1" dirty="0">
                <a:solidFill>
                  <a:schemeClr val="tx2"/>
                </a:solidFill>
              </a:rPr>
              <a:t>/</a:t>
            </a:r>
            <a:r>
              <a:rPr lang="ko-KR" altLang="en-US" sz="2800" b="1" dirty="0">
                <a:solidFill>
                  <a:schemeClr val="tx2"/>
                </a:solidFill>
              </a:rPr>
              <a:t>흑백으로 시작</a:t>
            </a:r>
            <a:endParaRPr lang="en-US" altLang="ko-KR" sz="2800" b="1" dirty="0">
              <a:solidFill>
                <a:schemeClr val="tx2"/>
              </a:solidFill>
            </a:endParaRPr>
          </a:p>
          <a:p>
            <a:pPr marL="514350" indent="-514350">
              <a:buAutoNum type="arabicPeriod"/>
            </a:pPr>
            <a:endParaRPr lang="en-US" altLang="ko-KR" sz="2800" b="1" dirty="0">
              <a:solidFill>
                <a:schemeClr val="tx2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2"/>
                </a:solidFill>
              </a:rPr>
              <a:t>흑 </a:t>
            </a:r>
            <a:r>
              <a:rPr lang="en-US" altLang="ko-KR" sz="2800" b="1" dirty="0">
                <a:solidFill>
                  <a:schemeClr val="tx2"/>
                </a:solidFill>
              </a:rPr>
              <a:t>: </a:t>
            </a:r>
            <a:r>
              <a:rPr lang="ko-KR" altLang="en-US" sz="2800" b="1" dirty="0">
                <a:solidFill>
                  <a:schemeClr val="tx2"/>
                </a:solidFill>
              </a:rPr>
              <a:t>선 </a:t>
            </a:r>
            <a:r>
              <a:rPr lang="en-US" altLang="ko-KR" sz="2800" b="1" dirty="0">
                <a:solidFill>
                  <a:schemeClr val="tx2"/>
                </a:solidFill>
              </a:rPr>
              <a:t>/ </a:t>
            </a:r>
            <a:r>
              <a:rPr lang="ko-KR" altLang="en-US" sz="2800" b="1" dirty="0">
                <a:solidFill>
                  <a:schemeClr val="tx2"/>
                </a:solidFill>
              </a:rPr>
              <a:t>백 </a:t>
            </a:r>
            <a:r>
              <a:rPr lang="en-US" altLang="ko-KR" sz="2800" b="1" dirty="0">
                <a:solidFill>
                  <a:schemeClr val="tx2"/>
                </a:solidFill>
              </a:rPr>
              <a:t>: </a:t>
            </a:r>
            <a:r>
              <a:rPr lang="ko-KR" altLang="en-US" sz="2800" b="1" dirty="0">
                <a:solidFill>
                  <a:schemeClr val="tx2"/>
                </a:solidFill>
              </a:rPr>
              <a:t>후</a:t>
            </a:r>
            <a:endParaRPr lang="en-US" altLang="ko-KR" sz="2800" b="1" dirty="0">
              <a:solidFill>
                <a:schemeClr val="tx2"/>
              </a:solidFill>
            </a:endParaRP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ko-KR" altLang="en-US" sz="2800" b="1" dirty="0">
                <a:solidFill>
                  <a:schemeClr val="tx2"/>
                </a:solidFill>
              </a:rPr>
              <a:t>서버에 먼저 붙은 클라이언트 선</a:t>
            </a:r>
            <a:endParaRPr lang="en-US" altLang="ko-KR" sz="2800" b="1" dirty="0">
              <a:solidFill>
                <a:schemeClr val="tx2"/>
              </a:solidFill>
            </a:endParaRPr>
          </a:p>
          <a:p>
            <a:pPr marL="514350" indent="-514350">
              <a:buAutoNum type="arabicPeriod"/>
            </a:pPr>
            <a:endParaRPr lang="en-US" altLang="ko-KR" sz="2800" b="1" dirty="0">
              <a:solidFill>
                <a:schemeClr val="tx2"/>
              </a:solidFill>
            </a:endParaRPr>
          </a:p>
          <a:p>
            <a:r>
              <a:rPr lang="en-US" altLang="ko-KR" sz="2800" b="1" dirty="0">
                <a:solidFill>
                  <a:schemeClr val="tx2"/>
                </a:solidFill>
              </a:rPr>
              <a:t>3. </a:t>
            </a:r>
            <a:r>
              <a:rPr lang="ko-KR" altLang="en-US" sz="2800" b="1" dirty="0">
                <a:solidFill>
                  <a:schemeClr val="tx2"/>
                </a:solidFill>
              </a:rPr>
              <a:t>한 턴에 </a:t>
            </a:r>
            <a:r>
              <a:rPr lang="en-US" altLang="ko-KR" sz="2800" b="1" dirty="0">
                <a:solidFill>
                  <a:schemeClr val="tx2"/>
                </a:solidFill>
              </a:rPr>
              <a:t>15</a:t>
            </a:r>
            <a:r>
              <a:rPr lang="ko-KR" altLang="en-US" sz="2800" b="1" dirty="0">
                <a:solidFill>
                  <a:schemeClr val="tx2"/>
                </a:solidFill>
              </a:rPr>
              <a:t>초로 제한</a:t>
            </a:r>
            <a:endParaRPr lang="en-US" altLang="ko-KR" sz="2800" b="1" dirty="0">
              <a:solidFill>
                <a:schemeClr val="tx2"/>
              </a:solidFill>
            </a:endParaRP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altLang="ko-KR" sz="2800" b="1" dirty="0">
                <a:solidFill>
                  <a:schemeClr val="tx2"/>
                </a:solidFill>
              </a:rPr>
              <a:t>15</a:t>
            </a:r>
            <a:r>
              <a:rPr lang="ko-KR" altLang="en-US" sz="2800" b="1" dirty="0">
                <a:solidFill>
                  <a:schemeClr val="tx2"/>
                </a:solidFill>
              </a:rPr>
              <a:t>초가 넘을 시 상대 턴</a:t>
            </a:r>
            <a:endParaRPr lang="en-US" altLang="ko-KR" sz="2800" b="1" dirty="0">
              <a:solidFill>
                <a:schemeClr val="tx2"/>
              </a:solidFill>
            </a:endParaRPr>
          </a:p>
          <a:p>
            <a:pPr marL="457200" indent="-457200">
              <a:buFont typeface="Symbol" panose="05050102010706020507" pitchFamily="18" charset="2"/>
              <a:buChar char="Þ"/>
            </a:pPr>
            <a:endParaRPr lang="en-US" altLang="ko-KR" sz="2800" b="1" dirty="0">
              <a:solidFill>
                <a:schemeClr val="tx2"/>
              </a:solidFill>
            </a:endParaRPr>
          </a:p>
          <a:p>
            <a:r>
              <a:rPr lang="en-US" altLang="ko-KR" sz="2800" b="1" dirty="0">
                <a:solidFill>
                  <a:schemeClr val="tx2"/>
                </a:solidFill>
              </a:rPr>
              <a:t>4. </a:t>
            </a:r>
            <a:r>
              <a:rPr lang="ko-KR" altLang="en-US" sz="2800" b="1" dirty="0">
                <a:solidFill>
                  <a:schemeClr val="tx2"/>
                </a:solidFill>
              </a:rPr>
              <a:t>게임 종료 시 바둑돌이 적으면 승</a:t>
            </a:r>
            <a:endParaRPr lang="en-US" altLang="ko-KR" sz="2800" b="1" dirty="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673856" cy="660429"/>
            <a:chOff x="1188881" y="351819"/>
            <a:chExt cx="167385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 err="1"/>
                <a:t>오델로</a:t>
              </a:r>
              <a:r>
                <a:rPr lang="ko-KR" altLang="en-US" sz="1200" dirty="0"/>
                <a:t> 룰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6738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err="1"/>
                <a:t>기본룰</a:t>
              </a:r>
              <a:r>
                <a:rPr lang="ko-KR" altLang="en-US" sz="2200" dirty="0"/>
                <a:t> 소개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BDB6893-BEFF-4C5A-877E-9BEAF6263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111" y="1722475"/>
            <a:ext cx="3704515" cy="3716128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85F1258-8789-45F9-9B39-6032C39ECF9A}"/>
              </a:ext>
            </a:extLst>
          </p:cNvPr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15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7154921" y="165377"/>
            <a:ext cx="4877171" cy="6447920"/>
            <a:chOff x="6646364" y="583197"/>
            <a:chExt cx="4877171" cy="6447920"/>
          </a:xfrm>
        </p:grpSpPr>
        <p:sp>
          <p:nvSpPr>
            <p:cNvPr id="4" name="TextBox 3"/>
            <p:cNvSpPr txBox="1"/>
            <p:nvPr/>
          </p:nvSpPr>
          <p:spPr>
            <a:xfrm>
              <a:off x="7825087" y="583198"/>
              <a:ext cx="3698448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rgbClr val="90C900">
                      <a:alpha val="20000"/>
                    </a:srgbClr>
                  </a:solidFill>
                  <a:ea typeface="+mj-ea"/>
                </a:rPr>
                <a:t>P</a:t>
              </a:r>
              <a:endParaRPr lang="ko-KR" altLang="en-US" sz="41300" spc="-150" dirty="0">
                <a:solidFill>
                  <a:srgbClr val="90C900">
                    <a:alpha val="20000"/>
                  </a:srgbClr>
                </a:solidFill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646364" y="583197"/>
              <a:ext cx="3698448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rgbClr val="90C900">
                      <a:alpha val="60000"/>
                    </a:srgbClr>
                  </a:solidFill>
                  <a:ea typeface="+mj-ea"/>
                </a:rPr>
                <a:t>P</a:t>
              </a:r>
              <a:endParaRPr lang="ko-KR" altLang="en-US" sz="41300" spc="-150" dirty="0">
                <a:solidFill>
                  <a:srgbClr val="90C900">
                    <a:alpha val="60000"/>
                  </a:srgbClr>
                </a:solidFill>
                <a:ea typeface="+mj-e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err="1">
                <a:solidFill>
                  <a:schemeClr val="tx2"/>
                </a:solidFill>
                <a:latin typeface="+mn-ea"/>
              </a:rPr>
              <a:t>오델로</a:t>
            </a:r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 프로토콜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76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646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 err="1"/>
                <a:t>오델로</a:t>
              </a:r>
              <a:r>
                <a:rPr lang="ko-KR" altLang="en-US" sz="1200" dirty="0"/>
                <a:t> 프로토콜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프로토콜 종류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89F4211-25C5-4CF3-AD64-844FA85FA82C}"/>
              </a:ext>
            </a:extLst>
          </p:cNvPr>
          <p:cNvSpPr txBox="1"/>
          <p:nvPr/>
        </p:nvSpPr>
        <p:spPr>
          <a:xfrm>
            <a:off x="1932386" y="1952658"/>
            <a:ext cx="18062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150" dirty="0">
                <a:solidFill>
                  <a:schemeClr val="tx2"/>
                </a:solidFill>
                <a:latin typeface="+mn-ea"/>
              </a:rPr>
              <a:t>TEXT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0F266B-498C-47C8-9836-08C13DE1C704}"/>
              </a:ext>
            </a:extLst>
          </p:cNvPr>
          <p:cNvSpPr txBox="1"/>
          <p:nvPr/>
        </p:nvSpPr>
        <p:spPr>
          <a:xfrm>
            <a:off x="7487686" y="1952658"/>
            <a:ext cx="27080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150" dirty="0">
                <a:solidFill>
                  <a:schemeClr val="tx2"/>
                </a:solidFill>
                <a:latin typeface="+mn-ea"/>
              </a:rPr>
              <a:t>BINARY</a:t>
            </a:r>
            <a:endParaRPr lang="ko-KR" altLang="en-US" sz="60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69A1BA-DF54-483A-837A-297C6793E54C}"/>
              </a:ext>
            </a:extLst>
          </p:cNvPr>
          <p:cNvSpPr txBox="1"/>
          <p:nvPr/>
        </p:nvSpPr>
        <p:spPr>
          <a:xfrm>
            <a:off x="985814" y="3255537"/>
            <a:ext cx="43572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1. </a:t>
            </a:r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문자열 기반 파서</a:t>
            </a:r>
            <a:endParaRPr lang="en-US" altLang="ko-KR" sz="3200" spc="-150" dirty="0">
              <a:solidFill>
                <a:schemeClr val="tx2"/>
              </a:solidFill>
              <a:latin typeface="+mn-ea"/>
            </a:endParaRPr>
          </a:p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2. </a:t>
            </a:r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바이너리에 비해 느림</a:t>
            </a:r>
            <a:endParaRPr lang="en-US" altLang="ko-KR" sz="3200" spc="-150" dirty="0">
              <a:solidFill>
                <a:schemeClr val="tx2"/>
              </a:solidFill>
              <a:latin typeface="+mn-ea"/>
            </a:endParaRPr>
          </a:p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3. </a:t>
            </a:r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보기 쉬움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951C63-40DE-4D42-92B8-0BEFA1A49D50}"/>
              </a:ext>
            </a:extLst>
          </p:cNvPr>
          <p:cNvSpPr txBox="1"/>
          <p:nvPr/>
        </p:nvSpPr>
        <p:spPr>
          <a:xfrm>
            <a:off x="6848904" y="3255537"/>
            <a:ext cx="39677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1. </a:t>
            </a:r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텍스트 변환 루틴</a:t>
            </a:r>
            <a:endParaRPr lang="en-US" altLang="ko-KR" sz="3200" spc="-150" dirty="0">
              <a:solidFill>
                <a:schemeClr val="tx2"/>
              </a:solidFill>
              <a:latin typeface="+mn-ea"/>
            </a:endParaRPr>
          </a:p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2. </a:t>
            </a:r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텍스트에 비해 빠름</a:t>
            </a:r>
            <a:endParaRPr lang="en-US" altLang="ko-KR" sz="3200" spc="-150" dirty="0">
              <a:solidFill>
                <a:schemeClr val="tx2"/>
              </a:solidFill>
              <a:latin typeface="+mn-ea"/>
            </a:endParaRPr>
          </a:p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3. </a:t>
            </a:r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보기 어려움</a:t>
            </a:r>
          </a:p>
        </p:txBody>
      </p:sp>
    </p:spTree>
    <p:extLst>
      <p:ext uri="{BB962C8B-B14F-4D97-AF65-F5344CB8AC3E}">
        <p14:creationId xmlns:p14="http://schemas.microsoft.com/office/powerpoint/2010/main" val="216706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0171" y="3235408"/>
            <a:ext cx="48162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2"/>
                </a:solidFill>
              </a:rPr>
              <a:t>플레이어의 색</a:t>
            </a:r>
            <a:endParaRPr lang="en-US" altLang="ko-KR" sz="3200" b="1" dirty="0">
              <a:solidFill>
                <a:schemeClr val="tx2"/>
              </a:solidFill>
            </a:endParaRPr>
          </a:p>
          <a:p>
            <a:pPr algn="ctr"/>
            <a:r>
              <a:rPr lang="en-US" altLang="ko-KR" sz="3200" b="1" dirty="0">
                <a:solidFill>
                  <a:schemeClr val="tx2"/>
                </a:solidFill>
              </a:rPr>
              <a:t>Player1 / Player2</a:t>
            </a:r>
          </a:p>
          <a:p>
            <a:pPr algn="ctr"/>
            <a:r>
              <a:rPr lang="en-US" altLang="ko-KR" sz="3200" b="1" dirty="0">
                <a:solidFill>
                  <a:schemeClr val="tx2"/>
                </a:solidFill>
              </a:rPr>
              <a:t>EX) black / white</a:t>
            </a:r>
          </a:p>
          <a:p>
            <a:pPr algn="ctr"/>
            <a:r>
              <a:rPr lang="en-US" altLang="ko-KR" sz="3200" b="1" dirty="0">
                <a:solidFill>
                  <a:srgbClr val="00B0F0"/>
                </a:solidFill>
              </a:rPr>
              <a:t>std::string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646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 err="1"/>
                <a:t>오델로</a:t>
              </a:r>
              <a:r>
                <a:rPr lang="ko-KR" altLang="en-US" sz="1200" dirty="0"/>
                <a:t> 프로토콜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프로토콜 소개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8C8267-0941-4595-85AF-6FAE6174E9A3}"/>
              </a:ext>
            </a:extLst>
          </p:cNvPr>
          <p:cNvSpPr/>
          <p:nvPr/>
        </p:nvSpPr>
        <p:spPr>
          <a:xfrm>
            <a:off x="2527709" y="1873963"/>
            <a:ext cx="720000" cy="720000"/>
          </a:xfrm>
          <a:prstGeom prst="rect">
            <a:avLst/>
          </a:prstGeom>
          <a:solidFill>
            <a:srgbClr val="90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C5BEC1-5BC1-4B5F-9FA5-7DE9BA67DC33}"/>
              </a:ext>
            </a:extLst>
          </p:cNvPr>
          <p:cNvSpPr txBox="1"/>
          <p:nvPr/>
        </p:nvSpPr>
        <p:spPr>
          <a:xfrm>
            <a:off x="2752033" y="1952659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05EEFE-01B5-42D2-B835-FD459183031F}"/>
              </a:ext>
            </a:extLst>
          </p:cNvPr>
          <p:cNvSpPr/>
          <p:nvPr/>
        </p:nvSpPr>
        <p:spPr>
          <a:xfrm>
            <a:off x="6644081" y="1722466"/>
            <a:ext cx="4798492" cy="4019106"/>
          </a:xfrm>
          <a:prstGeom prst="rect">
            <a:avLst/>
          </a:prstGeom>
          <a:solidFill>
            <a:srgbClr val="009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2A07448-B8DD-402F-A20E-5D593D7ACB28}"/>
              </a:ext>
            </a:extLst>
          </p:cNvPr>
          <p:cNvSpPr/>
          <p:nvPr/>
        </p:nvSpPr>
        <p:spPr>
          <a:xfrm>
            <a:off x="6939222" y="3048316"/>
            <a:ext cx="1451295" cy="13674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B145B0A-3E23-4B94-9C21-665119FC4B2F}"/>
              </a:ext>
            </a:extLst>
          </p:cNvPr>
          <p:cNvSpPr/>
          <p:nvPr/>
        </p:nvSpPr>
        <p:spPr>
          <a:xfrm>
            <a:off x="9717094" y="3048315"/>
            <a:ext cx="1451295" cy="1367405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8B0D50-46E6-4A55-95C2-3E678F895F23}"/>
              </a:ext>
            </a:extLst>
          </p:cNvPr>
          <p:cNvSpPr txBox="1"/>
          <p:nvPr/>
        </p:nvSpPr>
        <p:spPr>
          <a:xfrm>
            <a:off x="8657422" y="3429000"/>
            <a:ext cx="792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2"/>
                </a:solidFill>
              </a:rPr>
              <a:t>OR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93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C2919EE-CC66-4086-954D-2F804141CB8E}"/>
              </a:ext>
            </a:extLst>
          </p:cNvPr>
          <p:cNvSpPr/>
          <p:nvPr/>
        </p:nvSpPr>
        <p:spPr>
          <a:xfrm>
            <a:off x="6912528" y="1873963"/>
            <a:ext cx="3682762" cy="370471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131A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0171" y="3235408"/>
            <a:ext cx="48162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2"/>
                </a:solidFill>
              </a:rPr>
              <a:t>돌 위치</a:t>
            </a:r>
            <a:endParaRPr lang="en-US" altLang="ko-KR" sz="3200" b="1" dirty="0">
              <a:solidFill>
                <a:schemeClr val="tx2"/>
              </a:solidFill>
            </a:endParaRPr>
          </a:p>
          <a:p>
            <a:pPr algn="ctr"/>
            <a:r>
              <a:rPr lang="en-US" altLang="ko-KR" sz="3200" b="1" dirty="0">
                <a:solidFill>
                  <a:schemeClr val="tx2"/>
                </a:solidFill>
              </a:rPr>
              <a:t>Position</a:t>
            </a:r>
          </a:p>
          <a:p>
            <a:pPr algn="ctr"/>
            <a:r>
              <a:rPr lang="en-US" altLang="ko-KR" sz="3200" b="1" dirty="0">
                <a:solidFill>
                  <a:schemeClr val="tx2"/>
                </a:solidFill>
              </a:rPr>
              <a:t>Row, column</a:t>
            </a:r>
          </a:p>
          <a:p>
            <a:pPr algn="ctr"/>
            <a:r>
              <a:rPr lang="en-US" altLang="ko-KR" sz="3200" b="1" dirty="0">
                <a:solidFill>
                  <a:schemeClr val="tx2"/>
                </a:solidFill>
              </a:rPr>
              <a:t>Ex) (A, 1)</a:t>
            </a:r>
          </a:p>
          <a:p>
            <a:pPr algn="ctr"/>
            <a:r>
              <a:rPr lang="en-US" altLang="ko-KR" sz="3200" b="1" dirty="0">
                <a:solidFill>
                  <a:srgbClr val="00B0F0"/>
                </a:solidFill>
              </a:rPr>
              <a:t>char []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646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 err="1"/>
                <a:t>오델로</a:t>
              </a:r>
              <a:r>
                <a:rPr lang="ko-KR" altLang="en-US" sz="1200" dirty="0"/>
                <a:t> 프로토콜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프로토콜 소개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8C8267-0941-4595-85AF-6FAE6174E9A3}"/>
              </a:ext>
            </a:extLst>
          </p:cNvPr>
          <p:cNvSpPr/>
          <p:nvPr/>
        </p:nvSpPr>
        <p:spPr>
          <a:xfrm>
            <a:off x="2527709" y="1873963"/>
            <a:ext cx="720000" cy="720000"/>
          </a:xfrm>
          <a:prstGeom prst="rect">
            <a:avLst/>
          </a:prstGeom>
          <a:solidFill>
            <a:srgbClr val="90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C5BEC1-5BC1-4B5F-9FA5-7DE9BA67DC33}"/>
              </a:ext>
            </a:extLst>
          </p:cNvPr>
          <p:cNvSpPr txBox="1"/>
          <p:nvPr/>
        </p:nvSpPr>
        <p:spPr>
          <a:xfrm>
            <a:off x="2752033" y="1952659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02B6A9-30C1-4E15-A919-0B21C49EC427}"/>
              </a:ext>
            </a:extLst>
          </p:cNvPr>
          <p:cNvSpPr/>
          <p:nvPr/>
        </p:nvSpPr>
        <p:spPr>
          <a:xfrm>
            <a:off x="7841133" y="3294131"/>
            <a:ext cx="419449" cy="414000"/>
          </a:xfrm>
          <a:prstGeom prst="rect">
            <a:avLst/>
          </a:prstGeom>
          <a:solidFill>
            <a:srgbClr val="009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A614B2C-D0F2-4E99-8E43-090CB3AA04A0}"/>
              </a:ext>
            </a:extLst>
          </p:cNvPr>
          <p:cNvSpPr/>
          <p:nvPr/>
        </p:nvSpPr>
        <p:spPr>
          <a:xfrm>
            <a:off x="8318418" y="2821408"/>
            <a:ext cx="419449" cy="414000"/>
          </a:xfrm>
          <a:prstGeom prst="rect">
            <a:avLst/>
          </a:prstGeom>
          <a:solidFill>
            <a:srgbClr val="009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13F2D5-9193-4CBC-9D22-A68AC801EDF0}"/>
              </a:ext>
            </a:extLst>
          </p:cNvPr>
          <p:cNvSpPr/>
          <p:nvPr/>
        </p:nvSpPr>
        <p:spPr>
          <a:xfrm>
            <a:off x="9235104" y="3743098"/>
            <a:ext cx="419449" cy="414000"/>
          </a:xfrm>
          <a:prstGeom prst="rect">
            <a:avLst/>
          </a:prstGeom>
          <a:solidFill>
            <a:srgbClr val="009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07363A-0104-4D3C-8130-CEB76835C233}"/>
              </a:ext>
            </a:extLst>
          </p:cNvPr>
          <p:cNvSpPr/>
          <p:nvPr/>
        </p:nvSpPr>
        <p:spPr>
          <a:xfrm>
            <a:off x="8774888" y="4207629"/>
            <a:ext cx="419449" cy="414000"/>
          </a:xfrm>
          <a:prstGeom prst="rect">
            <a:avLst/>
          </a:prstGeom>
          <a:solidFill>
            <a:srgbClr val="009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CFAD6F-754E-47A9-B9E3-64555F0224E3}"/>
              </a:ext>
            </a:extLst>
          </p:cNvPr>
          <p:cNvSpPr txBox="1"/>
          <p:nvPr/>
        </p:nvSpPr>
        <p:spPr>
          <a:xfrm>
            <a:off x="6366761" y="1302065"/>
            <a:ext cx="481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00" dirty="0">
                <a:solidFill>
                  <a:schemeClr val="tx2"/>
                </a:solidFill>
              </a:rPr>
              <a:t>A  B  C  D  E  F  G  H</a:t>
            </a:r>
            <a:endParaRPr lang="ko-KR" altLang="en-US" sz="3200" b="1" spc="-100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B71D7F-21E5-4DCC-9C63-1E96F46A02A8}"/>
              </a:ext>
            </a:extLst>
          </p:cNvPr>
          <p:cNvSpPr txBox="1"/>
          <p:nvPr/>
        </p:nvSpPr>
        <p:spPr>
          <a:xfrm>
            <a:off x="6279647" y="1727161"/>
            <a:ext cx="71999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00" dirty="0">
                <a:solidFill>
                  <a:schemeClr val="tx2"/>
                </a:solidFill>
              </a:rPr>
              <a:t>1</a:t>
            </a:r>
          </a:p>
          <a:p>
            <a:pPr algn="ctr"/>
            <a:r>
              <a:rPr lang="en-US" altLang="ko-KR" sz="3200" b="1" spc="-100" dirty="0">
                <a:solidFill>
                  <a:schemeClr val="tx2"/>
                </a:solidFill>
              </a:rPr>
              <a:t>2</a:t>
            </a:r>
          </a:p>
          <a:p>
            <a:pPr algn="ctr"/>
            <a:r>
              <a:rPr lang="en-US" altLang="ko-KR" sz="3200" b="1" spc="-100" dirty="0">
                <a:solidFill>
                  <a:schemeClr val="tx2"/>
                </a:solidFill>
              </a:rPr>
              <a:t>3</a:t>
            </a:r>
          </a:p>
          <a:p>
            <a:pPr algn="ctr"/>
            <a:r>
              <a:rPr lang="en-US" altLang="ko-KR" sz="3200" b="1" spc="-100" dirty="0">
                <a:solidFill>
                  <a:schemeClr val="tx2"/>
                </a:solidFill>
              </a:rPr>
              <a:t>4</a:t>
            </a:r>
          </a:p>
          <a:p>
            <a:pPr algn="ctr"/>
            <a:r>
              <a:rPr lang="en-US" altLang="ko-KR" sz="3200" b="1" spc="-100" dirty="0">
                <a:solidFill>
                  <a:schemeClr val="tx2"/>
                </a:solidFill>
              </a:rPr>
              <a:t>5</a:t>
            </a:r>
          </a:p>
          <a:p>
            <a:pPr algn="ctr"/>
            <a:r>
              <a:rPr lang="en-US" altLang="ko-KR" sz="3200" b="1" spc="-100" dirty="0">
                <a:solidFill>
                  <a:schemeClr val="tx2"/>
                </a:solidFill>
              </a:rPr>
              <a:t>6</a:t>
            </a:r>
          </a:p>
          <a:p>
            <a:pPr algn="ctr"/>
            <a:r>
              <a:rPr lang="en-US" altLang="ko-KR" sz="3200" b="1" spc="-100" dirty="0">
                <a:solidFill>
                  <a:schemeClr val="tx2"/>
                </a:solidFill>
              </a:rPr>
              <a:t>7</a:t>
            </a:r>
          </a:p>
          <a:p>
            <a:pPr algn="ctr"/>
            <a:r>
              <a:rPr lang="en-US" altLang="ko-KR" sz="3200" b="1" spc="-100" dirty="0">
                <a:solidFill>
                  <a:schemeClr val="tx2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0171" y="3235408"/>
            <a:ext cx="48162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2"/>
                </a:solidFill>
              </a:rPr>
              <a:t>턴 제한 시간</a:t>
            </a:r>
            <a:endParaRPr lang="en-US" altLang="ko-KR" sz="3200" b="1" dirty="0">
              <a:solidFill>
                <a:schemeClr val="tx2"/>
              </a:solidFill>
            </a:endParaRPr>
          </a:p>
          <a:p>
            <a:pPr algn="ctr"/>
            <a:r>
              <a:rPr lang="en-US" altLang="ko-KR" sz="3200" b="1" dirty="0">
                <a:solidFill>
                  <a:schemeClr val="tx2"/>
                </a:solidFill>
              </a:rPr>
              <a:t>Time</a:t>
            </a:r>
          </a:p>
          <a:p>
            <a:pPr algn="ctr"/>
            <a:r>
              <a:rPr lang="en-US" altLang="ko-KR" sz="3200" b="1" dirty="0">
                <a:solidFill>
                  <a:schemeClr val="tx2"/>
                </a:solidFill>
              </a:rPr>
              <a:t>EX) 15</a:t>
            </a:r>
          </a:p>
          <a:p>
            <a:pPr algn="ctr"/>
            <a:r>
              <a:rPr lang="en-US" altLang="ko-KR" sz="3200" b="1" dirty="0">
                <a:solidFill>
                  <a:srgbClr val="00B0F0"/>
                </a:solidFill>
              </a:rPr>
              <a:t>int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646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 err="1"/>
                <a:t>오델로</a:t>
              </a:r>
              <a:r>
                <a:rPr lang="ko-KR" altLang="en-US" sz="1200" dirty="0"/>
                <a:t> 프로토콜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프로토콜 소개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8C8267-0941-4595-85AF-6FAE6174E9A3}"/>
              </a:ext>
            </a:extLst>
          </p:cNvPr>
          <p:cNvSpPr/>
          <p:nvPr/>
        </p:nvSpPr>
        <p:spPr>
          <a:xfrm>
            <a:off x="2527709" y="1873963"/>
            <a:ext cx="720000" cy="720000"/>
          </a:xfrm>
          <a:prstGeom prst="rect">
            <a:avLst/>
          </a:prstGeom>
          <a:solidFill>
            <a:srgbClr val="90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C5BEC1-5BC1-4B5F-9FA5-7DE9BA67DC33}"/>
              </a:ext>
            </a:extLst>
          </p:cNvPr>
          <p:cNvSpPr txBox="1"/>
          <p:nvPr/>
        </p:nvSpPr>
        <p:spPr>
          <a:xfrm>
            <a:off x="2752033" y="1952659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D78A6E-2F65-4BD2-BEC2-91335EB59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268" y="1873963"/>
            <a:ext cx="3417144" cy="341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73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2501</TotalTime>
  <Words>220</Words>
  <Application>Microsoft Macintosh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맑은 고딕</vt:lpstr>
      <vt:lpstr>Noto Sans CJK KR Thin</vt:lpstr>
      <vt:lpstr>나눔스퀘어라운드 Regular</vt:lpstr>
      <vt:lpstr>Arial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손영락</cp:lastModifiedBy>
  <cp:revision>188</cp:revision>
  <dcterms:created xsi:type="dcterms:W3CDTF">2015-01-21T11:35:38Z</dcterms:created>
  <dcterms:modified xsi:type="dcterms:W3CDTF">2020-01-21T05:32:52Z</dcterms:modified>
</cp:coreProperties>
</file>