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94" r:id="rId3"/>
    <p:sldId id="266" r:id="rId4"/>
    <p:sldId id="295" r:id="rId5"/>
    <p:sldId id="297" r:id="rId6"/>
    <p:sldId id="257" r:id="rId7"/>
    <p:sldId id="267" r:id="rId8"/>
    <p:sldId id="298" r:id="rId9"/>
    <p:sldId id="299" r:id="rId10"/>
    <p:sldId id="301" r:id="rId11"/>
    <p:sldId id="302" r:id="rId12"/>
    <p:sldId id="303" r:id="rId13"/>
    <p:sldId id="300" r:id="rId14"/>
    <p:sldId id="304" r:id="rId15"/>
    <p:sldId id="305" r:id="rId16"/>
    <p:sldId id="306" r:id="rId17"/>
    <p:sldId id="2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A18"/>
    <a:srgbClr val="90C900"/>
    <a:srgbClr val="F4FDFA"/>
    <a:srgbClr val="009067"/>
    <a:srgbClr val="6FA300"/>
    <a:srgbClr val="FA7D87"/>
    <a:srgbClr val="92CC00"/>
    <a:srgbClr val="3D3D3D"/>
    <a:srgbClr val="FEFEF4"/>
    <a:srgbClr val="FDF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2020-01-07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7AA0D863-5E96-40B4-A608-29DFFE66DECB}"/>
              </a:ext>
            </a:extLst>
          </p:cNvPr>
          <p:cNvSpPr txBox="1">
            <a:spLocks/>
          </p:cNvSpPr>
          <p:nvPr/>
        </p:nvSpPr>
        <p:spPr>
          <a:xfrm>
            <a:off x="3200400" y="377329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8D56DB-D808-478E-8624-F84E557D34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18846" y="2301755"/>
            <a:ext cx="3440249" cy="2388714"/>
            <a:chOff x="448190" y="303227"/>
            <a:chExt cx="3440249" cy="2388714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309571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Othello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Rule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8190" y="303227"/>
              <a:ext cx="331372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rgbClr val="92CC00"/>
                  </a:solidFill>
                </a:rPr>
                <a:t> Othello</a:t>
              </a:r>
            </a:p>
            <a:p>
              <a:r>
                <a:rPr lang="en-US" altLang="ko-KR" sz="7200" b="1" spc="-300" dirty="0">
                  <a:solidFill>
                    <a:srgbClr val="92CC00"/>
                  </a:solidFill>
                </a:rPr>
                <a:t> Rule</a:t>
              </a:r>
              <a:endParaRPr lang="ko-KR" altLang="en-US" sz="7200" b="1" spc="-300" dirty="0">
                <a:solidFill>
                  <a:srgbClr val="92CC0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D1D338F-5303-463E-B61E-435868AAD9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4" y="117445"/>
            <a:ext cx="1255132" cy="11744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70AD3E-D892-4228-B9A2-5FEB510D7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7285"/>
            <a:ext cx="4857907" cy="36434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79C5F1-AA26-4BF6-9436-1CB1F2597E90}"/>
              </a:ext>
            </a:extLst>
          </p:cNvPr>
          <p:cNvSpPr txBox="1"/>
          <p:nvPr/>
        </p:nvSpPr>
        <p:spPr>
          <a:xfrm>
            <a:off x="93373" y="6278890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err="1">
                <a:solidFill>
                  <a:schemeClr val="tx2"/>
                </a:solidFill>
                <a:latin typeface="+mn-ea"/>
              </a:rPr>
              <a:t>BoB</a:t>
            </a:r>
            <a:r>
              <a:rPr lang="en-US" altLang="ko-KR" sz="2400" spc="-150" dirty="0">
                <a:solidFill>
                  <a:schemeClr val="tx2"/>
                </a:solidFill>
                <a:latin typeface="+mn-ea"/>
              </a:rPr>
              <a:t> 8</a:t>
            </a:r>
            <a:r>
              <a:rPr lang="en-US" altLang="ko-KR" sz="2400" spc="-150" baseline="30000" dirty="0">
                <a:solidFill>
                  <a:schemeClr val="tx2"/>
                </a:solidFill>
                <a:latin typeface="+mn-ea"/>
              </a:rPr>
              <a:t>th</a:t>
            </a:r>
            <a:r>
              <a:rPr lang="en-US" altLang="ko-KR" sz="24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400" spc="-150" dirty="0" err="1">
                <a:solidFill>
                  <a:schemeClr val="tx2"/>
                </a:solidFill>
                <a:latin typeface="+mn-ea"/>
              </a:rPr>
              <a:t>손영락</a:t>
            </a:r>
            <a:endParaRPr lang="ko-KR" altLang="en-US" sz="24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025B47-5AFA-4C49-8E4B-DA9FABD085C7}"/>
              </a:ext>
            </a:extLst>
          </p:cNvPr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40B9C4-01A7-4266-B120-517BA145FDFB}"/>
              </a:ext>
            </a:extLst>
          </p:cNvPr>
          <p:cNvSpPr/>
          <p:nvPr/>
        </p:nvSpPr>
        <p:spPr>
          <a:xfrm>
            <a:off x="6894746" y="1877176"/>
            <a:ext cx="3704512" cy="37129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9440" y="3193418"/>
            <a:ext cx="481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직선상에 있는 포위된 모든 돌을 자신 색의 돌로 바꿈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12942" cy="660429"/>
            <a:chOff x="1188881" y="351819"/>
            <a:chExt cx="161294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규칙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12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Game Rule</a:t>
              </a:r>
              <a:endParaRPr lang="ko-KR" altLang="en-US" sz="2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147B5C-4A20-4E6C-864C-476CF4E8ECA8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3E358-7E6C-43CF-ACCD-1E81392CFAF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75FBCCB-74CB-490B-8A08-88B94575D833}"/>
              </a:ext>
            </a:extLst>
          </p:cNvPr>
          <p:cNvSpPr/>
          <p:nvPr/>
        </p:nvSpPr>
        <p:spPr>
          <a:xfrm>
            <a:off x="7826929" y="4202883"/>
            <a:ext cx="432000" cy="432000"/>
          </a:xfrm>
          <a:prstGeom prst="star5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9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40B9C4-01A7-4266-B120-517BA145FDFB}"/>
              </a:ext>
            </a:extLst>
          </p:cNvPr>
          <p:cNvSpPr/>
          <p:nvPr/>
        </p:nvSpPr>
        <p:spPr>
          <a:xfrm>
            <a:off x="6894746" y="1877176"/>
            <a:ext cx="3704512" cy="37129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9440" y="3193418"/>
            <a:ext cx="481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직선상에 있는 포위된 모든 돌을 자신 색의 돌로 바꿈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12942" cy="660429"/>
            <a:chOff x="1188881" y="351819"/>
            <a:chExt cx="161294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규칙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12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Game Rule</a:t>
              </a:r>
              <a:endParaRPr lang="ko-KR" altLang="en-US" sz="2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147B5C-4A20-4E6C-864C-476CF4E8ECA8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3E358-7E6C-43CF-ACCD-1E81392CFAF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C7B72CC-9CAA-4C9A-B985-CA4DD8A141FB}"/>
              </a:ext>
            </a:extLst>
          </p:cNvPr>
          <p:cNvSpPr/>
          <p:nvPr/>
        </p:nvSpPr>
        <p:spPr>
          <a:xfrm>
            <a:off x="7841518" y="4233882"/>
            <a:ext cx="419449" cy="387763"/>
          </a:xfrm>
          <a:prstGeom prst="ellipse">
            <a:avLst/>
          </a:prstGeom>
          <a:solidFill>
            <a:srgbClr val="131A1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4405D8-093A-49C7-9DD2-63A19EF49F0D}"/>
              </a:ext>
            </a:extLst>
          </p:cNvPr>
          <p:cNvSpPr/>
          <p:nvPr/>
        </p:nvSpPr>
        <p:spPr>
          <a:xfrm>
            <a:off x="8309081" y="3765894"/>
            <a:ext cx="419449" cy="387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9C944E3-FFBE-4F30-B5DD-A8740B4B3BEE}"/>
              </a:ext>
            </a:extLst>
          </p:cNvPr>
          <p:cNvSpPr/>
          <p:nvPr/>
        </p:nvSpPr>
        <p:spPr>
          <a:xfrm>
            <a:off x="8766200" y="3307321"/>
            <a:ext cx="419449" cy="387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B3EBC98-B03A-4BE7-94D0-65F1CA082BBD}"/>
              </a:ext>
            </a:extLst>
          </p:cNvPr>
          <p:cNvSpPr/>
          <p:nvPr/>
        </p:nvSpPr>
        <p:spPr>
          <a:xfrm>
            <a:off x="8304662" y="4231836"/>
            <a:ext cx="419449" cy="387763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1ADF95-CB2D-42BD-B04F-86B5C571F876}"/>
              </a:ext>
            </a:extLst>
          </p:cNvPr>
          <p:cNvSpPr/>
          <p:nvPr/>
        </p:nvSpPr>
        <p:spPr>
          <a:xfrm>
            <a:off x="7850754" y="2827701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C2F064-691E-4A38-878F-EDD760F64543}"/>
              </a:ext>
            </a:extLst>
          </p:cNvPr>
          <p:cNvSpPr/>
          <p:nvPr/>
        </p:nvSpPr>
        <p:spPr>
          <a:xfrm>
            <a:off x="7846140" y="3294138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18FBE1-044C-4C1D-A4D8-7AE008B55EDE}"/>
              </a:ext>
            </a:extLst>
          </p:cNvPr>
          <p:cNvSpPr/>
          <p:nvPr/>
        </p:nvSpPr>
        <p:spPr>
          <a:xfrm>
            <a:off x="9695102" y="3294131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B56DB2-8451-4E17-8F35-DA41584C8D95}"/>
              </a:ext>
            </a:extLst>
          </p:cNvPr>
          <p:cNvSpPr/>
          <p:nvPr/>
        </p:nvSpPr>
        <p:spPr>
          <a:xfrm>
            <a:off x="8317193" y="4688824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0726C9-D4A3-4F1D-88A4-179924A92715}"/>
              </a:ext>
            </a:extLst>
          </p:cNvPr>
          <p:cNvSpPr/>
          <p:nvPr/>
        </p:nvSpPr>
        <p:spPr>
          <a:xfrm>
            <a:off x="9694255" y="3755951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83B5B5-4D70-4D3D-BA8F-B0937ACB15C2}"/>
              </a:ext>
            </a:extLst>
          </p:cNvPr>
          <p:cNvSpPr/>
          <p:nvPr/>
        </p:nvSpPr>
        <p:spPr>
          <a:xfrm>
            <a:off x="9695099" y="4227006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B2804D-35A0-475A-A603-46003217E115}"/>
              </a:ext>
            </a:extLst>
          </p:cNvPr>
          <p:cNvSpPr/>
          <p:nvPr/>
        </p:nvSpPr>
        <p:spPr>
          <a:xfrm>
            <a:off x="7384321" y="4227008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598E09-D27D-4B11-BBED-1EB091576B29}"/>
              </a:ext>
            </a:extLst>
          </p:cNvPr>
          <p:cNvSpPr/>
          <p:nvPr/>
        </p:nvSpPr>
        <p:spPr>
          <a:xfrm>
            <a:off x="9248276" y="3303367"/>
            <a:ext cx="396000" cy="387763"/>
          </a:xfrm>
          <a:prstGeom prst="ellipse">
            <a:avLst/>
          </a:prstGeom>
          <a:solidFill>
            <a:srgbClr val="F4FD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B7F6990-3E2E-478A-8DE3-848DF52B8368}"/>
              </a:ext>
            </a:extLst>
          </p:cNvPr>
          <p:cNvSpPr/>
          <p:nvPr/>
        </p:nvSpPr>
        <p:spPr>
          <a:xfrm>
            <a:off x="8024478" y="4389717"/>
            <a:ext cx="72000" cy="7200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7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44F75B-93AA-46F3-8F17-88A81B56D63B}"/>
              </a:ext>
            </a:extLst>
          </p:cNvPr>
          <p:cNvSpPr/>
          <p:nvPr/>
        </p:nvSpPr>
        <p:spPr>
          <a:xfrm>
            <a:off x="6885610" y="1873963"/>
            <a:ext cx="3704510" cy="37161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131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9439" y="3193418"/>
            <a:ext cx="5030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뒤집을 돌이 없는 경우 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r>
              <a:rPr lang="ko-KR" altLang="en-US" sz="3200" b="1" dirty="0">
                <a:solidFill>
                  <a:schemeClr val="tx2"/>
                </a:solidFill>
              </a:rPr>
              <a:t>상대방에게 차례가 넘어 감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12942" cy="660429"/>
            <a:chOff x="1188881" y="351819"/>
            <a:chExt cx="161294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규칙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12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Game Rule</a:t>
              </a:r>
              <a:endParaRPr lang="ko-KR" altLang="en-US" sz="2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C8267-0941-4595-85AF-6FAE6174E9A3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5BEC1-5BC1-4B5F-9FA5-7DE9BA67DC3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1E2DA0-7FF6-419F-BD0B-70394B63CA6F}"/>
              </a:ext>
            </a:extLst>
          </p:cNvPr>
          <p:cNvSpPr/>
          <p:nvPr/>
        </p:nvSpPr>
        <p:spPr>
          <a:xfrm>
            <a:off x="6894746" y="1877176"/>
            <a:ext cx="3704512" cy="37129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9440" y="3193418"/>
            <a:ext cx="4816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64</a:t>
            </a:r>
            <a:r>
              <a:rPr lang="ko-KR" altLang="en-US" sz="3200" b="1" dirty="0">
                <a:solidFill>
                  <a:schemeClr val="tx2"/>
                </a:solidFill>
              </a:rPr>
              <a:t>개의 돌 모두가 판에 가득 찬 경우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3836" cy="660429"/>
            <a:chOff x="1188881" y="351819"/>
            <a:chExt cx="23038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규칙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3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Game Over Rule</a:t>
              </a:r>
              <a:endParaRPr lang="ko-KR" altLang="en-US" sz="2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147B5C-4A20-4E6C-864C-476CF4E8ECA8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6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3E358-7E6C-43CF-ACCD-1E81392CFAF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1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1E2DA0-7FF6-419F-BD0B-70394B63CA6F}"/>
              </a:ext>
            </a:extLst>
          </p:cNvPr>
          <p:cNvSpPr/>
          <p:nvPr/>
        </p:nvSpPr>
        <p:spPr>
          <a:xfrm>
            <a:off x="6894746" y="1877176"/>
            <a:ext cx="3704512" cy="37129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857" y="3204860"/>
            <a:ext cx="561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한쪽이 돌을 모두 뒤집은 경우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3836" cy="660429"/>
            <a:chOff x="1188881" y="351819"/>
            <a:chExt cx="23038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규칙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3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Game Over Rule</a:t>
              </a:r>
              <a:endParaRPr lang="ko-KR" altLang="en-US" sz="2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147B5C-4A20-4E6C-864C-476CF4E8ECA8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6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3E358-7E6C-43CF-ACCD-1E81392CFAF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72D3D3-1965-466A-B082-F64D071748C2}"/>
              </a:ext>
            </a:extLst>
          </p:cNvPr>
          <p:cNvSpPr/>
          <p:nvPr/>
        </p:nvSpPr>
        <p:spPr>
          <a:xfrm>
            <a:off x="10171066" y="3303367"/>
            <a:ext cx="396000" cy="387763"/>
          </a:xfrm>
          <a:prstGeom prst="ellipse">
            <a:avLst/>
          </a:prstGeom>
          <a:solidFill>
            <a:srgbClr val="F4FD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4232AF9-4A8D-4027-8F57-534F55D3535B}"/>
              </a:ext>
            </a:extLst>
          </p:cNvPr>
          <p:cNvSpPr/>
          <p:nvPr/>
        </p:nvSpPr>
        <p:spPr>
          <a:xfrm>
            <a:off x="9701282" y="3756373"/>
            <a:ext cx="396000" cy="387763"/>
          </a:xfrm>
          <a:prstGeom prst="ellipse">
            <a:avLst/>
          </a:prstGeom>
          <a:solidFill>
            <a:srgbClr val="F4FD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78E0E9D-F42B-4F94-92E5-B3FDDE8AF819}"/>
              </a:ext>
            </a:extLst>
          </p:cNvPr>
          <p:cNvSpPr/>
          <p:nvPr/>
        </p:nvSpPr>
        <p:spPr>
          <a:xfrm>
            <a:off x="10162677" y="3756373"/>
            <a:ext cx="396000" cy="387763"/>
          </a:xfrm>
          <a:prstGeom prst="ellipse">
            <a:avLst/>
          </a:prstGeom>
          <a:solidFill>
            <a:srgbClr val="F4FD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EBC66B9-2AD5-4EC9-BEF2-BBD5605E910B}"/>
              </a:ext>
            </a:extLst>
          </p:cNvPr>
          <p:cNvSpPr/>
          <p:nvPr/>
        </p:nvSpPr>
        <p:spPr>
          <a:xfrm>
            <a:off x="9239887" y="4687552"/>
            <a:ext cx="396000" cy="387763"/>
          </a:xfrm>
          <a:prstGeom prst="ellipse">
            <a:avLst/>
          </a:prstGeom>
          <a:solidFill>
            <a:srgbClr val="F4FD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594F4DF-29CD-4A73-9A99-625BA22742AF}"/>
              </a:ext>
            </a:extLst>
          </p:cNvPr>
          <p:cNvSpPr/>
          <p:nvPr/>
        </p:nvSpPr>
        <p:spPr>
          <a:xfrm>
            <a:off x="9239887" y="4226157"/>
            <a:ext cx="396000" cy="387763"/>
          </a:xfrm>
          <a:prstGeom prst="ellipse">
            <a:avLst/>
          </a:prstGeom>
          <a:solidFill>
            <a:srgbClr val="F4FD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B4AA23-3F79-4D0D-AC6B-9731033F093A}"/>
              </a:ext>
            </a:extLst>
          </p:cNvPr>
          <p:cNvSpPr/>
          <p:nvPr/>
        </p:nvSpPr>
        <p:spPr>
          <a:xfrm>
            <a:off x="8770103" y="4687552"/>
            <a:ext cx="396000" cy="387763"/>
          </a:xfrm>
          <a:prstGeom prst="ellipse">
            <a:avLst/>
          </a:prstGeom>
          <a:solidFill>
            <a:srgbClr val="F4FD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4479485-C2E2-4549-939C-C414A96B61D4}"/>
              </a:ext>
            </a:extLst>
          </p:cNvPr>
          <p:cNvSpPr/>
          <p:nvPr/>
        </p:nvSpPr>
        <p:spPr>
          <a:xfrm>
            <a:off x="9701282" y="4687552"/>
            <a:ext cx="396000" cy="387763"/>
          </a:xfrm>
          <a:prstGeom prst="ellipse">
            <a:avLst/>
          </a:prstGeom>
          <a:solidFill>
            <a:srgbClr val="F4FD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ADECE9F-D507-4CBE-ABE2-763C7197FD61}"/>
              </a:ext>
            </a:extLst>
          </p:cNvPr>
          <p:cNvSpPr/>
          <p:nvPr/>
        </p:nvSpPr>
        <p:spPr>
          <a:xfrm>
            <a:off x="10162677" y="5148947"/>
            <a:ext cx="396000" cy="387763"/>
          </a:xfrm>
          <a:prstGeom prst="ellipse">
            <a:avLst/>
          </a:prstGeom>
          <a:solidFill>
            <a:srgbClr val="F4FD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55F5207-DC7E-4697-8606-D62EAD01B2B6}"/>
              </a:ext>
            </a:extLst>
          </p:cNvPr>
          <p:cNvSpPr/>
          <p:nvPr/>
        </p:nvSpPr>
        <p:spPr>
          <a:xfrm>
            <a:off x="10162677" y="4687552"/>
            <a:ext cx="396000" cy="387763"/>
          </a:xfrm>
          <a:prstGeom prst="ellipse">
            <a:avLst/>
          </a:prstGeom>
          <a:solidFill>
            <a:srgbClr val="F4FD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3E929D6-70A4-402E-A8CC-5BA926907528}"/>
              </a:ext>
            </a:extLst>
          </p:cNvPr>
          <p:cNvSpPr/>
          <p:nvPr/>
        </p:nvSpPr>
        <p:spPr>
          <a:xfrm>
            <a:off x="10162677" y="4226157"/>
            <a:ext cx="396000" cy="387763"/>
          </a:xfrm>
          <a:prstGeom prst="ellipse">
            <a:avLst/>
          </a:prstGeom>
          <a:solidFill>
            <a:srgbClr val="F4FDF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2AC7DB-2740-4086-89B0-A3442F24AC0B}"/>
              </a:ext>
            </a:extLst>
          </p:cNvPr>
          <p:cNvSpPr/>
          <p:nvPr/>
        </p:nvSpPr>
        <p:spPr>
          <a:xfrm>
            <a:off x="9695102" y="2362952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EECE85-69BE-4B35-B179-65DA8BDB44A2}"/>
              </a:ext>
            </a:extLst>
          </p:cNvPr>
          <p:cNvSpPr/>
          <p:nvPr/>
        </p:nvSpPr>
        <p:spPr>
          <a:xfrm>
            <a:off x="7379738" y="3294131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F8516E-00F1-498F-9FA9-7E062A677B82}"/>
              </a:ext>
            </a:extLst>
          </p:cNvPr>
          <p:cNvSpPr/>
          <p:nvPr/>
        </p:nvSpPr>
        <p:spPr>
          <a:xfrm>
            <a:off x="7841133" y="3294131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5F0497-2E34-4098-B9A8-DA8A24ED293D}"/>
              </a:ext>
            </a:extLst>
          </p:cNvPr>
          <p:cNvSpPr/>
          <p:nvPr/>
        </p:nvSpPr>
        <p:spPr>
          <a:xfrm>
            <a:off x="8302528" y="2841125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772AFD-8AFD-4AA0-89F2-44AB542D6E93}"/>
              </a:ext>
            </a:extLst>
          </p:cNvPr>
          <p:cNvSpPr/>
          <p:nvPr/>
        </p:nvSpPr>
        <p:spPr>
          <a:xfrm>
            <a:off x="7841133" y="2822452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87B3A2-41CC-458F-AD4B-DDACD4F9C81E}"/>
              </a:ext>
            </a:extLst>
          </p:cNvPr>
          <p:cNvSpPr/>
          <p:nvPr/>
        </p:nvSpPr>
        <p:spPr>
          <a:xfrm>
            <a:off x="8302528" y="2362952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425448-35F5-42F7-9F1D-6DB46EDCAABA}"/>
              </a:ext>
            </a:extLst>
          </p:cNvPr>
          <p:cNvSpPr/>
          <p:nvPr/>
        </p:nvSpPr>
        <p:spPr>
          <a:xfrm>
            <a:off x="8755664" y="2362952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AE406B-EF20-4E42-B1A5-8E002C10775A}"/>
              </a:ext>
            </a:extLst>
          </p:cNvPr>
          <p:cNvSpPr/>
          <p:nvPr/>
        </p:nvSpPr>
        <p:spPr>
          <a:xfrm>
            <a:off x="8770103" y="1913064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87499F-DCA7-4915-A4CA-E7D4A50E2805}"/>
              </a:ext>
            </a:extLst>
          </p:cNvPr>
          <p:cNvSpPr/>
          <p:nvPr/>
        </p:nvSpPr>
        <p:spPr>
          <a:xfrm>
            <a:off x="9223381" y="1898169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A02436-27BD-4AA3-930E-85003F9EE404}"/>
              </a:ext>
            </a:extLst>
          </p:cNvPr>
          <p:cNvSpPr/>
          <p:nvPr/>
        </p:nvSpPr>
        <p:spPr>
          <a:xfrm>
            <a:off x="6918344" y="3756373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246D1C-B6A0-4FA1-925A-9F181CDB6358}"/>
              </a:ext>
            </a:extLst>
          </p:cNvPr>
          <p:cNvSpPr/>
          <p:nvPr/>
        </p:nvSpPr>
        <p:spPr>
          <a:xfrm>
            <a:off x="6924158" y="4225534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6FD8E2-1D79-442A-8B24-175A0AD05637}"/>
              </a:ext>
            </a:extLst>
          </p:cNvPr>
          <p:cNvSpPr/>
          <p:nvPr/>
        </p:nvSpPr>
        <p:spPr>
          <a:xfrm>
            <a:off x="7379738" y="4687552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526694-22BD-475D-93A2-059A79D3EACA}"/>
              </a:ext>
            </a:extLst>
          </p:cNvPr>
          <p:cNvSpPr/>
          <p:nvPr/>
        </p:nvSpPr>
        <p:spPr>
          <a:xfrm>
            <a:off x="6918343" y="5147203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5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1E2DA0-7FF6-419F-BD0B-70394B63CA6F}"/>
              </a:ext>
            </a:extLst>
          </p:cNvPr>
          <p:cNvSpPr/>
          <p:nvPr/>
        </p:nvSpPr>
        <p:spPr>
          <a:xfrm>
            <a:off x="6894746" y="1877176"/>
            <a:ext cx="3704512" cy="37129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1857" y="3197640"/>
            <a:ext cx="5038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양쪽이 서로 차례를 넘겨야 하는 경우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3836" cy="660429"/>
            <a:chOff x="1188881" y="351819"/>
            <a:chExt cx="23038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규칙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3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Game Over Rule</a:t>
              </a:r>
              <a:endParaRPr lang="ko-KR" altLang="en-US" sz="2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147B5C-4A20-4E6C-864C-476CF4E8ECA8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6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3E358-7E6C-43CF-ACCD-1E81392CFAF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5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1E2DA0-7FF6-419F-BD0B-70394B63CA6F}"/>
              </a:ext>
            </a:extLst>
          </p:cNvPr>
          <p:cNvSpPr/>
          <p:nvPr/>
        </p:nvSpPr>
        <p:spPr>
          <a:xfrm>
            <a:off x="6894746" y="1877176"/>
            <a:ext cx="3704512" cy="37129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0374" y="3252141"/>
            <a:ext cx="481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가장 작은 돌을 가진 쪽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255746" cy="660429"/>
            <a:chOff x="1188881" y="351819"/>
            <a:chExt cx="225574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규칙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Game Win Rule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07936B-43A8-4E13-A199-6E2D22AA6BF8}"/>
              </a:ext>
            </a:extLst>
          </p:cNvPr>
          <p:cNvSpPr txBox="1"/>
          <p:nvPr/>
        </p:nvSpPr>
        <p:spPr>
          <a:xfrm>
            <a:off x="2054832" y="2440693"/>
            <a:ext cx="188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WINNER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E5A47-D1CD-4810-84E1-8A217C5BAE96}"/>
              </a:ext>
            </a:extLst>
          </p:cNvPr>
          <p:cNvSpPr txBox="1"/>
          <p:nvPr/>
        </p:nvSpPr>
        <p:spPr>
          <a:xfrm>
            <a:off x="7229567" y="1129132"/>
            <a:ext cx="303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90C900"/>
                </a:solidFill>
              </a:rPr>
              <a:t>Winner : white</a:t>
            </a:r>
            <a:endParaRPr lang="ko-KR" altLang="en-US" sz="3200" b="1" dirty="0">
              <a:solidFill>
                <a:srgbClr val="90C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1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43596" y="93585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3F74A9-AE25-4DE2-ABDB-1969B97A8876}"/>
              </a:ext>
            </a:extLst>
          </p:cNvPr>
          <p:cNvCxnSpPr/>
          <p:nvPr/>
        </p:nvCxnSpPr>
        <p:spPr>
          <a:xfrm>
            <a:off x="643596" y="5828429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382B96-7CFC-4F83-A696-C2C687466084}"/>
              </a:ext>
            </a:extLst>
          </p:cNvPr>
          <p:cNvSpPr txBox="1"/>
          <p:nvPr/>
        </p:nvSpPr>
        <p:spPr>
          <a:xfrm>
            <a:off x="3519487" y="2622389"/>
            <a:ext cx="4914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pc="-150" dirty="0">
                <a:solidFill>
                  <a:srgbClr val="90C900">
                    <a:alpha val="60000"/>
                  </a:srgbClr>
                </a:solidFill>
                <a:ea typeface="+mj-ea"/>
              </a:rPr>
              <a:t>Thank You</a:t>
            </a:r>
            <a:endParaRPr lang="ko-KR" altLang="en-US" sz="7200" spc="-150" dirty="0">
              <a:solidFill>
                <a:srgbClr val="90C900">
                  <a:alpha val="60000"/>
                </a:srgb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6729" y="2578163"/>
            <a:ext cx="6059149" cy="1286048"/>
            <a:chOff x="212651" y="3206557"/>
            <a:chExt cx="6059149" cy="1286048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기원 및 소개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832874" cy="369332"/>
              <a:chOff x="212651" y="3255887"/>
              <a:chExt cx="183287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err="1">
                    <a:solidFill>
                      <a:schemeClr val="bg1"/>
                    </a:solidFill>
                  </a:rPr>
                  <a:t>오델로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 소개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877758" cy="369332"/>
              <a:chOff x="2356877" y="3206557"/>
              <a:chExt cx="1877758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err="1">
                    <a:solidFill>
                      <a:schemeClr val="bg1"/>
                    </a:solidFill>
                  </a:rPr>
                  <a:t>오델로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 규칙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901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게임 규칙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게임 오버 규칙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게임 승리 규칙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6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오델로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 소개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rgbClr val="6FA3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rgbClr val="90C9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err="1"/>
                <a:t>오델로</a:t>
              </a:r>
              <a:r>
                <a:rPr lang="ko-KR" altLang="en-US" sz="2200" dirty="0"/>
                <a:t> 기원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A27FBF3-6E80-470D-A2A5-97665B3E2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89" y="2013159"/>
            <a:ext cx="3244448" cy="32021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6FEE26-24C9-4511-B823-E34364BC8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63" y="2013159"/>
            <a:ext cx="3179742" cy="3179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EC46E03-9C34-4066-835B-BA3A22AAA457}"/>
              </a:ext>
            </a:extLst>
          </p:cNvPr>
          <p:cNvSpPr txBox="1"/>
          <p:nvPr/>
        </p:nvSpPr>
        <p:spPr>
          <a:xfrm>
            <a:off x="2073309" y="5411233"/>
            <a:ext cx="230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1880</a:t>
            </a:r>
            <a:r>
              <a:rPr lang="ko-KR" altLang="en-US" sz="2400" dirty="0">
                <a:solidFill>
                  <a:schemeClr val="tx2"/>
                </a:solidFill>
              </a:rPr>
              <a:t>년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2"/>
                </a:solidFill>
              </a:rPr>
              <a:t>루이스 </a:t>
            </a:r>
            <a:r>
              <a:rPr lang="ko-KR" altLang="en-US" sz="2400" dirty="0" err="1">
                <a:solidFill>
                  <a:schemeClr val="tx2"/>
                </a:solidFill>
              </a:rPr>
              <a:t>워터맨</a:t>
            </a:r>
            <a:r>
              <a:rPr lang="ko-KR" altLang="en-US" sz="2400" dirty="0">
                <a:solidFill>
                  <a:schemeClr val="tx2"/>
                </a:solidFill>
              </a:rPr>
              <a:t> 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2"/>
                </a:solidFill>
              </a:rPr>
              <a:t>제임스 </a:t>
            </a:r>
            <a:r>
              <a:rPr lang="ko-KR" altLang="en-US" sz="2400" dirty="0" err="1">
                <a:solidFill>
                  <a:schemeClr val="tx2"/>
                </a:solidFill>
              </a:rPr>
              <a:t>물렛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3A19AA-4230-46D9-8E63-F95BC8D3BACE}"/>
              </a:ext>
            </a:extLst>
          </p:cNvPr>
          <p:cNvSpPr txBox="1"/>
          <p:nvPr/>
        </p:nvSpPr>
        <p:spPr>
          <a:xfrm>
            <a:off x="7813041" y="5411233"/>
            <a:ext cx="230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1970</a:t>
            </a:r>
            <a:r>
              <a:rPr lang="ko-KR" altLang="en-US" sz="2400" dirty="0">
                <a:solidFill>
                  <a:schemeClr val="tx2"/>
                </a:solidFill>
              </a:rPr>
              <a:t>년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2"/>
                </a:solidFill>
              </a:rPr>
              <a:t>하세가와 고로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32D4D-D9B4-4C59-9DB9-70EC28FCDAF3}"/>
              </a:ext>
            </a:extLst>
          </p:cNvPr>
          <p:cNvSpPr txBox="1"/>
          <p:nvPr/>
        </p:nvSpPr>
        <p:spPr>
          <a:xfrm rot="19499709">
            <a:off x="6797509" y="3339635"/>
            <a:ext cx="3953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2"/>
                </a:solidFill>
              </a:rPr>
              <a:t>OTHELLO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4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19789" y="2454755"/>
            <a:ext cx="50722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보드게임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endParaRPr lang="en-US" altLang="ko-KR" sz="3200" b="1" dirty="0">
              <a:solidFill>
                <a:schemeClr val="tx2"/>
              </a:solidFill>
            </a:endParaRPr>
          </a:p>
          <a:p>
            <a:r>
              <a:rPr lang="ko-KR" altLang="en-US" sz="3200" b="1" dirty="0">
                <a:solidFill>
                  <a:schemeClr val="tx2"/>
                </a:solidFill>
              </a:rPr>
              <a:t>가로 세로 </a:t>
            </a:r>
            <a:r>
              <a:rPr lang="en-US" altLang="ko-KR" sz="3200" b="1" dirty="0">
                <a:solidFill>
                  <a:schemeClr val="tx2"/>
                </a:solidFill>
              </a:rPr>
              <a:t>8</a:t>
            </a:r>
            <a:r>
              <a:rPr lang="ko-KR" altLang="en-US" sz="3200" b="1" dirty="0">
                <a:solidFill>
                  <a:schemeClr val="tx2"/>
                </a:solidFill>
              </a:rPr>
              <a:t>칸 </a:t>
            </a:r>
            <a:r>
              <a:rPr lang="en-US" altLang="ko-KR" sz="3200" b="1" dirty="0">
                <a:solidFill>
                  <a:schemeClr val="tx2"/>
                </a:solidFill>
              </a:rPr>
              <a:t>( 8 * 8 = 64 )</a:t>
            </a:r>
          </a:p>
          <a:p>
            <a:endParaRPr lang="en-US" altLang="ko-KR" sz="3200" b="1" dirty="0">
              <a:solidFill>
                <a:schemeClr val="tx2"/>
              </a:solidFill>
            </a:endParaRPr>
          </a:p>
          <a:p>
            <a:r>
              <a:rPr lang="ko-KR" altLang="en-US" sz="3200" b="1" dirty="0">
                <a:solidFill>
                  <a:schemeClr val="tx2"/>
                </a:solidFill>
              </a:rPr>
              <a:t>검은색 </a:t>
            </a:r>
            <a:r>
              <a:rPr lang="en-US" altLang="ko-KR" sz="3200" b="1" dirty="0">
                <a:solidFill>
                  <a:schemeClr val="tx2"/>
                </a:solidFill>
              </a:rPr>
              <a:t>VS </a:t>
            </a:r>
            <a:r>
              <a:rPr lang="ko-KR" altLang="en-US" sz="3200" b="1" dirty="0">
                <a:solidFill>
                  <a:schemeClr val="tx2"/>
                </a:solidFill>
              </a:rPr>
              <a:t>흰색</a:t>
            </a:r>
            <a:endParaRPr lang="en-US" altLang="ko-KR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5814" y="2934409"/>
            <a:ext cx="41785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소개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 err="1"/>
                <a:t>오델로</a:t>
              </a:r>
              <a:r>
                <a:rPr lang="ko-KR" altLang="en-US" sz="2200" dirty="0"/>
                <a:t> 소개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BDB6893-BEFF-4C5A-877E-9BEAF6263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10" y="1873963"/>
            <a:ext cx="3704515" cy="3716128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5F1258-8789-45F9-9B39-6032C39ECF9A}"/>
              </a:ext>
            </a:extLst>
          </p:cNvPr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15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689700" y="165378"/>
            <a:ext cx="5634139" cy="6447919"/>
            <a:chOff x="6181143" y="583198"/>
            <a:chExt cx="5634139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9901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rgbClr val="90C900">
                      <a:alpha val="20000"/>
                    </a:srgbClr>
                  </a:solidFill>
                  <a:ea typeface="+mj-ea"/>
                </a:rPr>
                <a:t>R</a:t>
              </a:r>
              <a:endParaRPr lang="ko-KR" altLang="en-US" sz="41300" spc="-150" dirty="0">
                <a:solidFill>
                  <a:srgbClr val="90C900">
                    <a:alpha val="20000"/>
                  </a:srgb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990195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rgbClr val="90C900">
                      <a:alpha val="60000"/>
                    </a:srgbClr>
                  </a:solidFill>
                  <a:ea typeface="+mj-ea"/>
                </a:rPr>
                <a:t>R</a:t>
              </a:r>
              <a:endParaRPr lang="ko-KR" altLang="en-US" sz="41300" spc="-150" dirty="0">
                <a:solidFill>
                  <a:srgbClr val="90C900">
                    <a:alpha val="60000"/>
                  </a:srgb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오델로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 규칙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C2919EE-CC66-4086-954D-2F804141CB8E}"/>
              </a:ext>
            </a:extLst>
          </p:cNvPr>
          <p:cNvSpPr/>
          <p:nvPr/>
        </p:nvSpPr>
        <p:spPr>
          <a:xfrm>
            <a:off x="6912528" y="1873963"/>
            <a:ext cx="3682762" cy="370471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131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9440" y="3193418"/>
            <a:ext cx="4816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판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가운데 사각형으로</a:t>
            </a:r>
            <a:r>
              <a:rPr lang="en-US" altLang="ko-KR" sz="3200" b="1" dirty="0">
                <a:solidFill>
                  <a:schemeClr val="tx2"/>
                </a:solidFill>
              </a:rPr>
              <a:t> 4</a:t>
            </a:r>
            <a:r>
              <a:rPr lang="ko-KR" altLang="en-US" sz="3200" b="1" dirty="0">
                <a:solidFill>
                  <a:schemeClr val="tx2"/>
                </a:solidFill>
              </a:rPr>
              <a:t>개의 돌을 배치하고 시작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12942" cy="660429"/>
            <a:chOff x="1188881" y="351819"/>
            <a:chExt cx="161294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규칙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12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Game Rule</a:t>
              </a:r>
              <a:endParaRPr lang="ko-KR" altLang="en-US" sz="2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C8267-0941-4595-85AF-6FAE6174E9A3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5BEC1-5BC1-4B5F-9FA5-7DE9BA67DC3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02B6A9-30C1-4E15-A919-0B21C49EC427}"/>
              </a:ext>
            </a:extLst>
          </p:cNvPr>
          <p:cNvSpPr/>
          <p:nvPr/>
        </p:nvSpPr>
        <p:spPr>
          <a:xfrm>
            <a:off x="7841133" y="3294131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614B2C-D0F2-4E99-8E43-090CB3AA04A0}"/>
              </a:ext>
            </a:extLst>
          </p:cNvPr>
          <p:cNvSpPr/>
          <p:nvPr/>
        </p:nvSpPr>
        <p:spPr>
          <a:xfrm>
            <a:off x="8318418" y="2821408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13F2D5-9193-4CBC-9D22-A68AC801EDF0}"/>
              </a:ext>
            </a:extLst>
          </p:cNvPr>
          <p:cNvSpPr/>
          <p:nvPr/>
        </p:nvSpPr>
        <p:spPr>
          <a:xfrm>
            <a:off x="9235104" y="3743098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07363A-0104-4D3C-8130-CEB76835C233}"/>
              </a:ext>
            </a:extLst>
          </p:cNvPr>
          <p:cNvSpPr/>
          <p:nvPr/>
        </p:nvSpPr>
        <p:spPr>
          <a:xfrm>
            <a:off x="8774888" y="4207629"/>
            <a:ext cx="419449" cy="414000"/>
          </a:xfrm>
          <a:prstGeom prst="rect">
            <a:avLst/>
          </a:prstGeom>
          <a:solidFill>
            <a:srgbClr val="009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9728DB-C91D-4EC2-B1D2-E75B52CDB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10" y="1873963"/>
            <a:ext cx="3704514" cy="3716127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9440" y="3193419"/>
            <a:ext cx="4887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반드시 양쪽에서 포위하여 뒤집을 수 있는 곳에</a:t>
            </a:r>
            <a:r>
              <a:rPr lang="en-US" altLang="ko-KR" sz="3200" b="1" dirty="0">
                <a:solidFill>
                  <a:schemeClr val="tx2"/>
                </a:solidFill>
              </a:rPr>
              <a:t> </a:t>
            </a:r>
            <a:r>
              <a:rPr lang="ko-KR" altLang="en-US" sz="3200" b="1" dirty="0">
                <a:solidFill>
                  <a:schemeClr val="tx2"/>
                </a:solidFill>
              </a:rPr>
              <a:t>놓을 수 있음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12942" cy="660429"/>
            <a:chOff x="1188881" y="351819"/>
            <a:chExt cx="161294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규칙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12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Game Rule</a:t>
              </a:r>
              <a:endParaRPr lang="ko-KR" altLang="en-US" sz="2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147B5C-4A20-4E6C-864C-476CF4E8ECA8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3E358-7E6C-43CF-ACCD-1E81392CFAF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6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4C24ED-4BF3-4F6B-97B9-4658F7D4F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47" y="1873962"/>
            <a:ext cx="3704514" cy="3716121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9440" y="3193418"/>
            <a:ext cx="481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직선상에 있는 포위된 모든 돌을 자신 색의 돌로 바꿈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12942" cy="660429"/>
            <a:chOff x="1188881" y="351819"/>
            <a:chExt cx="161294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 err="1"/>
                <a:t>오델로</a:t>
              </a:r>
              <a:r>
                <a:rPr lang="ko-KR" altLang="en-US" sz="1200" dirty="0"/>
                <a:t> 규칙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12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Game Rule</a:t>
              </a:r>
              <a:endParaRPr lang="ko-KR" altLang="en-US" sz="2200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147B5C-4A20-4E6C-864C-476CF4E8ECA8}"/>
              </a:ext>
            </a:extLst>
          </p:cNvPr>
          <p:cNvSpPr/>
          <p:nvPr/>
        </p:nvSpPr>
        <p:spPr>
          <a:xfrm>
            <a:off x="2527709" y="1873963"/>
            <a:ext cx="720000" cy="720000"/>
          </a:xfrm>
          <a:prstGeom prst="rect">
            <a:avLst/>
          </a:prstGeom>
          <a:solidFill>
            <a:srgbClr val="9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3E358-7E6C-43CF-ACCD-1E81392CFAF3}"/>
              </a:ext>
            </a:extLst>
          </p:cNvPr>
          <p:cNvSpPr txBox="1"/>
          <p:nvPr/>
        </p:nvSpPr>
        <p:spPr>
          <a:xfrm>
            <a:off x="2752033" y="1952659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1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</TotalTime>
  <Words>229</Words>
  <Application>Microsoft Office PowerPoint</Application>
  <PresentationFormat>와이드스크린</PresentationFormat>
  <Paragraphs>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raxkson</cp:lastModifiedBy>
  <cp:revision>169</cp:revision>
  <dcterms:created xsi:type="dcterms:W3CDTF">2015-01-21T11:35:38Z</dcterms:created>
  <dcterms:modified xsi:type="dcterms:W3CDTF">2020-01-07T00:47:26Z</dcterms:modified>
</cp:coreProperties>
</file>