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8288000" cy="10287000"/>
  <p:notesSz cx="6858000" cy="9144000"/>
  <p:embeddedFontLst>
    <p:embeddedFont>
      <p:font typeface="Arimo" panose="020B0604020202020204" charset="0"/>
      <p:regular r:id="rId20"/>
    </p:embeddedFont>
    <p:embeddedFont>
      <p:font typeface="Arimo Bold" panose="020B0604020202020204" charset="0"/>
      <p:regular r:id="rId21"/>
    </p:embeddedFont>
    <p:embeddedFont>
      <p:font typeface="Calibri" panose="020F0502020204030204" pitchFamily="34" charset="0"/>
      <p:regular r:id="rId22"/>
      <p:bold r:id="rId23"/>
      <p:italic r:id="rId24"/>
      <p:boldItalic r:id="rId25"/>
    </p:embeddedFont>
    <p:embeddedFont>
      <p:font typeface="Muli Regular" panose="020B0604020202020204" charset="0"/>
      <p:regular r:id="rId26"/>
    </p:embeddedFont>
    <p:embeddedFont>
      <p:font typeface="Muli Regular Bold" panose="020B0604020202020204" charset="0"/>
      <p:regular r:id="rId27"/>
    </p:embeddedFont>
    <p:embeddedFont>
      <p:font typeface="Muli Regular Bold Italic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7.jf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6.svg"/><Relationship Id="rId3" Type="http://schemas.openxmlformats.org/officeDocument/2006/relationships/image" Target="../media/image2.svg"/><Relationship Id="rId7" Type="http://schemas.openxmlformats.org/officeDocument/2006/relationships/image" Target="../media/image19.sv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4.sv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233"/>
        </a:solidFill>
        <a:effectLst/>
      </p:bgPr>
    </p:bg>
    <p:spTree>
      <p:nvGrpSpPr>
        <p:cNvPr id="1" name=""/>
        <p:cNvGrpSpPr/>
        <p:nvPr/>
      </p:nvGrpSpPr>
      <p:grpSpPr>
        <a:xfrm>
          <a:off x="0" y="0"/>
          <a:ext cx="0" cy="0"/>
          <a:chOff x="0" y="0"/>
          <a:chExt cx="0" cy="0"/>
        </a:xfrm>
      </p:grpSpPr>
      <p:sp>
        <p:nvSpPr>
          <p:cNvPr id="2" name="TextBox 2"/>
          <p:cNvSpPr txBox="1"/>
          <p:nvPr/>
        </p:nvSpPr>
        <p:spPr>
          <a:xfrm>
            <a:off x="1028700" y="857768"/>
            <a:ext cx="13570776" cy="2181225"/>
          </a:xfrm>
          <a:prstGeom prst="rect">
            <a:avLst/>
          </a:prstGeom>
        </p:spPr>
        <p:txBody>
          <a:bodyPr lIns="0" tIns="0" rIns="0" bIns="0" rtlCol="0" anchor="t">
            <a:spAutoFit/>
          </a:bodyPr>
          <a:lstStyle/>
          <a:p>
            <a:pPr>
              <a:lnSpc>
                <a:spcPts val="8400"/>
              </a:lnSpc>
            </a:pPr>
            <a:r>
              <a:rPr lang="en-US" sz="8000" spc="-80">
                <a:solidFill>
                  <a:srgbClr val="F8F8F8"/>
                </a:solidFill>
                <a:latin typeface="Muli Black Bold"/>
              </a:rPr>
              <a:t>Stock Price Prediction via Market Emotion</a:t>
            </a:r>
          </a:p>
        </p:txBody>
      </p:sp>
      <p:grpSp>
        <p:nvGrpSpPr>
          <p:cNvPr id="3" name="Group 3"/>
          <p:cNvGrpSpPr/>
          <p:nvPr/>
        </p:nvGrpSpPr>
        <p:grpSpPr>
          <a:xfrm>
            <a:off x="-8186" y="4521895"/>
            <a:ext cx="21869708" cy="2914431"/>
            <a:chOff x="0" y="0"/>
            <a:chExt cx="29159611" cy="3885908"/>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672018" y="0"/>
              <a:ext cx="9837742" cy="3885908"/>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9837742" cy="3885908"/>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321869" y="0"/>
              <a:ext cx="9837742" cy="3885908"/>
            </a:xfrm>
            <a:prstGeom prst="rect">
              <a:avLst/>
            </a:prstGeom>
          </p:spPr>
        </p:pic>
      </p:grpSp>
      <p:sp>
        <p:nvSpPr>
          <p:cNvPr id="7" name="AutoShape 7"/>
          <p:cNvSpPr/>
          <p:nvPr/>
        </p:nvSpPr>
        <p:spPr>
          <a:xfrm>
            <a:off x="-8186" y="7398226"/>
            <a:ext cx="18304372" cy="2888774"/>
          </a:xfrm>
          <a:prstGeom prst="rect">
            <a:avLst/>
          </a:prstGeom>
          <a:solidFill>
            <a:srgbClr val="2620F6"/>
          </a:solidFill>
        </p:spPr>
      </p:sp>
      <p:sp>
        <p:nvSpPr>
          <p:cNvPr id="8" name="TextBox 8"/>
          <p:cNvSpPr txBox="1"/>
          <p:nvPr/>
        </p:nvSpPr>
        <p:spPr>
          <a:xfrm>
            <a:off x="1028700" y="7697746"/>
            <a:ext cx="6420042" cy="1749995"/>
          </a:xfrm>
          <a:prstGeom prst="rect">
            <a:avLst/>
          </a:prstGeom>
        </p:spPr>
        <p:txBody>
          <a:bodyPr lIns="0" tIns="0" rIns="0" bIns="0" rtlCol="0" anchor="t">
            <a:spAutoFit/>
          </a:bodyPr>
          <a:lstStyle/>
          <a:p>
            <a:pPr>
              <a:lnSpc>
                <a:spcPts val="3550"/>
              </a:lnSpc>
            </a:pPr>
            <a:r>
              <a:rPr lang="en-US" sz="2500">
                <a:solidFill>
                  <a:srgbClr val="F8F8F8"/>
                </a:solidFill>
                <a:latin typeface="Muli Regular"/>
              </a:rPr>
              <a:t>   Submitted by</a:t>
            </a:r>
          </a:p>
          <a:p>
            <a:pPr marL="539751" lvl="1" indent="-269875">
              <a:lnSpc>
                <a:spcPts val="3550"/>
              </a:lnSpc>
              <a:buFont typeface="Arial"/>
              <a:buChar char="•"/>
            </a:pPr>
            <a:r>
              <a:rPr lang="en-US" sz="2500">
                <a:solidFill>
                  <a:srgbClr val="F8F8F8"/>
                </a:solidFill>
                <a:latin typeface="Muli Regular"/>
              </a:rPr>
              <a:t>Abhinav (1803010008)</a:t>
            </a:r>
          </a:p>
          <a:p>
            <a:pPr marL="539751" lvl="1" indent="-269875">
              <a:lnSpc>
                <a:spcPts val="3550"/>
              </a:lnSpc>
              <a:buFont typeface="Arial"/>
              <a:buChar char="•"/>
            </a:pPr>
            <a:r>
              <a:rPr lang="en-US" sz="2500">
                <a:solidFill>
                  <a:srgbClr val="F8F8F8"/>
                </a:solidFill>
                <a:latin typeface="Muli Regular"/>
              </a:rPr>
              <a:t>Anshika Gupta (1803010035)</a:t>
            </a:r>
          </a:p>
          <a:p>
            <a:pPr marL="539750" lvl="1" indent="-269875">
              <a:lnSpc>
                <a:spcPts val="3550"/>
              </a:lnSpc>
              <a:spcBef>
                <a:spcPct val="0"/>
              </a:spcBef>
              <a:buFont typeface="Arial"/>
              <a:buChar char="•"/>
            </a:pPr>
            <a:r>
              <a:rPr lang="en-US" sz="2500">
                <a:solidFill>
                  <a:srgbClr val="F8F8F8"/>
                </a:solidFill>
                <a:latin typeface="Muli Regular"/>
              </a:rPr>
              <a:t>Ashutosh Kumar (180010051)</a:t>
            </a:r>
          </a:p>
        </p:txBody>
      </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932132" y="-651903"/>
            <a:ext cx="2459432" cy="2287272"/>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316341" y="1283168"/>
            <a:ext cx="1079964" cy="1079964"/>
          </a:xfrm>
          <a:prstGeom prst="rect">
            <a:avLst/>
          </a:prstGeom>
        </p:spPr>
      </p:pic>
      <p:sp>
        <p:nvSpPr>
          <p:cNvPr id="11" name="TextBox 11"/>
          <p:cNvSpPr txBox="1"/>
          <p:nvPr/>
        </p:nvSpPr>
        <p:spPr>
          <a:xfrm>
            <a:off x="10345015" y="8982540"/>
            <a:ext cx="6914285" cy="467481"/>
          </a:xfrm>
          <a:prstGeom prst="rect">
            <a:avLst/>
          </a:prstGeom>
        </p:spPr>
        <p:txBody>
          <a:bodyPr lIns="0" tIns="0" rIns="0" bIns="0" rtlCol="0" anchor="t">
            <a:spAutoFit/>
          </a:bodyPr>
          <a:lstStyle/>
          <a:p>
            <a:pPr algn="r">
              <a:lnSpc>
                <a:spcPts val="3823"/>
              </a:lnSpc>
              <a:spcBef>
                <a:spcPct val="0"/>
              </a:spcBef>
            </a:pPr>
            <a:r>
              <a:rPr lang="en-US" sz="2692">
                <a:solidFill>
                  <a:srgbClr val="F8F8F8"/>
                </a:solidFill>
                <a:latin typeface="Muli Regular Bold Italics"/>
              </a:rPr>
              <a:t>Project Guide: Ms. Shivani Sharma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3651" y="4257835"/>
            <a:ext cx="2872351" cy="2671287"/>
          </a:xfrm>
          <a:prstGeom prst="rect">
            <a:avLst/>
          </a:prstGeom>
        </p:spPr>
      </p:pic>
      <p:sp>
        <p:nvSpPr>
          <p:cNvPr id="3" name="TextBox 3"/>
          <p:cNvSpPr txBox="1"/>
          <p:nvPr/>
        </p:nvSpPr>
        <p:spPr>
          <a:xfrm>
            <a:off x="10007085" y="1888719"/>
            <a:ext cx="6765142" cy="2197100"/>
          </a:xfrm>
          <a:prstGeom prst="rect">
            <a:avLst/>
          </a:prstGeom>
        </p:spPr>
        <p:txBody>
          <a:bodyPr lIns="0" tIns="0" rIns="0" bIns="0" rtlCol="0" anchor="t">
            <a:spAutoFit/>
          </a:bodyPr>
          <a:lstStyle/>
          <a:p>
            <a:pPr marL="0" lvl="0" indent="0" algn="just">
              <a:lnSpc>
                <a:spcPts val="3499"/>
              </a:lnSpc>
            </a:pPr>
            <a:r>
              <a:rPr lang="en-US" sz="2499">
                <a:solidFill>
                  <a:srgbClr val="1D1233"/>
                </a:solidFill>
                <a:latin typeface="Muli Regular"/>
              </a:rPr>
              <a:t>The Project utilises a two way approach in which there are two components a web application which directly interact with the user, and a time-series based statistical model which does the forecasting.</a:t>
            </a:r>
          </a:p>
        </p:txBody>
      </p:sp>
      <p:sp>
        <p:nvSpPr>
          <p:cNvPr id="4" name="TextBox 4"/>
          <p:cNvSpPr txBox="1"/>
          <p:nvPr/>
        </p:nvSpPr>
        <p:spPr>
          <a:xfrm>
            <a:off x="10007085" y="5381422"/>
            <a:ext cx="6389865" cy="2641600"/>
          </a:xfrm>
          <a:prstGeom prst="rect">
            <a:avLst/>
          </a:prstGeom>
        </p:spPr>
        <p:txBody>
          <a:bodyPr lIns="0" tIns="0" rIns="0" bIns="0" rtlCol="0" anchor="t">
            <a:spAutoFit/>
          </a:bodyPr>
          <a:lstStyle/>
          <a:p>
            <a:pPr>
              <a:lnSpc>
                <a:spcPts val="3499"/>
              </a:lnSpc>
            </a:pPr>
            <a:r>
              <a:rPr lang="en-US" sz="2499">
                <a:solidFill>
                  <a:srgbClr val="1D1233"/>
                </a:solidFill>
                <a:latin typeface="Muli Regular"/>
              </a:rPr>
              <a:t>We use the simple procedure for forecasting time series data based on an additive model where non-linear trends are fit with yearly, weekly, and daily seasonality, plus holiday effects.</a:t>
            </a:r>
          </a:p>
          <a:p>
            <a:pPr marL="0" lvl="0" indent="0" algn="just">
              <a:lnSpc>
                <a:spcPts val="3499"/>
              </a:lnSpc>
            </a:pPr>
            <a:endParaRPr lang="en-US" sz="2499">
              <a:solidFill>
                <a:srgbClr val="1D1233"/>
              </a:solidFill>
              <a:latin typeface="Muli Regular"/>
            </a:endParaRPr>
          </a:p>
        </p:txBody>
      </p:sp>
      <p:sp>
        <p:nvSpPr>
          <p:cNvPr id="5" name="TextBox 5"/>
          <p:cNvSpPr txBox="1"/>
          <p:nvPr/>
        </p:nvSpPr>
        <p:spPr>
          <a:xfrm>
            <a:off x="1028700" y="981075"/>
            <a:ext cx="5502997" cy="1634777"/>
          </a:xfrm>
          <a:prstGeom prst="rect">
            <a:avLst/>
          </a:prstGeom>
        </p:spPr>
        <p:txBody>
          <a:bodyPr lIns="0" tIns="0" rIns="0" bIns="0" rtlCol="0" anchor="t">
            <a:spAutoFit/>
          </a:bodyPr>
          <a:lstStyle/>
          <a:p>
            <a:pPr marL="0" lvl="0" indent="0">
              <a:lnSpc>
                <a:spcPts val="6500"/>
              </a:lnSpc>
              <a:spcBef>
                <a:spcPct val="0"/>
              </a:spcBef>
            </a:pPr>
            <a:r>
              <a:rPr lang="en-US" sz="4999" spc="-49">
                <a:solidFill>
                  <a:srgbClr val="1D1233"/>
                </a:solidFill>
                <a:latin typeface="Muli Black Bold"/>
              </a:rPr>
              <a:t>Description of Project</a:t>
            </a:r>
          </a:p>
        </p:txBody>
      </p:sp>
      <p:sp>
        <p:nvSpPr>
          <p:cNvPr id="6" name="TextBox 6"/>
          <p:cNvSpPr txBox="1"/>
          <p:nvPr/>
        </p:nvSpPr>
        <p:spPr>
          <a:xfrm>
            <a:off x="1028700" y="8814380"/>
            <a:ext cx="5502997" cy="443920"/>
          </a:xfrm>
          <a:prstGeom prst="rect">
            <a:avLst/>
          </a:prstGeom>
        </p:spPr>
        <p:txBody>
          <a:bodyPr lIns="0" tIns="0" rIns="0" bIns="0" rtlCol="0" anchor="t">
            <a:spAutoFit/>
          </a:bodyPr>
          <a:lstStyle/>
          <a:p>
            <a:pPr marL="0" lvl="0" indent="0">
              <a:lnSpc>
                <a:spcPts val="3640"/>
              </a:lnSpc>
            </a:pPr>
            <a:r>
              <a:rPr lang="en-US" sz="2599">
                <a:solidFill>
                  <a:srgbClr val="1D1233"/>
                </a:solidFill>
                <a:latin typeface="Muli Regular"/>
              </a:rPr>
              <a:t>A simple intuitive web-application</a:t>
            </a:r>
          </a:p>
        </p:txBody>
      </p:sp>
      <p:grpSp>
        <p:nvGrpSpPr>
          <p:cNvPr id="7" name="Group 7"/>
          <p:cNvGrpSpPr/>
          <p:nvPr/>
        </p:nvGrpSpPr>
        <p:grpSpPr>
          <a:xfrm>
            <a:off x="9144000" y="8674756"/>
            <a:ext cx="7252951" cy="324072"/>
            <a:chOff x="0" y="0"/>
            <a:chExt cx="12790545" cy="571500"/>
          </a:xfrm>
        </p:grpSpPr>
        <p:sp>
          <p:nvSpPr>
            <p:cNvPr id="8" name="Freeform 8"/>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231279">
                <a:alpha val="19608"/>
              </a:srgbClr>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8592359"/>
            <a:ext cx="488867" cy="488867"/>
          </a:xfrm>
          <a:prstGeom prst="rect">
            <a:avLst/>
          </a:prstGeom>
        </p:spPr>
      </p:pic>
      <p:grpSp>
        <p:nvGrpSpPr>
          <p:cNvPr id="10" name="Group 10"/>
          <p:cNvGrpSpPr/>
          <p:nvPr/>
        </p:nvGrpSpPr>
        <p:grpSpPr>
          <a:xfrm>
            <a:off x="9144000" y="4737031"/>
            <a:ext cx="7252951" cy="324072"/>
            <a:chOff x="0" y="0"/>
            <a:chExt cx="12790545" cy="571500"/>
          </a:xfrm>
        </p:grpSpPr>
        <p:sp>
          <p:nvSpPr>
            <p:cNvPr id="11" name="Freeform 11"/>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231279">
                <a:alpha val="19608"/>
              </a:srgbClr>
            </a:solidFill>
          </p:spPr>
        </p:sp>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4654633"/>
            <a:ext cx="488867" cy="488867"/>
          </a:xfrm>
          <a:prstGeom prst="rect">
            <a:avLst/>
          </a:prstGeom>
        </p:spPr>
      </p:pic>
      <p:grpSp>
        <p:nvGrpSpPr>
          <p:cNvPr id="13" name="Group 13"/>
          <p:cNvGrpSpPr/>
          <p:nvPr/>
        </p:nvGrpSpPr>
        <p:grpSpPr>
          <a:xfrm>
            <a:off x="9144000" y="1111097"/>
            <a:ext cx="7252951" cy="324072"/>
            <a:chOff x="0" y="0"/>
            <a:chExt cx="12790545" cy="571500"/>
          </a:xfrm>
        </p:grpSpPr>
        <p:sp>
          <p:nvSpPr>
            <p:cNvPr id="14" name="Freeform 14"/>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1D1233">
                <a:alpha val="19608"/>
              </a:srgbClr>
            </a:solidFill>
          </p:spPr>
        </p:sp>
      </p:grpSp>
      <p:pic>
        <p:nvPicPr>
          <p:cNvPr id="15" name="Picture 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1028700"/>
            <a:ext cx="488867" cy="48886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3651" y="4257835"/>
            <a:ext cx="2872351" cy="2671287"/>
          </a:xfrm>
          <a:prstGeom prst="rect">
            <a:avLst/>
          </a:prstGeom>
        </p:spPr>
      </p:pic>
      <p:pic>
        <p:nvPicPr>
          <p:cNvPr id="3" name="Picture 3"/>
          <p:cNvPicPr>
            <a:picLocks noChangeAspect="1"/>
          </p:cNvPicPr>
          <p:nvPr/>
        </p:nvPicPr>
        <p:blipFill>
          <a:blip r:embed="rId4"/>
          <a:srcRect/>
          <a:stretch>
            <a:fillRect/>
          </a:stretch>
        </p:blipFill>
        <p:spPr>
          <a:xfrm>
            <a:off x="1394861" y="2320132"/>
            <a:ext cx="15864439" cy="6698896"/>
          </a:xfrm>
          <a:prstGeom prst="rect">
            <a:avLst/>
          </a:prstGeom>
        </p:spPr>
      </p:pic>
      <p:sp>
        <p:nvSpPr>
          <p:cNvPr id="4" name="TextBox 4"/>
          <p:cNvSpPr txBox="1"/>
          <p:nvPr/>
        </p:nvSpPr>
        <p:spPr>
          <a:xfrm>
            <a:off x="1028700" y="981075"/>
            <a:ext cx="12902418" cy="809451"/>
          </a:xfrm>
          <a:prstGeom prst="rect">
            <a:avLst/>
          </a:prstGeom>
        </p:spPr>
        <p:txBody>
          <a:bodyPr lIns="0" tIns="0" rIns="0" bIns="0" rtlCol="0" anchor="t">
            <a:spAutoFit/>
          </a:bodyPr>
          <a:lstStyle/>
          <a:p>
            <a:pPr marL="0" lvl="0" indent="0">
              <a:lnSpc>
                <a:spcPts val="6500"/>
              </a:lnSpc>
              <a:spcBef>
                <a:spcPct val="0"/>
              </a:spcBef>
            </a:pPr>
            <a:r>
              <a:rPr lang="en-US" sz="4999" spc="-49">
                <a:solidFill>
                  <a:srgbClr val="1D1233"/>
                </a:solidFill>
                <a:latin typeface="Muli Black Bold"/>
              </a:rPr>
              <a:t>Implementation Snapshot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3651" y="4257835"/>
            <a:ext cx="2872351" cy="2671287"/>
          </a:xfrm>
          <a:prstGeom prst="rect">
            <a:avLst/>
          </a:prstGeom>
        </p:spPr>
      </p:pic>
      <p:pic>
        <p:nvPicPr>
          <p:cNvPr id="3" name="Picture 3"/>
          <p:cNvPicPr>
            <a:picLocks noChangeAspect="1"/>
          </p:cNvPicPr>
          <p:nvPr/>
        </p:nvPicPr>
        <p:blipFill>
          <a:blip r:embed="rId4"/>
          <a:srcRect/>
          <a:stretch>
            <a:fillRect/>
          </a:stretch>
        </p:blipFill>
        <p:spPr>
          <a:xfrm>
            <a:off x="2403442" y="2108165"/>
            <a:ext cx="13481115" cy="7626017"/>
          </a:xfrm>
          <a:prstGeom prst="rect">
            <a:avLst/>
          </a:prstGeom>
        </p:spPr>
      </p:pic>
      <p:sp>
        <p:nvSpPr>
          <p:cNvPr id="4" name="TextBox 4"/>
          <p:cNvSpPr txBox="1"/>
          <p:nvPr/>
        </p:nvSpPr>
        <p:spPr>
          <a:xfrm>
            <a:off x="1028700" y="981075"/>
            <a:ext cx="12902418" cy="809451"/>
          </a:xfrm>
          <a:prstGeom prst="rect">
            <a:avLst/>
          </a:prstGeom>
        </p:spPr>
        <p:txBody>
          <a:bodyPr lIns="0" tIns="0" rIns="0" bIns="0" rtlCol="0" anchor="t">
            <a:spAutoFit/>
          </a:bodyPr>
          <a:lstStyle/>
          <a:p>
            <a:pPr marL="0" lvl="0" indent="0">
              <a:lnSpc>
                <a:spcPts val="6500"/>
              </a:lnSpc>
              <a:spcBef>
                <a:spcPct val="0"/>
              </a:spcBef>
            </a:pPr>
            <a:r>
              <a:rPr lang="en-US" sz="4999" spc="-49">
                <a:solidFill>
                  <a:srgbClr val="1D1233"/>
                </a:solidFill>
                <a:latin typeface="Muli Black Bold"/>
              </a:rPr>
              <a:t>Implementation Snapshot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3651" y="4257835"/>
            <a:ext cx="2872351" cy="2671287"/>
          </a:xfrm>
          <a:prstGeom prst="rect">
            <a:avLst/>
          </a:prstGeom>
        </p:spPr>
      </p:pic>
      <p:pic>
        <p:nvPicPr>
          <p:cNvPr id="3" name="Picture 3"/>
          <p:cNvPicPr>
            <a:picLocks noChangeAspect="1"/>
          </p:cNvPicPr>
          <p:nvPr/>
        </p:nvPicPr>
        <p:blipFill>
          <a:blip r:embed="rId4"/>
          <a:srcRect/>
          <a:stretch>
            <a:fillRect/>
          </a:stretch>
        </p:blipFill>
        <p:spPr>
          <a:xfrm>
            <a:off x="2403442" y="2108165"/>
            <a:ext cx="13481115" cy="7626017"/>
          </a:xfrm>
          <a:prstGeom prst="rect">
            <a:avLst/>
          </a:prstGeom>
        </p:spPr>
      </p:pic>
      <p:sp>
        <p:nvSpPr>
          <p:cNvPr id="4" name="TextBox 4"/>
          <p:cNvSpPr txBox="1"/>
          <p:nvPr/>
        </p:nvSpPr>
        <p:spPr>
          <a:xfrm>
            <a:off x="1028700" y="981075"/>
            <a:ext cx="12902418" cy="809451"/>
          </a:xfrm>
          <a:prstGeom prst="rect">
            <a:avLst/>
          </a:prstGeom>
        </p:spPr>
        <p:txBody>
          <a:bodyPr lIns="0" tIns="0" rIns="0" bIns="0" rtlCol="0" anchor="t">
            <a:spAutoFit/>
          </a:bodyPr>
          <a:lstStyle/>
          <a:p>
            <a:pPr marL="0" lvl="0" indent="0">
              <a:lnSpc>
                <a:spcPts val="6500"/>
              </a:lnSpc>
              <a:spcBef>
                <a:spcPct val="0"/>
              </a:spcBef>
            </a:pPr>
            <a:r>
              <a:rPr lang="en-US" sz="4999" spc="-49">
                <a:solidFill>
                  <a:srgbClr val="1D1233"/>
                </a:solidFill>
                <a:latin typeface="Muli Black Bold"/>
              </a:rPr>
              <a:t>Implementation Snapshot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0F6"/>
        </a:solidFill>
        <a:effectLst/>
      </p:bgPr>
    </p:bg>
    <p:spTree>
      <p:nvGrpSpPr>
        <p:cNvPr id="1" name=""/>
        <p:cNvGrpSpPr/>
        <p:nvPr/>
      </p:nvGrpSpPr>
      <p:grpSpPr>
        <a:xfrm>
          <a:off x="0" y="0"/>
          <a:ext cx="0" cy="0"/>
          <a:chOff x="0" y="0"/>
          <a:chExt cx="0" cy="0"/>
        </a:xfrm>
      </p:grpSpPr>
      <p:grpSp>
        <p:nvGrpSpPr>
          <p:cNvPr id="2" name="Group 2"/>
          <p:cNvGrpSpPr/>
          <p:nvPr/>
        </p:nvGrpSpPr>
        <p:grpSpPr>
          <a:xfrm>
            <a:off x="16316341" y="8383568"/>
            <a:ext cx="942959" cy="874732"/>
            <a:chOff x="0" y="0"/>
            <a:chExt cx="1257278" cy="1166309"/>
          </a:xfrm>
        </p:grpSpPr>
        <p:grpSp>
          <p:nvGrpSpPr>
            <p:cNvPr id="3" name="Group 3"/>
            <p:cNvGrpSpPr/>
            <p:nvPr/>
          </p:nvGrpSpPr>
          <p:grpSpPr>
            <a:xfrm>
              <a:off x="0" y="0"/>
              <a:ext cx="1257278" cy="1166309"/>
              <a:chOff x="0" y="0"/>
              <a:chExt cx="711909" cy="660400"/>
            </a:xfrm>
          </p:grpSpPr>
          <p:sp>
            <p:nvSpPr>
              <p:cNvPr id="4" name="Freeform 4"/>
              <p:cNvSpPr/>
              <p:nvPr/>
            </p:nvSpPr>
            <p:spPr>
              <a:xfrm>
                <a:off x="0" y="0"/>
                <a:ext cx="711910" cy="660400"/>
              </a:xfrm>
              <a:custGeom>
                <a:avLst/>
                <a:gdLst/>
                <a:ahLst/>
                <a:cxnLst/>
                <a:rect l="l" t="t" r="r" b="b"/>
                <a:pathLst>
                  <a:path w="711910" h="660400">
                    <a:moveTo>
                      <a:pt x="587449" y="660400"/>
                    </a:moveTo>
                    <a:lnTo>
                      <a:pt x="124460" y="660400"/>
                    </a:lnTo>
                    <a:cubicBezTo>
                      <a:pt x="55880" y="660400"/>
                      <a:pt x="0" y="604520"/>
                      <a:pt x="0" y="535940"/>
                    </a:cubicBezTo>
                    <a:lnTo>
                      <a:pt x="0" y="124460"/>
                    </a:lnTo>
                    <a:cubicBezTo>
                      <a:pt x="0" y="55880"/>
                      <a:pt x="55880" y="0"/>
                      <a:pt x="124460" y="0"/>
                    </a:cubicBezTo>
                    <a:lnTo>
                      <a:pt x="587450" y="0"/>
                    </a:lnTo>
                    <a:cubicBezTo>
                      <a:pt x="656030" y="0"/>
                      <a:pt x="711910" y="55880"/>
                      <a:pt x="711910" y="124460"/>
                    </a:cubicBezTo>
                    <a:lnTo>
                      <a:pt x="711910" y="535940"/>
                    </a:lnTo>
                    <a:cubicBezTo>
                      <a:pt x="711910" y="604520"/>
                      <a:pt x="656030" y="660400"/>
                      <a:pt x="587450" y="660400"/>
                    </a:cubicBezTo>
                    <a:close/>
                  </a:path>
                </a:pathLst>
              </a:custGeom>
              <a:solidFill>
                <a:srgbClr val="231279"/>
              </a:solidFill>
            </p:spPr>
          </p:sp>
        </p:grpSp>
        <p:grpSp>
          <p:nvGrpSpPr>
            <p:cNvPr id="5" name="Group 5"/>
            <p:cNvGrpSpPr>
              <a:grpSpLocks noChangeAspect="1"/>
            </p:cNvGrpSpPr>
            <p:nvPr/>
          </p:nvGrpSpPr>
          <p:grpSpPr>
            <a:xfrm rot="-5400000">
              <a:off x="480448" y="452754"/>
              <a:ext cx="387885" cy="260802"/>
              <a:chOff x="0" y="0"/>
              <a:chExt cx="1930400" cy="1297940"/>
            </a:xfrm>
          </p:grpSpPr>
          <p:sp>
            <p:nvSpPr>
              <p:cNvPr id="6" name="Freeform 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8F8F8"/>
              </a:solidFill>
            </p:spPr>
          </p:sp>
        </p:grpSp>
      </p:grpSp>
      <p:sp>
        <p:nvSpPr>
          <p:cNvPr id="7" name="TextBox 7"/>
          <p:cNvSpPr txBox="1"/>
          <p:nvPr/>
        </p:nvSpPr>
        <p:spPr>
          <a:xfrm>
            <a:off x="1028700" y="981075"/>
            <a:ext cx="12834489" cy="809625"/>
          </a:xfrm>
          <a:prstGeom prst="rect">
            <a:avLst/>
          </a:prstGeom>
        </p:spPr>
        <p:txBody>
          <a:bodyPr lIns="0" tIns="0" rIns="0" bIns="0" rtlCol="0" anchor="t">
            <a:spAutoFit/>
          </a:bodyPr>
          <a:lstStyle/>
          <a:p>
            <a:pPr marL="0" lvl="0" indent="0" algn="l">
              <a:lnSpc>
                <a:spcPts val="6500"/>
              </a:lnSpc>
              <a:spcBef>
                <a:spcPct val="0"/>
              </a:spcBef>
            </a:pPr>
            <a:r>
              <a:rPr lang="en-US" sz="4999" u="sng" spc="-49">
                <a:solidFill>
                  <a:srgbClr val="F8F8F8"/>
                </a:solidFill>
                <a:latin typeface="Muli Black Bold"/>
              </a:rPr>
              <a:t>Future Scope</a:t>
            </a: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005644" y="1028700"/>
            <a:ext cx="2872351" cy="2671287"/>
          </a:xfrm>
          <a:prstGeom prst="rect">
            <a:avLst/>
          </a:prstGeom>
        </p:spPr>
      </p:pic>
      <p:grpSp>
        <p:nvGrpSpPr>
          <p:cNvPr id="9" name="Group 9"/>
          <p:cNvGrpSpPr/>
          <p:nvPr/>
        </p:nvGrpSpPr>
        <p:grpSpPr>
          <a:xfrm>
            <a:off x="3139061" y="3028520"/>
            <a:ext cx="11005050" cy="1962655"/>
            <a:chOff x="0" y="0"/>
            <a:chExt cx="14673401" cy="2616873"/>
          </a:xfrm>
        </p:grpSpPr>
        <p:sp>
          <p:nvSpPr>
            <p:cNvPr id="10" name="TextBox 10"/>
            <p:cNvSpPr txBox="1"/>
            <p:nvPr/>
          </p:nvSpPr>
          <p:spPr>
            <a:xfrm>
              <a:off x="0" y="-28575"/>
              <a:ext cx="14652534" cy="739602"/>
            </a:xfrm>
            <a:prstGeom prst="rect">
              <a:avLst/>
            </a:prstGeom>
          </p:spPr>
          <p:txBody>
            <a:bodyPr lIns="0" tIns="0" rIns="0" bIns="0" rtlCol="0" anchor="t">
              <a:spAutoFit/>
            </a:bodyPr>
            <a:lstStyle/>
            <a:p>
              <a:pPr marL="0" lvl="0" indent="0">
                <a:lnSpc>
                  <a:spcPts val="4549"/>
                </a:lnSpc>
                <a:spcBef>
                  <a:spcPct val="0"/>
                </a:spcBef>
              </a:pPr>
              <a:r>
                <a:rPr lang="en-US" sz="3500" spc="-35">
                  <a:solidFill>
                    <a:srgbClr val="F8F8F8"/>
                  </a:solidFill>
                  <a:latin typeface="Muli Black Bold"/>
                </a:rPr>
                <a:t>Market Emotion effects</a:t>
              </a:r>
            </a:p>
          </p:txBody>
        </p:sp>
        <p:sp>
          <p:nvSpPr>
            <p:cNvPr id="11" name="TextBox 11"/>
            <p:cNvSpPr txBox="1"/>
            <p:nvPr/>
          </p:nvSpPr>
          <p:spPr>
            <a:xfrm>
              <a:off x="20866" y="885440"/>
              <a:ext cx="14652534" cy="1731433"/>
            </a:xfrm>
            <a:prstGeom prst="rect">
              <a:avLst/>
            </a:prstGeom>
          </p:spPr>
          <p:txBody>
            <a:bodyPr lIns="0" tIns="0" rIns="0" bIns="0" rtlCol="0" anchor="t">
              <a:spAutoFit/>
            </a:bodyPr>
            <a:lstStyle/>
            <a:p>
              <a:pPr marL="0" lvl="0" indent="0" algn="just">
                <a:lnSpc>
                  <a:spcPts val="3499"/>
                </a:lnSpc>
              </a:pPr>
              <a:r>
                <a:rPr lang="en-US" sz="2499">
                  <a:solidFill>
                    <a:srgbClr val="F8F8F8"/>
                  </a:solidFill>
                  <a:latin typeface="Muli Regular"/>
                </a:rPr>
                <a:t>We are able to predict the future value of stock to pretty much accuracy but to add more accuracy to it for instance stock like AAPL have a specific range where the effect of market is disturbing the data.</a:t>
              </a:r>
            </a:p>
          </p:txBody>
        </p:sp>
      </p:grpSp>
      <p:grpSp>
        <p:nvGrpSpPr>
          <p:cNvPr id="12" name="Group 12"/>
          <p:cNvGrpSpPr/>
          <p:nvPr/>
        </p:nvGrpSpPr>
        <p:grpSpPr>
          <a:xfrm>
            <a:off x="3144210" y="6420968"/>
            <a:ext cx="10999902" cy="1517890"/>
            <a:chOff x="0" y="0"/>
            <a:chExt cx="14666536" cy="2023854"/>
          </a:xfrm>
        </p:grpSpPr>
        <p:sp>
          <p:nvSpPr>
            <p:cNvPr id="13" name="TextBox 13"/>
            <p:cNvSpPr txBox="1"/>
            <p:nvPr/>
          </p:nvSpPr>
          <p:spPr>
            <a:xfrm>
              <a:off x="0" y="-28575"/>
              <a:ext cx="14645679" cy="739602"/>
            </a:xfrm>
            <a:prstGeom prst="rect">
              <a:avLst/>
            </a:prstGeom>
          </p:spPr>
          <p:txBody>
            <a:bodyPr lIns="0" tIns="0" rIns="0" bIns="0" rtlCol="0" anchor="t">
              <a:spAutoFit/>
            </a:bodyPr>
            <a:lstStyle/>
            <a:p>
              <a:pPr marL="0" lvl="0" indent="0">
                <a:lnSpc>
                  <a:spcPts val="4550"/>
                </a:lnSpc>
                <a:spcBef>
                  <a:spcPct val="0"/>
                </a:spcBef>
              </a:pPr>
              <a:r>
                <a:rPr lang="en-US" sz="3500" spc="-35">
                  <a:solidFill>
                    <a:srgbClr val="F8F8F8"/>
                  </a:solidFill>
                  <a:latin typeface="Muli Black Bold"/>
                </a:rPr>
                <a:t>Alert on Hikes/Downfalls (User accounts)</a:t>
              </a:r>
            </a:p>
          </p:txBody>
        </p:sp>
        <p:sp>
          <p:nvSpPr>
            <p:cNvPr id="14" name="TextBox 14"/>
            <p:cNvSpPr txBox="1"/>
            <p:nvPr/>
          </p:nvSpPr>
          <p:spPr>
            <a:xfrm>
              <a:off x="20856" y="885440"/>
              <a:ext cx="14645679" cy="1138414"/>
            </a:xfrm>
            <a:prstGeom prst="rect">
              <a:avLst/>
            </a:prstGeom>
          </p:spPr>
          <p:txBody>
            <a:bodyPr lIns="0" tIns="0" rIns="0" bIns="0" rtlCol="0" anchor="t">
              <a:spAutoFit/>
            </a:bodyPr>
            <a:lstStyle/>
            <a:p>
              <a:pPr marL="0" lvl="0" indent="0" algn="just">
                <a:lnSpc>
                  <a:spcPts val="3499"/>
                </a:lnSpc>
              </a:pPr>
              <a:r>
                <a:rPr lang="en-US" sz="2500">
                  <a:solidFill>
                    <a:srgbClr val="F8F8F8"/>
                  </a:solidFill>
                  <a:latin typeface="Muli Regular"/>
                </a:rPr>
                <a:t>The Complete project should be able to predict the sudden hikes and downfalls in the given stock.</a:t>
              </a:r>
            </a:p>
          </p:txBody>
        </p:sp>
      </p:grpSp>
      <p:grpSp>
        <p:nvGrpSpPr>
          <p:cNvPr id="15" name="Group 15"/>
          <p:cNvGrpSpPr/>
          <p:nvPr/>
        </p:nvGrpSpPr>
        <p:grpSpPr>
          <a:xfrm>
            <a:off x="1028700" y="6378813"/>
            <a:ext cx="1429661" cy="1326219"/>
            <a:chOff x="0" y="0"/>
            <a:chExt cx="711909" cy="660400"/>
          </a:xfrm>
        </p:grpSpPr>
        <p:sp>
          <p:nvSpPr>
            <p:cNvPr id="16" name="Freeform 16"/>
            <p:cNvSpPr/>
            <p:nvPr/>
          </p:nvSpPr>
          <p:spPr>
            <a:xfrm>
              <a:off x="0" y="0"/>
              <a:ext cx="711910" cy="660400"/>
            </a:xfrm>
            <a:custGeom>
              <a:avLst/>
              <a:gdLst/>
              <a:ahLst/>
              <a:cxnLst/>
              <a:rect l="l" t="t" r="r" b="b"/>
              <a:pathLst>
                <a:path w="711910" h="660400">
                  <a:moveTo>
                    <a:pt x="587449" y="660400"/>
                  </a:moveTo>
                  <a:lnTo>
                    <a:pt x="124460" y="660400"/>
                  </a:lnTo>
                  <a:cubicBezTo>
                    <a:pt x="55880" y="660400"/>
                    <a:pt x="0" y="604520"/>
                    <a:pt x="0" y="535940"/>
                  </a:cubicBezTo>
                  <a:lnTo>
                    <a:pt x="0" y="124460"/>
                  </a:lnTo>
                  <a:cubicBezTo>
                    <a:pt x="0" y="55880"/>
                    <a:pt x="55880" y="0"/>
                    <a:pt x="124460" y="0"/>
                  </a:cubicBezTo>
                  <a:lnTo>
                    <a:pt x="587450" y="0"/>
                  </a:lnTo>
                  <a:cubicBezTo>
                    <a:pt x="656030" y="0"/>
                    <a:pt x="711910" y="55880"/>
                    <a:pt x="711910" y="124460"/>
                  </a:cubicBezTo>
                  <a:lnTo>
                    <a:pt x="711910" y="535940"/>
                  </a:lnTo>
                  <a:cubicBezTo>
                    <a:pt x="711910" y="604520"/>
                    <a:pt x="656030" y="660400"/>
                    <a:pt x="587450" y="660400"/>
                  </a:cubicBezTo>
                  <a:close/>
                </a:path>
              </a:pathLst>
            </a:custGeom>
            <a:solidFill>
              <a:srgbClr val="231279"/>
            </a:solidFill>
          </p:spPr>
        </p:sp>
      </p:grpSp>
      <p:grpSp>
        <p:nvGrpSpPr>
          <p:cNvPr id="17" name="Group 17"/>
          <p:cNvGrpSpPr/>
          <p:nvPr/>
        </p:nvGrpSpPr>
        <p:grpSpPr>
          <a:xfrm>
            <a:off x="1028700" y="3028520"/>
            <a:ext cx="1429661" cy="1326219"/>
            <a:chOff x="0" y="0"/>
            <a:chExt cx="711909" cy="660400"/>
          </a:xfrm>
        </p:grpSpPr>
        <p:sp>
          <p:nvSpPr>
            <p:cNvPr id="18" name="Freeform 18"/>
            <p:cNvSpPr/>
            <p:nvPr/>
          </p:nvSpPr>
          <p:spPr>
            <a:xfrm>
              <a:off x="0" y="0"/>
              <a:ext cx="711910" cy="660400"/>
            </a:xfrm>
            <a:custGeom>
              <a:avLst/>
              <a:gdLst/>
              <a:ahLst/>
              <a:cxnLst/>
              <a:rect l="l" t="t" r="r" b="b"/>
              <a:pathLst>
                <a:path w="711910" h="660400">
                  <a:moveTo>
                    <a:pt x="587449" y="660400"/>
                  </a:moveTo>
                  <a:lnTo>
                    <a:pt x="124460" y="660400"/>
                  </a:lnTo>
                  <a:cubicBezTo>
                    <a:pt x="55880" y="660400"/>
                    <a:pt x="0" y="604520"/>
                    <a:pt x="0" y="535940"/>
                  </a:cubicBezTo>
                  <a:lnTo>
                    <a:pt x="0" y="124460"/>
                  </a:lnTo>
                  <a:cubicBezTo>
                    <a:pt x="0" y="55880"/>
                    <a:pt x="55880" y="0"/>
                    <a:pt x="124460" y="0"/>
                  </a:cubicBezTo>
                  <a:lnTo>
                    <a:pt x="587450" y="0"/>
                  </a:lnTo>
                  <a:cubicBezTo>
                    <a:pt x="656030" y="0"/>
                    <a:pt x="711910" y="55880"/>
                    <a:pt x="711910" y="124460"/>
                  </a:cubicBezTo>
                  <a:lnTo>
                    <a:pt x="711910" y="535940"/>
                  </a:lnTo>
                  <a:cubicBezTo>
                    <a:pt x="711910" y="604520"/>
                    <a:pt x="656030" y="660400"/>
                    <a:pt x="587450" y="660400"/>
                  </a:cubicBezTo>
                  <a:close/>
                </a:path>
              </a:pathLst>
            </a:custGeom>
            <a:solidFill>
              <a:srgbClr val="231279"/>
            </a:solidFill>
          </p:spPr>
        </p:sp>
      </p:gr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527" t="16317" r="12379" b="17975"/>
          <a:stretch>
            <a:fillRect/>
          </a:stretch>
        </p:blipFill>
        <p:spPr>
          <a:xfrm>
            <a:off x="1235337" y="3221935"/>
            <a:ext cx="1016388" cy="939389"/>
          </a:xfrm>
          <a:prstGeom prst="rect">
            <a:avLst/>
          </a:prstGeom>
        </p:spPr>
      </p:pic>
      <p:pic>
        <p:nvPicPr>
          <p:cNvPr id="20" name="Picture 2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39776" y="6640371"/>
            <a:ext cx="807509" cy="80310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52600" y="7587445"/>
            <a:ext cx="2872351" cy="2671287"/>
          </a:xfrm>
          <a:prstGeom prst="rect">
            <a:avLst/>
          </a:prstGeom>
        </p:spPr>
      </p:pic>
      <p:sp>
        <p:nvSpPr>
          <p:cNvPr id="4" name="TextBox 4"/>
          <p:cNvSpPr txBox="1"/>
          <p:nvPr/>
        </p:nvSpPr>
        <p:spPr>
          <a:xfrm>
            <a:off x="1119751" y="1385974"/>
            <a:ext cx="12902418" cy="809451"/>
          </a:xfrm>
          <a:prstGeom prst="rect">
            <a:avLst/>
          </a:prstGeom>
        </p:spPr>
        <p:txBody>
          <a:bodyPr lIns="0" tIns="0" rIns="0" bIns="0" rtlCol="0" anchor="t">
            <a:spAutoFit/>
          </a:bodyPr>
          <a:lstStyle/>
          <a:p>
            <a:pPr marL="0" lvl="0" indent="0">
              <a:lnSpc>
                <a:spcPts val="6500"/>
              </a:lnSpc>
              <a:spcBef>
                <a:spcPct val="0"/>
              </a:spcBef>
            </a:pPr>
            <a:r>
              <a:rPr lang="en-US" sz="4999" spc="-49" dirty="0">
                <a:solidFill>
                  <a:srgbClr val="1D1233"/>
                </a:solidFill>
                <a:latin typeface="Muli Black Bold"/>
              </a:rPr>
              <a:t>Timeline of Project</a:t>
            </a:r>
          </a:p>
        </p:txBody>
      </p:sp>
      <p:pic>
        <p:nvPicPr>
          <p:cNvPr id="5" name="Picture 4" descr="Diagram&#10;&#10;Description automatically generated with low confidence">
            <a:extLst>
              <a:ext uri="{FF2B5EF4-FFF2-40B4-BE49-F238E27FC236}">
                <a16:creationId xmlns:a16="http://schemas.microsoft.com/office/drawing/2014/main" id="{6DD73546-19CB-4455-B55E-E0AB14684C47}"/>
              </a:ext>
            </a:extLst>
          </p:cNvPr>
          <p:cNvPicPr>
            <a:picLocks noChangeAspect="1"/>
          </p:cNvPicPr>
          <p:nvPr/>
        </p:nvPicPr>
        <p:blipFill rotWithShape="1">
          <a:blip r:embed="rId4">
            <a:extLst>
              <a:ext uri="{28A0092B-C50C-407E-A947-70E740481C1C}">
                <a14:useLocalDpi xmlns:a14="http://schemas.microsoft.com/office/drawing/2010/main" val="0"/>
              </a:ext>
            </a:extLst>
          </a:blip>
          <a:srcRect t="15959"/>
          <a:stretch/>
        </p:blipFill>
        <p:spPr>
          <a:xfrm>
            <a:off x="1119751" y="2477729"/>
            <a:ext cx="15087600" cy="4418708"/>
          </a:xfrm>
          <a:prstGeom prst="rect">
            <a:avLst/>
          </a:prstGeom>
        </p:spPr>
      </p:pic>
      <p:pic>
        <p:nvPicPr>
          <p:cNvPr id="6" name="Picture 2">
            <a:extLst>
              <a:ext uri="{FF2B5EF4-FFF2-40B4-BE49-F238E27FC236}">
                <a16:creationId xmlns:a16="http://schemas.microsoft.com/office/drawing/2014/main" id="{D67DE87A-A40B-4598-803D-557DE7F6E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524741" y="-475862"/>
            <a:ext cx="2872351" cy="267128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1233"/>
        </a:solidFill>
        <a:effectLst/>
      </p:bgPr>
    </p:bg>
    <p:spTree>
      <p:nvGrpSpPr>
        <p:cNvPr id="1" name=""/>
        <p:cNvGrpSpPr/>
        <p:nvPr/>
      </p:nvGrpSpPr>
      <p:grpSpPr>
        <a:xfrm>
          <a:off x="0" y="0"/>
          <a:ext cx="0" cy="0"/>
          <a:chOff x="0" y="0"/>
          <a:chExt cx="0" cy="0"/>
        </a:xfrm>
      </p:grpSpPr>
      <p:sp>
        <p:nvSpPr>
          <p:cNvPr id="2" name="TextBox 2"/>
          <p:cNvSpPr txBox="1"/>
          <p:nvPr/>
        </p:nvSpPr>
        <p:spPr>
          <a:xfrm>
            <a:off x="1028700" y="981170"/>
            <a:ext cx="12292155" cy="1266719"/>
          </a:xfrm>
          <a:prstGeom prst="rect">
            <a:avLst/>
          </a:prstGeom>
        </p:spPr>
        <p:txBody>
          <a:bodyPr lIns="0" tIns="0" rIns="0" bIns="0" rtlCol="0" anchor="t">
            <a:spAutoFit/>
          </a:bodyPr>
          <a:lstStyle/>
          <a:p>
            <a:pPr marL="0" lvl="0" indent="0" algn="l">
              <a:lnSpc>
                <a:spcPts val="10080"/>
              </a:lnSpc>
              <a:spcBef>
                <a:spcPct val="0"/>
              </a:spcBef>
            </a:pPr>
            <a:r>
              <a:rPr lang="en-US" sz="8000">
                <a:solidFill>
                  <a:srgbClr val="3F39FF"/>
                </a:solidFill>
                <a:latin typeface="Muli Black Bold"/>
              </a:rPr>
              <a:t>References</a:t>
            </a:r>
          </a:p>
        </p:txBody>
      </p:sp>
      <p:sp>
        <p:nvSpPr>
          <p:cNvPr id="3" name="TextBox 3"/>
          <p:cNvSpPr txBox="1"/>
          <p:nvPr/>
        </p:nvSpPr>
        <p:spPr>
          <a:xfrm>
            <a:off x="686517" y="2457278"/>
            <a:ext cx="16572783" cy="6514412"/>
          </a:xfrm>
          <a:prstGeom prst="rect">
            <a:avLst/>
          </a:prstGeom>
        </p:spPr>
        <p:txBody>
          <a:bodyPr lIns="0" tIns="0" rIns="0" bIns="0" rtlCol="0" anchor="t">
            <a:spAutoFit/>
          </a:bodyPr>
          <a:lstStyle/>
          <a:p>
            <a:pPr marL="669880" lvl="1" indent="-334940" algn="just">
              <a:lnSpc>
                <a:spcPts val="4343"/>
              </a:lnSpc>
              <a:buFont typeface="Arial"/>
              <a:buChar char="•"/>
            </a:pPr>
            <a:r>
              <a:rPr lang="en-US" sz="3102" dirty="0">
                <a:solidFill>
                  <a:srgbClr val="F8F8F8"/>
                </a:solidFill>
                <a:latin typeface="Muli Regular"/>
              </a:rPr>
              <a:t>[1]. Teo </a:t>
            </a:r>
            <a:r>
              <a:rPr lang="en-US" sz="3102" dirty="0" err="1">
                <a:solidFill>
                  <a:srgbClr val="F8F8F8"/>
                </a:solidFill>
                <a:latin typeface="Muli Regular"/>
              </a:rPr>
              <a:t>Jašić</a:t>
            </a:r>
            <a:r>
              <a:rPr lang="en-US" sz="3102" dirty="0">
                <a:solidFill>
                  <a:srgbClr val="F8F8F8"/>
                </a:solidFill>
                <a:latin typeface="Muli Regular"/>
              </a:rPr>
              <a:t>, Douglas Wood: The profitability of daily stock market indices trades based on neural network predictions: case study for the S&amp;P 500, the DAX, the TOPIX and the FTSE in the period 1965-1999. Applied Financial Economics, 2004, vol. 14, issue 4, 285-297.</a:t>
            </a:r>
          </a:p>
          <a:p>
            <a:pPr marL="669880" lvl="1" indent="-334940" algn="just">
              <a:lnSpc>
                <a:spcPts val="4343"/>
              </a:lnSpc>
              <a:buFont typeface="Arial"/>
              <a:buChar char="•"/>
            </a:pPr>
            <a:r>
              <a:rPr lang="en-US" sz="3100" dirty="0">
                <a:solidFill>
                  <a:srgbClr val="F8F8F8"/>
                </a:solidFill>
                <a:latin typeface="Muli Regular" panose="020B0604020202020204" charset="0"/>
              </a:rPr>
              <a:t>[2]. </a:t>
            </a:r>
            <a:r>
              <a:rPr lang="en-US" sz="3100" dirty="0" err="1">
                <a:solidFill>
                  <a:srgbClr val="F8F8F8"/>
                </a:solidFill>
                <a:latin typeface="Muli Regular" panose="020B0604020202020204" charset="0"/>
              </a:rPr>
              <a:t>Zhe</a:t>
            </a:r>
            <a:r>
              <a:rPr lang="en-US" sz="3100" dirty="0">
                <a:solidFill>
                  <a:srgbClr val="F8F8F8"/>
                </a:solidFill>
                <a:latin typeface="Muli Regular" panose="020B0604020202020204" charset="0"/>
              </a:rPr>
              <a:t> Liao, Jun Wang: Forecasting model of global stock index by stochastic time effective neural network. Expert Systems with Applications, Volume 37, Issue 1, January 2010, Pages 834-841.</a:t>
            </a:r>
          </a:p>
          <a:p>
            <a:pPr marL="669880" lvl="1" indent="-334940" algn="just">
              <a:lnSpc>
                <a:spcPts val="4343"/>
              </a:lnSpc>
              <a:buFont typeface="Arial"/>
              <a:buChar char="•"/>
            </a:pPr>
            <a:r>
              <a:rPr lang="en-US" sz="3100" dirty="0">
                <a:solidFill>
                  <a:srgbClr val="F8F8F8"/>
                </a:solidFill>
                <a:latin typeface="Muli Regular" panose="020B0604020202020204" charset="0"/>
              </a:rPr>
              <a:t>[3]. </a:t>
            </a:r>
            <a:r>
              <a:rPr lang="en-US" sz="3100" dirty="0" err="1">
                <a:solidFill>
                  <a:srgbClr val="F8F8F8"/>
                </a:solidFill>
                <a:latin typeface="Muli Regular" panose="020B0604020202020204" charset="0"/>
              </a:rPr>
              <a:t>Eunsuk</a:t>
            </a:r>
            <a:r>
              <a:rPr lang="en-US" sz="3100" dirty="0">
                <a:solidFill>
                  <a:srgbClr val="F8F8F8"/>
                </a:solidFill>
                <a:latin typeface="Muli Regular" panose="020B0604020202020204" charset="0"/>
              </a:rPr>
              <a:t> Chong, </a:t>
            </a:r>
            <a:r>
              <a:rPr lang="en-US" sz="3100" dirty="0" err="1">
                <a:solidFill>
                  <a:srgbClr val="F8F8F8"/>
                </a:solidFill>
                <a:latin typeface="Muli Regular" panose="020B0604020202020204" charset="0"/>
              </a:rPr>
              <a:t>Chulwoo</a:t>
            </a:r>
            <a:r>
              <a:rPr lang="en-US" sz="3100" dirty="0">
                <a:solidFill>
                  <a:srgbClr val="F8F8F8"/>
                </a:solidFill>
                <a:latin typeface="Muli Regular" panose="020B0604020202020204" charset="0"/>
              </a:rPr>
              <a:t> Han, Frank C. Park: Deep learning networks for stock market analysis and prediction: Methodology, data representations, and case studies. Expert Systems with Applications, Volume 83, 15 October 2017, Pages 187-205.</a:t>
            </a:r>
          </a:p>
          <a:p>
            <a:pPr algn="just">
              <a:lnSpc>
                <a:spcPts val="4343"/>
              </a:lnSpc>
            </a:pPr>
            <a:endParaRPr lang="en-US" sz="1200" dirty="0">
              <a:solidFill>
                <a:srgbClr val="F8F8F8"/>
              </a:solidFill>
              <a:latin typeface="Arimo"/>
            </a:endParaRPr>
          </a:p>
          <a:p>
            <a:pPr algn="just">
              <a:lnSpc>
                <a:spcPts val="4343"/>
              </a:lnSpc>
            </a:pPr>
            <a:endParaRPr lang="en-US" sz="1200" dirty="0">
              <a:solidFill>
                <a:srgbClr val="F8F8F8"/>
              </a:solidFill>
              <a:latin typeface="Arim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1233"/>
        </a:solidFill>
        <a:effectLst/>
      </p:bgPr>
    </p:bg>
    <p:spTree>
      <p:nvGrpSpPr>
        <p:cNvPr id="1" name=""/>
        <p:cNvGrpSpPr/>
        <p:nvPr/>
      </p:nvGrpSpPr>
      <p:grpSpPr>
        <a:xfrm>
          <a:off x="0" y="0"/>
          <a:ext cx="0" cy="0"/>
          <a:chOff x="0" y="0"/>
          <a:chExt cx="0" cy="0"/>
        </a:xfrm>
      </p:grpSpPr>
      <p:sp>
        <p:nvSpPr>
          <p:cNvPr id="2" name="TextBox 2"/>
          <p:cNvSpPr txBox="1"/>
          <p:nvPr/>
        </p:nvSpPr>
        <p:spPr>
          <a:xfrm>
            <a:off x="1028700" y="981170"/>
            <a:ext cx="12292155" cy="1266719"/>
          </a:xfrm>
          <a:prstGeom prst="rect">
            <a:avLst/>
          </a:prstGeom>
        </p:spPr>
        <p:txBody>
          <a:bodyPr lIns="0" tIns="0" rIns="0" bIns="0" rtlCol="0" anchor="t">
            <a:spAutoFit/>
          </a:bodyPr>
          <a:lstStyle/>
          <a:p>
            <a:pPr marL="0" lvl="0" indent="0" algn="l">
              <a:lnSpc>
                <a:spcPts val="10080"/>
              </a:lnSpc>
              <a:spcBef>
                <a:spcPct val="0"/>
              </a:spcBef>
            </a:pPr>
            <a:r>
              <a:rPr lang="en-US" sz="8000">
                <a:solidFill>
                  <a:srgbClr val="3F39FF"/>
                </a:solidFill>
                <a:latin typeface="Muli Black Bold"/>
              </a:rPr>
              <a:t>References</a:t>
            </a:r>
          </a:p>
        </p:txBody>
      </p:sp>
      <p:sp>
        <p:nvSpPr>
          <p:cNvPr id="3" name="TextBox 3"/>
          <p:cNvSpPr txBox="1"/>
          <p:nvPr/>
        </p:nvSpPr>
        <p:spPr>
          <a:xfrm>
            <a:off x="857608" y="2427826"/>
            <a:ext cx="16572783" cy="4920065"/>
          </a:xfrm>
          <a:prstGeom prst="rect">
            <a:avLst/>
          </a:prstGeom>
        </p:spPr>
        <p:txBody>
          <a:bodyPr lIns="0" tIns="0" rIns="0" bIns="0" rtlCol="0" anchor="t">
            <a:spAutoFit/>
          </a:bodyPr>
          <a:lstStyle/>
          <a:p>
            <a:pPr marL="669880" lvl="1" indent="-334940" algn="just">
              <a:lnSpc>
                <a:spcPts val="4343"/>
              </a:lnSpc>
              <a:buFont typeface="Arial"/>
              <a:buChar char="•"/>
            </a:pPr>
            <a:r>
              <a:rPr lang="en-US" sz="3100" dirty="0">
                <a:solidFill>
                  <a:srgbClr val="F8F8F8"/>
                </a:solidFill>
                <a:latin typeface="Muli Regular" panose="020B0604020202020204" charset="0"/>
              </a:rPr>
              <a:t>[4]. Taylor SJ, </a:t>
            </a:r>
            <a:r>
              <a:rPr lang="en-US" sz="3100" dirty="0" err="1">
                <a:solidFill>
                  <a:srgbClr val="F8F8F8"/>
                </a:solidFill>
                <a:latin typeface="Muli Regular" panose="020B0604020202020204" charset="0"/>
              </a:rPr>
              <a:t>Letham</a:t>
            </a:r>
            <a:r>
              <a:rPr lang="en-US" sz="3100" dirty="0">
                <a:solidFill>
                  <a:srgbClr val="F8F8F8"/>
                </a:solidFill>
                <a:latin typeface="Muli Regular" panose="020B0604020202020204" charset="0"/>
              </a:rPr>
              <a:t> B. 2017. Forecasting at scale. </a:t>
            </a:r>
          </a:p>
          <a:p>
            <a:pPr marL="669880" lvl="1" indent="-334940" algn="just">
              <a:lnSpc>
                <a:spcPts val="4343"/>
              </a:lnSpc>
              <a:buFont typeface="Arial"/>
              <a:buChar char="•"/>
            </a:pPr>
            <a:r>
              <a:rPr lang="en-US" sz="3100" dirty="0">
                <a:solidFill>
                  <a:srgbClr val="F8F8F8"/>
                </a:solidFill>
                <a:latin typeface="Muli Regular" panose="020B0604020202020204" charset="0"/>
              </a:rPr>
              <a:t>[5]. Aparna Nayak, M. M. </a:t>
            </a:r>
            <a:r>
              <a:rPr lang="en-US" sz="3100" dirty="0" err="1">
                <a:solidFill>
                  <a:srgbClr val="F8F8F8"/>
                </a:solidFill>
                <a:latin typeface="Muli Regular" panose="020B0604020202020204" charset="0"/>
              </a:rPr>
              <a:t>Manohara</a:t>
            </a:r>
            <a:r>
              <a:rPr lang="en-US" sz="3100" dirty="0">
                <a:solidFill>
                  <a:srgbClr val="F8F8F8"/>
                </a:solidFill>
                <a:latin typeface="Muli Regular" panose="020B0604020202020204" charset="0"/>
              </a:rPr>
              <a:t> Pai, Radhika M. Pai, Prediction Models for Indian Stock Market, Procedia Computer Science, Volume 89, 2016, Pages 441-449, ISSN 1877-0509.</a:t>
            </a:r>
          </a:p>
          <a:p>
            <a:pPr marL="669880" lvl="1" indent="-334940" algn="just">
              <a:lnSpc>
                <a:spcPts val="4343"/>
              </a:lnSpc>
              <a:buFont typeface="Arial"/>
              <a:buChar char="•"/>
            </a:pPr>
            <a:r>
              <a:rPr lang="en-US" sz="3100" dirty="0">
                <a:solidFill>
                  <a:srgbClr val="F8F8F8"/>
                </a:solidFill>
                <a:latin typeface="Muli Regular" panose="020B0604020202020204" charset="0"/>
              </a:rPr>
              <a:t>[6]. Patil, Rajat. (2021). Time Series Analysis and Stock Price Forecasting using Machine Learning Techniques. 19. 10.1994/Rajat/AI.</a:t>
            </a:r>
          </a:p>
          <a:p>
            <a:pPr marL="669880" lvl="1" indent="-334940" algn="just">
              <a:lnSpc>
                <a:spcPts val="4343"/>
              </a:lnSpc>
              <a:buFont typeface="Arial"/>
              <a:buChar char="•"/>
            </a:pPr>
            <a:r>
              <a:rPr lang="en-US" sz="3100" dirty="0">
                <a:solidFill>
                  <a:srgbClr val="F8F8F8"/>
                </a:solidFill>
                <a:latin typeface="Muli Regular" panose="020B0604020202020204" charset="0"/>
              </a:rPr>
              <a:t>[7]. </a:t>
            </a:r>
            <a:r>
              <a:rPr lang="en-US" sz="3100" dirty="0" err="1">
                <a:solidFill>
                  <a:srgbClr val="F8F8F8"/>
                </a:solidFill>
                <a:latin typeface="Muli Regular" panose="020B0604020202020204" charset="0"/>
              </a:rPr>
              <a:t>Mehtab</a:t>
            </a:r>
            <a:r>
              <a:rPr lang="en-US" sz="3100" dirty="0">
                <a:solidFill>
                  <a:srgbClr val="F8F8F8"/>
                </a:solidFill>
                <a:latin typeface="Muli Regular" panose="020B0604020202020204" charset="0"/>
              </a:rPr>
              <a:t>, Sidra &amp; Sen, </a:t>
            </a:r>
            <a:r>
              <a:rPr lang="en-US" sz="3100" dirty="0" err="1">
                <a:solidFill>
                  <a:srgbClr val="F8F8F8"/>
                </a:solidFill>
                <a:latin typeface="Muli Regular" panose="020B0604020202020204" charset="0"/>
              </a:rPr>
              <a:t>Jaydip</a:t>
            </a:r>
            <a:r>
              <a:rPr lang="en-US" sz="3100" dirty="0">
                <a:solidFill>
                  <a:srgbClr val="F8F8F8"/>
                </a:solidFill>
                <a:latin typeface="Muli Regular" panose="020B0604020202020204" charset="0"/>
              </a:rPr>
              <a:t>. (2020). A Time Series Analysis-Based Stock Price Prediction Framework Using Machine Learning and Deep Learning Models.</a:t>
            </a:r>
          </a:p>
          <a:p>
            <a:pPr marL="669880" lvl="1" indent="-334940" algn="just">
              <a:lnSpc>
                <a:spcPts val="4343"/>
              </a:lnSpc>
              <a:buFont typeface="Arial"/>
              <a:buChar char="•"/>
            </a:pPr>
            <a:endParaRPr lang="en-US" sz="3100" dirty="0">
              <a:solidFill>
                <a:srgbClr val="F8F8F8"/>
              </a:solidFill>
              <a:latin typeface="Muli Regular" panose="020B060402020202020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D1233"/>
        </a:solidFill>
        <a:effectLst/>
      </p:bgPr>
    </p:bg>
    <p:spTree>
      <p:nvGrpSpPr>
        <p:cNvPr id="1" name=""/>
        <p:cNvGrpSpPr/>
        <p:nvPr/>
      </p:nvGrpSpPr>
      <p:grpSpPr>
        <a:xfrm>
          <a:off x="0" y="0"/>
          <a:ext cx="0" cy="0"/>
          <a:chOff x="0" y="0"/>
          <a:chExt cx="0" cy="0"/>
        </a:xfrm>
      </p:grpSpPr>
      <p:grpSp>
        <p:nvGrpSpPr>
          <p:cNvPr id="2" name="Group 2"/>
          <p:cNvGrpSpPr/>
          <p:nvPr/>
        </p:nvGrpSpPr>
        <p:grpSpPr>
          <a:xfrm>
            <a:off x="-549327" y="3686285"/>
            <a:ext cx="21869708" cy="2914431"/>
            <a:chOff x="0" y="0"/>
            <a:chExt cx="29159611" cy="3885908"/>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672018" y="0"/>
              <a:ext cx="9837742" cy="3885908"/>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9837742" cy="3885908"/>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321869" y="0"/>
              <a:ext cx="9837742" cy="3885908"/>
            </a:xfrm>
            <a:prstGeom prst="rect">
              <a:avLst/>
            </a:prstGeom>
          </p:spPr>
        </p:pic>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259300" y="4895215"/>
            <a:ext cx="2872351" cy="2671287"/>
          </a:xfrm>
          <a:prstGeom prst="rect">
            <a:avLst/>
          </a:prstGeom>
        </p:spPr>
      </p:pic>
      <p:sp>
        <p:nvSpPr>
          <p:cNvPr id="7" name="AutoShape 7"/>
          <p:cNvSpPr/>
          <p:nvPr/>
        </p:nvSpPr>
        <p:spPr>
          <a:xfrm rot="-10800000">
            <a:off x="0" y="6544348"/>
            <a:ext cx="18288000" cy="3742652"/>
          </a:xfrm>
          <a:prstGeom prst="rect">
            <a:avLst/>
          </a:prstGeom>
          <a:solidFill>
            <a:srgbClr val="2620F6"/>
          </a:solidFill>
        </p:spPr>
      </p:sp>
      <p:sp>
        <p:nvSpPr>
          <p:cNvPr id="8" name="TextBox 8"/>
          <p:cNvSpPr txBox="1"/>
          <p:nvPr/>
        </p:nvSpPr>
        <p:spPr>
          <a:xfrm>
            <a:off x="5707114" y="1701013"/>
            <a:ext cx="6873773" cy="1619118"/>
          </a:xfrm>
          <a:prstGeom prst="rect">
            <a:avLst/>
          </a:prstGeom>
        </p:spPr>
        <p:txBody>
          <a:bodyPr lIns="0" tIns="0" rIns="0" bIns="0" rtlCol="0" anchor="t">
            <a:spAutoFit/>
          </a:bodyPr>
          <a:lstStyle/>
          <a:p>
            <a:pPr marL="0" lvl="0" indent="0" algn="ctr">
              <a:lnSpc>
                <a:spcPts val="12999"/>
              </a:lnSpc>
              <a:spcBef>
                <a:spcPct val="0"/>
              </a:spcBef>
            </a:pPr>
            <a:r>
              <a:rPr lang="en-US" sz="9999" spc="-99">
                <a:solidFill>
                  <a:srgbClr val="F8F8F8"/>
                </a:solidFill>
                <a:latin typeface="Muli Black Bold"/>
              </a:rPr>
              <a:t>Thank you</a:t>
            </a:r>
          </a:p>
        </p:txBody>
      </p:sp>
      <p:grpSp>
        <p:nvGrpSpPr>
          <p:cNvPr id="9" name="Group 9"/>
          <p:cNvGrpSpPr/>
          <p:nvPr/>
        </p:nvGrpSpPr>
        <p:grpSpPr>
          <a:xfrm>
            <a:off x="4629164" y="7731914"/>
            <a:ext cx="1367521" cy="1367521"/>
            <a:chOff x="0" y="0"/>
            <a:chExt cx="1823361" cy="1823361"/>
          </a:xfrm>
        </p:grpSpPr>
        <p:grpSp>
          <p:nvGrpSpPr>
            <p:cNvPr id="10" name="Group 10"/>
            <p:cNvGrpSpPr>
              <a:grpSpLocks noChangeAspect="1"/>
            </p:cNvGrpSpPr>
            <p:nvPr/>
          </p:nvGrpSpPr>
          <p:grpSpPr>
            <a:xfrm>
              <a:off x="0" y="0"/>
              <a:ext cx="1823361" cy="1823361"/>
              <a:chOff x="1371600" y="6705600"/>
              <a:chExt cx="10972800" cy="10972800"/>
            </a:xfrm>
          </p:grpSpPr>
          <p:sp>
            <p:nvSpPr>
              <p:cNvPr id="11" name="Freeform 11"/>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31279"/>
              </a:solidFill>
            </p:spPr>
          </p:sp>
        </p:grpSp>
        <p:pic>
          <p:nvPicPr>
            <p:cNvPr id="12" name="Picture 1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95546" y="441001"/>
              <a:ext cx="1032269" cy="1032269"/>
            </a:xfrm>
            <a:prstGeom prst="rect">
              <a:avLst/>
            </a:prstGeom>
          </p:spPr>
        </p:pic>
      </p:grpSp>
      <p:grpSp>
        <p:nvGrpSpPr>
          <p:cNvPr id="13" name="Group 13"/>
          <p:cNvGrpSpPr/>
          <p:nvPr/>
        </p:nvGrpSpPr>
        <p:grpSpPr>
          <a:xfrm>
            <a:off x="1028700" y="7731914"/>
            <a:ext cx="1367521" cy="1367521"/>
            <a:chOff x="0" y="0"/>
            <a:chExt cx="1823361" cy="1823361"/>
          </a:xfrm>
        </p:grpSpPr>
        <p:grpSp>
          <p:nvGrpSpPr>
            <p:cNvPr id="14" name="Group 14"/>
            <p:cNvGrpSpPr>
              <a:grpSpLocks noChangeAspect="1"/>
            </p:cNvGrpSpPr>
            <p:nvPr/>
          </p:nvGrpSpPr>
          <p:grpSpPr>
            <a:xfrm>
              <a:off x="0" y="0"/>
              <a:ext cx="1823361" cy="1823361"/>
              <a:chOff x="1371600" y="6705600"/>
              <a:chExt cx="10972800" cy="10972800"/>
            </a:xfrm>
          </p:grpSpPr>
          <p:sp>
            <p:nvSpPr>
              <p:cNvPr id="15" name="Freeform 15"/>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31279"/>
              </a:solidFill>
            </p:spPr>
          </p:sp>
        </p:grpSp>
        <p:pic>
          <p:nvPicPr>
            <p:cNvPr id="16" name="Picture 1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459633" y="459633"/>
              <a:ext cx="904094" cy="904094"/>
            </a:xfrm>
            <a:prstGeom prst="rect">
              <a:avLst/>
            </a:prstGeom>
          </p:spPr>
        </p:pic>
      </p:grpSp>
      <p:grpSp>
        <p:nvGrpSpPr>
          <p:cNvPr id="17" name="Group 17"/>
          <p:cNvGrpSpPr/>
          <p:nvPr/>
        </p:nvGrpSpPr>
        <p:grpSpPr>
          <a:xfrm>
            <a:off x="2828932" y="7731914"/>
            <a:ext cx="1367521" cy="1367521"/>
            <a:chOff x="0" y="0"/>
            <a:chExt cx="1823361" cy="1823361"/>
          </a:xfrm>
        </p:grpSpPr>
        <p:grpSp>
          <p:nvGrpSpPr>
            <p:cNvPr id="18" name="Group 18"/>
            <p:cNvGrpSpPr>
              <a:grpSpLocks noChangeAspect="1"/>
            </p:cNvGrpSpPr>
            <p:nvPr/>
          </p:nvGrpSpPr>
          <p:grpSpPr>
            <a:xfrm>
              <a:off x="0" y="0"/>
              <a:ext cx="1823361" cy="1823361"/>
              <a:chOff x="1371600" y="6705600"/>
              <a:chExt cx="10972800" cy="10972800"/>
            </a:xfrm>
          </p:grpSpPr>
          <p:sp>
            <p:nvSpPr>
              <p:cNvPr id="19" name="Freeform 19"/>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31279"/>
              </a:solidFill>
            </p:spPr>
          </p:sp>
        </p:grpSp>
        <p:pic>
          <p:nvPicPr>
            <p:cNvPr id="20" name="Picture 2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414519" y="459633"/>
              <a:ext cx="995004" cy="995004"/>
            </a:xfrm>
            <a:prstGeom prst="rect">
              <a:avLst/>
            </a:prstGeom>
          </p:spPr>
        </p:pic>
      </p:grpSp>
      <p:pic>
        <p:nvPicPr>
          <p:cNvPr id="21" name="Picture 21"/>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9776223" y="4646930"/>
            <a:ext cx="496570" cy="49657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233"/>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5143500"/>
          </a:xfrm>
          <a:prstGeom prst="rect">
            <a:avLst/>
          </a:prstGeom>
          <a:solidFill>
            <a:srgbClr val="2620F6"/>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3651" y="3632071"/>
            <a:ext cx="2872351" cy="2671287"/>
          </a:xfrm>
          <a:prstGeom prst="rect">
            <a:avLst/>
          </a:prstGeom>
        </p:spPr>
      </p:pic>
      <p:sp>
        <p:nvSpPr>
          <p:cNvPr id="4" name="TextBox 4"/>
          <p:cNvSpPr txBox="1"/>
          <p:nvPr/>
        </p:nvSpPr>
        <p:spPr>
          <a:xfrm>
            <a:off x="1028700" y="7991485"/>
            <a:ext cx="4985295" cy="1266815"/>
          </a:xfrm>
          <a:prstGeom prst="rect">
            <a:avLst/>
          </a:prstGeom>
        </p:spPr>
        <p:txBody>
          <a:bodyPr lIns="0" tIns="0" rIns="0" bIns="0" rtlCol="0" anchor="t">
            <a:spAutoFit/>
          </a:bodyPr>
          <a:lstStyle/>
          <a:p>
            <a:pPr marL="0" lvl="0" indent="0" algn="l">
              <a:lnSpc>
                <a:spcPts val="10080"/>
              </a:lnSpc>
              <a:spcBef>
                <a:spcPct val="0"/>
              </a:spcBef>
            </a:pPr>
            <a:r>
              <a:rPr lang="en-US" sz="7999">
                <a:solidFill>
                  <a:srgbClr val="F8F8F8"/>
                </a:solidFill>
                <a:latin typeface="Muli Black Bold"/>
              </a:rPr>
              <a:t>Objective </a:t>
            </a:r>
          </a:p>
        </p:txBody>
      </p:sp>
      <p:sp>
        <p:nvSpPr>
          <p:cNvPr id="5" name="TextBox 5"/>
          <p:cNvSpPr txBox="1"/>
          <p:nvPr/>
        </p:nvSpPr>
        <p:spPr>
          <a:xfrm>
            <a:off x="6250477" y="5718179"/>
            <a:ext cx="11282697" cy="3540121"/>
          </a:xfrm>
          <a:prstGeom prst="rect">
            <a:avLst/>
          </a:prstGeom>
        </p:spPr>
        <p:txBody>
          <a:bodyPr lIns="0" tIns="0" rIns="0" bIns="0" rtlCol="0" anchor="t">
            <a:spAutoFit/>
          </a:bodyPr>
          <a:lstStyle/>
          <a:p>
            <a:pPr algn="just">
              <a:lnSpc>
                <a:spcPts val="3500"/>
              </a:lnSpc>
            </a:pPr>
            <a:r>
              <a:rPr lang="en-US" sz="2500">
                <a:solidFill>
                  <a:srgbClr val="F8F8F8"/>
                </a:solidFill>
                <a:latin typeface="Muli Regular"/>
              </a:rPr>
              <a:t>Stock market is subject to market risks, because it depends on Physical as well as Psychological Factors, rational behaviours and irrational behaviours, all of this combined.</a:t>
            </a:r>
          </a:p>
          <a:p>
            <a:pPr algn="just">
              <a:lnSpc>
                <a:spcPts val="3500"/>
              </a:lnSpc>
            </a:pPr>
            <a:r>
              <a:rPr lang="en-US" sz="2500">
                <a:solidFill>
                  <a:srgbClr val="F8F8F8"/>
                </a:solidFill>
                <a:latin typeface="Muli Regular"/>
              </a:rPr>
              <a:t>This makes the stock market volatile and difficult to predict.</a:t>
            </a:r>
          </a:p>
          <a:p>
            <a:pPr marL="0" lvl="0" indent="0" algn="just">
              <a:lnSpc>
                <a:spcPts val="3500"/>
              </a:lnSpc>
            </a:pPr>
            <a:r>
              <a:rPr lang="en-US" sz="2500">
                <a:solidFill>
                  <a:srgbClr val="F8F8F8"/>
                </a:solidFill>
                <a:latin typeface="Muli Regular"/>
              </a:rPr>
              <a:t>This project aims to design a Machine Learning Model which can unearth the underlying patters between the stock price and the factors such as the latest announcements about the organization and there quarterly revenue etc. that affect the stock price.</a:t>
            </a:r>
          </a:p>
        </p:txBody>
      </p:sp>
      <p:grpSp>
        <p:nvGrpSpPr>
          <p:cNvPr id="6" name="Group 6"/>
          <p:cNvGrpSpPr/>
          <p:nvPr/>
        </p:nvGrpSpPr>
        <p:grpSpPr>
          <a:xfrm>
            <a:off x="2451533" y="603413"/>
            <a:ext cx="13283349" cy="3678888"/>
            <a:chOff x="0" y="0"/>
            <a:chExt cx="17711132" cy="4905184"/>
          </a:xfrm>
        </p:grpSpPr>
        <p:sp>
          <p:nvSpPr>
            <p:cNvPr id="7" name="TextBox 7"/>
            <p:cNvSpPr txBox="1"/>
            <p:nvPr/>
          </p:nvSpPr>
          <p:spPr>
            <a:xfrm>
              <a:off x="1636615" y="4532493"/>
              <a:ext cx="617521" cy="372691"/>
            </a:xfrm>
            <a:prstGeom prst="rect">
              <a:avLst/>
            </a:prstGeom>
          </p:spPr>
          <p:txBody>
            <a:bodyPr lIns="0" tIns="0" rIns="0" bIns="0" rtlCol="0" anchor="t">
              <a:spAutoFit/>
            </a:bodyPr>
            <a:lstStyle/>
            <a:p>
              <a:pPr algn="ctr">
                <a:lnSpc>
                  <a:spcPts val="2240"/>
                </a:lnSpc>
              </a:pPr>
              <a:r>
                <a:rPr lang="en-US" sz="1600">
                  <a:solidFill>
                    <a:srgbClr val="F8F8F8"/>
                  </a:solidFill>
                  <a:latin typeface="Arimo Bold"/>
                </a:rPr>
                <a:t>21st </a:t>
              </a:r>
            </a:p>
          </p:txBody>
        </p:sp>
        <p:sp>
          <p:nvSpPr>
            <p:cNvPr id="8" name="TextBox 8"/>
            <p:cNvSpPr txBox="1"/>
            <p:nvPr/>
          </p:nvSpPr>
          <p:spPr>
            <a:xfrm>
              <a:off x="4495738" y="4532493"/>
              <a:ext cx="632276" cy="372691"/>
            </a:xfrm>
            <a:prstGeom prst="rect">
              <a:avLst/>
            </a:prstGeom>
          </p:spPr>
          <p:txBody>
            <a:bodyPr lIns="0" tIns="0" rIns="0" bIns="0" rtlCol="0" anchor="t">
              <a:spAutoFit/>
            </a:bodyPr>
            <a:lstStyle/>
            <a:p>
              <a:pPr algn="ctr">
                <a:lnSpc>
                  <a:spcPts val="2240"/>
                </a:lnSpc>
              </a:pPr>
              <a:r>
                <a:rPr lang="en-US" sz="1600">
                  <a:solidFill>
                    <a:srgbClr val="F8F8F8"/>
                  </a:solidFill>
                  <a:latin typeface="Arimo Bold"/>
                </a:rPr>
                <a:t>22nd</a:t>
              </a:r>
            </a:p>
          </p:txBody>
        </p:sp>
        <p:sp>
          <p:nvSpPr>
            <p:cNvPr id="9" name="TextBox 9"/>
            <p:cNvSpPr txBox="1"/>
            <p:nvPr/>
          </p:nvSpPr>
          <p:spPr>
            <a:xfrm>
              <a:off x="7392236" y="4532493"/>
              <a:ext cx="572283" cy="372691"/>
            </a:xfrm>
            <a:prstGeom prst="rect">
              <a:avLst/>
            </a:prstGeom>
          </p:spPr>
          <p:txBody>
            <a:bodyPr lIns="0" tIns="0" rIns="0" bIns="0" rtlCol="0" anchor="t">
              <a:spAutoFit/>
            </a:bodyPr>
            <a:lstStyle/>
            <a:p>
              <a:pPr algn="ctr">
                <a:lnSpc>
                  <a:spcPts val="2240"/>
                </a:lnSpc>
              </a:pPr>
              <a:r>
                <a:rPr lang="en-US" sz="1600">
                  <a:solidFill>
                    <a:srgbClr val="F8F8F8"/>
                  </a:solidFill>
                  <a:latin typeface="Arimo Bold"/>
                </a:rPr>
                <a:t>23rd</a:t>
              </a:r>
            </a:p>
          </p:txBody>
        </p:sp>
        <p:sp>
          <p:nvSpPr>
            <p:cNvPr id="10" name="TextBox 10"/>
            <p:cNvSpPr txBox="1"/>
            <p:nvPr/>
          </p:nvSpPr>
          <p:spPr>
            <a:xfrm>
              <a:off x="10266358" y="4532493"/>
              <a:ext cx="557042" cy="372691"/>
            </a:xfrm>
            <a:prstGeom prst="rect">
              <a:avLst/>
            </a:prstGeom>
          </p:spPr>
          <p:txBody>
            <a:bodyPr lIns="0" tIns="0" rIns="0" bIns="0" rtlCol="0" anchor="t">
              <a:spAutoFit/>
            </a:bodyPr>
            <a:lstStyle/>
            <a:p>
              <a:pPr algn="ctr">
                <a:lnSpc>
                  <a:spcPts val="2240"/>
                </a:lnSpc>
              </a:pPr>
              <a:r>
                <a:rPr lang="en-US" sz="1600">
                  <a:solidFill>
                    <a:srgbClr val="F8F8F8"/>
                  </a:solidFill>
                  <a:latin typeface="Arimo Bold"/>
                </a:rPr>
                <a:t>24th</a:t>
              </a:r>
            </a:p>
          </p:txBody>
        </p:sp>
        <p:sp>
          <p:nvSpPr>
            <p:cNvPr id="11" name="TextBox 11"/>
            <p:cNvSpPr txBox="1"/>
            <p:nvPr/>
          </p:nvSpPr>
          <p:spPr>
            <a:xfrm>
              <a:off x="13132859" y="4532493"/>
              <a:ext cx="557042" cy="372691"/>
            </a:xfrm>
            <a:prstGeom prst="rect">
              <a:avLst/>
            </a:prstGeom>
          </p:spPr>
          <p:txBody>
            <a:bodyPr lIns="0" tIns="0" rIns="0" bIns="0" rtlCol="0" anchor="t">
              <a:spAutoFit/>
            </a:bodyPr>
            <a:lstStyle/>
            <a:p>
              <a:pPr algn="ctr">
                <a:lnSpc>
                  <a:spcPts val="2240"/>
                </a:lnSpc>
              </a:pPr>
              <a:r>
                <a:rPr lang="en-US" sz="1600">
                  <a:solidFill>
                    <a:srgbClr val="F8F8F8"/>
                  </a:solidFill>
                  <a:latin typeface="Arimo Bold"/>
                </a:rPr>
                <a:t>25th</a:t>
              </a:r>
            </a:p>
          </p:txBody>
        </p:sp>
        <p:sp>
          <p:nvSpPr>
            <p:cNvPr id="12" name="TextBox 12"/>
            <p:cNvSpPr txBox="1"/>
            <p:nvPr/>
          </p:nvSpPr>
          <p:spPr>
            <a:xfrm>
              <a:off x="15999361" y="4532493"/>
              <a:ext cx="557042" cy="372691"/>
            </a:xfrm>
            <a:prstGeom prst="rect">
              <a:avLst/>
            </a:prstGeom>
          </p:spPr>
          <p:txBody>
            <a:bodyPr lIns="0" tIns="0" rIns="0" bIns="0" rtlCol="0" anchor="t">
              <a:spAutoFit/>
            </a:bodyPr>
            <a:lstStyle/>
            <a:p>
              <a:pPr algn="ctr">
                <a:lnSpc>
                  <a:spcPts val="2240"/>
                </a:lnSpc>
              </a:pPr>
              <a:r>
                <a:rPr lang="en-US" sz="1600">
                  <a:solidFill>
                    <a:srgbClr val="F8F8F8"/>
                  </a:solidFill>
                  <a:latin typeface="Arimo Bold"/>
                </a:rPr>
                <a:t>26th</a:t>
              </a:r>
            </a:p>
          </p:txBody>
        </p:sp>
        <p:grpSp>
          <p:nvGrpSpPr>
            <p:cNvPr id="13" name="Group 13"/>
            <p:cNvGrpSpPr>
              <a:grpSpLocks noChangeAspect="1"/>
            </p:cNvGrpSpPr>
            <p:nvPr/>
          </p:nvGrpSpPr>
          <p:grpSpPr>
            <a:xfrm>
              <a:off x="512125" y="162533"/>
              <a:ext cx="17199007" cy="4282119"/>
              <a:chOff x="0" y="0"/>
              <a:chExt cx="37420248" cy="9316698"/>
            </a:xfrm>
          </p:grpSpPr>
          <p:sp>
            <p:nvSpPr>
              <p:cNvPr id="14" name="Freeform 14"/>
              <p:cNvSpPr/>
              <p:nvPr/>
            </p:nvSpPr>
            <p:spPr>
              <a:xfrm>
                <a:off x="0" y="-6350"/>
                <a:ext cx="37420249" cy="12700"/>
              </a:xfrm>
              <a:custGeom>
                <a:avLst/>
                <a:gdLst/>
                <a:ahLst/>
                <a:cxnLst/>
                <a:rect l="l" t="t" r="r" b="b"/>
                <a:pathLst>
                  <a:path w="37420249" h="12700">
                    <a:moveTo>
                      <a:pt x="0" y="0"/>
                    </a:moveTo>
                    <a:lnTo>
                      <a:pt x="37420249" y="0"/>
                    </a:lnTo>
                    <a:lnTo>
                      <a:pt x="37420249" y="12700"/>
                    </a:lnTo>
                    <a:lnTo>
                      <a:pt x="0" y="12700"/>
                    </a:lnTo>
                    <a:close/>
                  </a:path>
                </a:pathLst>
              </a:custGeom>
              <a:solidFill>
                <a:srgbClr val="F8F8F8"/>
              </a:solidFill>
            </p:spPr>
          </p:sp>
          <p:sp>
            <p:nvSpPr>
              <p:cNvPr id="15" name="Freeform 15"/>
              <p:cNvSpPr/>
              <p:nvPr/>
            </p:nvSpPr>
            <p:spPr>
              <a:xfrm>
                <a:off x="0" y="2322824"/>
                <a:ext cx="37420249" cy="12700"/>
              </a:xfrm>
              <a:custGeom>
                <a:avLst/>
                <a:gdLst/>
                <a:ahLst/>
                <a:cxnLst/>
                <a:rect l="l" t="t" r="r" b="b"/>
                <a:pathLst>
                  <a:path w="37420249" h="12700">
                    <a:moveTo>
                      <a:pt x="0" y="0"/>
                    </a:moveTo>
                    <a:lnTo>
                      <a:pt x="37420249" y="0"/>
                    </a:lnTo>
                    <a:lnTo>
                      <a:pt x="37420249" y="12700"/>
                    </a:lnTo>
                    <a:lnTo>
                      <a:pt x="0" y="12700"/>
                    </a:lnTo>
                    <a:close/>
                  </a:path>
                </a:pathLst>
              </a:custGeom>
              <a:solidFill>
                <a:srgbClr val="F8F8F8"/>
              </a:solidFill>
            </p:spPr>
          </p:sp>
          <p:sp>
            <p:nvSpPr>
              <p:cNvPr id="16" name="Freeform 16"/>
              <p:cNvSpPr/>
              <p:nvPr/>
            </p:nvSpPr>
            <p:spPr>
              <a:xfrm>
                <a:off x="0" y="4651999"/>
                <a:ext cx="37420249" cy="12700"/>
              </a:xfrm>
              <a:custGeom>
                <a:avLst/>
                <a:gdLst/>
                <a:ahLst/>
                <a:cxnLst/>
                <a:rect l="l" t="t" r="r" b="b"/>
                <a:pathLst>
                  <a:path w="37420249" h="12700">
                    <a:moveTo>
                      <a:pt x="0" y="0"/>
                    </a:moveTo>
                    <a:lnTo>
                      <a:pt x="37420249" y="0"/>
                    </a:lnTo>
                    <a:lnTo>
                      <a:pt x="37420249" y="12700"/>
                    </a:lnTo>
                    <a:lnTo>
                      <a:pt x="0" y="12700"/>
                    </a:lnTo>
                    <a:close/>
                  </a:path>
                </a:pathLst>
              </a:custGeom>
              <a:solidFill>
                <a:srgbClr val="F8F8F8"/>
              </a:solidFill>
            </p:spPr>
          </p:sp>
          <p:sp>
            <p:nvSpPr>
              <p:cNvPr id="17" name="Freeform 17"/>
              <p:cNvSpPr/>
              <p:nvPr/>
            </p:nvSpPr>
            <p:spPr>
              <a:xfrm>
                <a:off x="0" y="6981173"/>
                <a:ext cx="37420249" cy="12700"/>
              </a:xfrm>
              <a:custGeom>
                <a:avLst/>
                <a:gdLst/>
                <a:ahLst/>
                <a:cxnLst/>
                <a:rect l="l" t="t" r="r" b="b"/>
                <a:pathLst>
                  <a:path w="37420249" h="12700">
                    <a:moveTo>
                      <a:pt x="0" y="0"/>
                    </a:moveTo>
                    <a:lnTo>
                      <a:pt x="37420249" y="0"/>
                    </a:lnTo>
                    <a:lnTo>
                      <a:pt x="37420249" y="12700"/>
                    </a:lnTo>
                    <a:lnTo>
                      <a:pt x="0" y="12700"/>
                    </a:lnTo>
                    <a:close/>
                  </a:path>
                </a:pathLst>
              </a:custGeom>
              <a:solidFill>
                <a:srgbClr val="F8F8F8"/>
              </a:solidFill>
            </p:spPr>
          </p:sp>
          <p:sp>
            <p:nvSpPr>
              <p:cNvPr id="18" name="Freeform 18"/>
              <p:cNvSpPr/>
              <p:nvPr/>
            </p:nvSpPr>
            <p:spPr>
              <a:xfrm>
                <a:off x="0" y="9310348"/>
                <a:ext cx="37420249" cy="12700"/>
              </a:xfrm>
              <a:custGeom>
                <a:avLst/>
                <a:gdLst/>
                <a:ahLst/>
                <a:cxnLst/>
                <a:rect l="l" t="t" r="r" b="b"/>
                <a:pathLst>
                  <a:path w="37420249" h="12700">
                    <a:moveTo>
                      <a:pt x="0" y="0"/>
                    </a:moveTo>
                    <a:lnTo>
                      <a:pt x="37420249" y="0"/>
                    </a:lnTo>
                    <a:lnTo>
                      <a:pt x="37420249" y="12700"/>
                    </a:lnTo>
                    <a:lnTo>
                      <a:pt x="0" y="12700"/>
                    </a:lnTo>
                    <a:close/>
                  </a:path>
                </a:pathLst>
              </a:custGeom>
              <a:solidFill>
                <a:srgbClr val="F8F8F8"/>
              </a:solidFill>
            </p:spPr>
          </p:sp>
        </p:grpSp>
        <p:sp>
          <p:nvSpPr>
            <p:cNvPr id="19" name="TextBox 19"/>
            <p:cNvSpPr txBox="1"/>
            <p:nvPr/>
          </p:nvSpPr>
          <p:spPr>
            <a:xfrm>
              <a:off x="0" y="-47625"/>
              <a:ext cx="376658" cy="372691"/>
            </a:xfrm>
            <a:prstGeom prst="rect">
              <a:avLst/>
            </a:prstGeom>
          </p:spPr>
          <p:txBody>
            <a:bodyPr lIns="0" tIns="0" rIns="0" bIns="0" rtlCol="0" anchor="t">
              <a:spAutoFit/>
            </a:bodyPr>
            <a:lstStyle/>
            <a:p>
              <a:pPr algn="r">
                <a:lnSpc>
                  <a:spcPts val="2240"/>
                </a:lnSpc>
              </a:pPr>
              <a:r>
                <a:rPr lang="en-US" sz="1600">
                  <a:solidFill>
                    <a:srgbClr val="F8F8F8"/>
                  </a:solidFill>
                  <a:latin typeface="Arimo Bold"/>
                </a:rPr>
                <a:t>40 </a:t>
              </a:r>
            </a:p>
          </p:txBody>
        </p:sp>
        <p:sp>
          <p:nvSpPr>
            <p:cNvPr id="20" name="TextBox 20"/>
            <p:cNvSpPr txBox="1"/>
            <p:nvPr/>
          </p:nvSpPr>
          <p:spPr>
            <a:xfrm>
              <a:off x="0" y="1022905"/>
              <a:ext cx="376658" cy="372691"/>
            </a:xfrm>
            <a:prstGeom prst="rect">
              <a:avLst/>
            </a:prstGeom>
          </p:spPr>
          <p:txBody>
            <a:bodyPr lIns="0" tIns="0" rIns="0" bIns="0" rtlCol="0" anchor="t">
              <a:spAutoFit/>
            </a:bodyPr>
            <a:lstStyle/>
            <a:p>
              <a:pPr algn="r">
                <a:lnSpc>
                  <a:spcPts val="2240"/>
                </a:lnSpc>
              </a:pPr>
              <a:r>
                <a:rPr lang="en-US" sz="1600">
                  <a:solidFill>
                    <a:srgbClr val="F8F8F8"/>
                  </a:solidFill>
                  <a:latin typeface="Arimo Bold"/>
                </a:rPr>
                <a:t>30 </a:t>
              </a:r>
            </a:p>
          </p:txBody>
        </p:sp>
        <p:sp>
          <p:nvSpPr>
            <p:cNvPr id="21" name="TextBox 21"/>
            <p:cNvSpPr txBox="1"/>
            <p:nvPr/>
          </p:nvSpPr>
          <p:spPr>
            <a:xfrm>
              <a:off x="0" y="2093434"/>
              <a:ext cx="376658" cy="372691"/>
            </a:xfrm>
            <a:prstGeom prst="rect">
              <a:avLst/>
            </a:prstGeom>
          </p:spPr>
          <p:txBody>
            <a:bodyPr lIns="0" tIns="0" rIns="0" bIns="0" rtlCol="0" anchor="t">
              <a:spAutoFit/>
            </a:bodyPr>
            <a:lstStyle/>
            <a:p>
              <a:pPr algn="r">
                <a:lnSpc>
                  <a:spcPts val="2240"/>
                </a:lnSpc>
              </a:pPr>
              <a:r>
                <a:rPr lang="en-US" sz="1600">
                  <a:solidFill>
                    <a:srgbClr val="F8F8F8"/>
                  </a:solidFill>
                  <a:latin typeface="Arimo Bold"/>
                </a:rPr>
                <a:t>20 </a:t>
              </a:r>
            </a:p>
          </p:txBody>
        </p:sp>
        <p:sp>
          <p:nvSpPr>
            <p:cNvPr id="22" name="TextBox 22"/>
            <p:cNvSpPr txBox="1"/>
            <p:nvPr/>
          </p:nvSpPr>
          <p:spPr>
            <a:xfrm>
              <a:off x="0" y="3163964"/>
              <a:ext cx="376658" cy="372691"/>
            </a:xfrm>
            <a:prstGeom prst="rect">
              <a:avLst/>
            </a:prstGeom>
          </p:spPr>
          <p:txBody>
            <a:bodyPr lIns="0" tIns="0" rIns="0" bIns="0" rtlCol="0" anchor="t">
              <a:spAutoFit/>
            </a:bodyPr>
            <a:lstStyle/>
            <a:p>
              <a:pPr algn="r">
                <a:lnSpc>
                  <a:spcPts val="2240"/>
                </a:lnSpc>
              </a:pPr>
              <a:r>
                <a:rPr lang="en-US" sz="1600">
                  <a:solidFill>
                    <a:srgbClr val="F8F8F8"/>
                  </a:solidFill>
                  <a:latin typeface="Arimo Bold"/>
                </a:rPr>
                <a:t>10 </a:t>
              </a:r>
            </a:p>
          </p:txBody>
        </p:sp>
        <p:sp>
          <p:nvSpPr>
            <p:cNvPr id="23" name="TextBox 23"/>
            <p:cNvSpPr txBox="1"/>
            <p:nvPr/>
          </p:nvSpPr>
          <p:spPr>
            <a:xfrm>
              <a:off x="150631" y="4234494"/>
              <a:ext cx="226027" cy="372691"/>
            </a:xfrm>
            <a:prstGeom prst="rect">
              <a:avLst/>
            </a:prstGeom>
          </p:spPr>
          <p:txBody>
            <a:bodyPr lIns="0" tIns="0" rIns="0" bIns="0" rtlCol="0" anchor="t">
              <a:spAutoFit/>
            </a:bodyPr>
            <a:lstStyle/>
            <a:p>
              <a:pPr algn="r">
                <a:lnSpc>
                  <a:spcPts val="2240"/>
                </a:lnSpc>
              </a:pPr>
              <a:r>
                <a:rPr lang="en-US" sz="1600">
                  <a:solidFill>
                    <a:srgbClr val="F8F8F8"/>
                  </a:solidFill>
                  <a:latin typeface="Arimo Bold"/>
                </a:rPr>
                <a:t>0 </a:t>
              </a:r>
            </a:p>
          </p:txBody>
        </p:sp>
        <p:grpSp>
          <p:nvGrpSpPr>
            <p:cNvPr id="24" name="Group 24"/>
            <p:cNvGrpSpPr>
              <a:grpSpLocks noChangeAspect="1"/>
            </p:cNvGrpSpPr>
            <p:nvPr/>
          </p:nvGrpSpPr>
          <p:grpSpPr>
            <a:xfrm>
              <a:off x="512125" y="162533"/>
              <a:ext cx="17199007" cy="4282119"/>
              <a:chOff x="0" y="0"/>
              <a:chExt cx="37420248" cy="9316698"/>
            </a:xfrm>
          </p:grpSpPr>
          <p:sp>
            <p:nvSpPr>
              <p:cNvPr id="25" name="Freeform 25"/>
              <p:cNvSpPr/>
              <p:nvPr/>
            </p:nvSpPr>
            <p:spPr>
              <a:xfrm>
                <a:off x="3054854" y="3233461"/>
                <a:ext cx="6308373" cy="1953940"/>
              </a:xfrm>
              <a:custGeom>
                <a:avLst/>
                <a:gdLst/>
                <a:ahLst/>
                <a:cxnLst/>
                <a:rect l="l" t="t" r="r" b="b"/>
                <a:pathLst>
                  <a:path w="6308373" h="1953940">
                    <a:moveTo>
                      <a:pt x="127000" y="1890723"/>
                    </a:moveTo>
                    <a:cubicBezTo>
                      <a:pt x="126844" y="1855764"/>
                      <a:pt x="98460" y="1827506"/>
                      <a:pt x="63500" y="1827506"/>
                    </a:cubicBezTo>
                    <a:cubicBezTo>
                      <a:pt x="28541" y="1827506"/>
                      <a:pt x="156" y="1855764"/>
                      <a:pt x="0" y="1890723"/>
                    </a:cubicBezTo>
                    <a:cubicBezTo>
                      <a:pt x="156" y="1925682"/>
                      <a:pt x="28541" y="1953939"/>
                      <a:pt x="63500" y="1953939"/>
                    </a:cubicBezTo>
                    <a:cubicBezTo>
                      <a:pt x="98460" y="1953939"/>
                      <a:pt x="126844" y="1925682"/>
                      <a:pt x="127000" y="1890723"/>
                    </a:cubicBezTo>
                    <a:close/>
                    <a:moveTo>
                      <a:pt x="55335" y="1863339"/>
                    </a:moveTo>
                    <a:lnTo>
                      <a:pt x="71665" y="1918106"/>
                    </a:lnTo>
                    <a:lnTo>
                      <a:pt x="6308373" y="54767"/>
                    </a:lnTo>
                    <a:lnTo>
                      <a:pt x="6292044" y="0"/>
                    </a:lnTo>
                    <a:close/>
                  </a:path>
                </a:pathLst>
              </a:custGeom>
              <a:solidFill>
                <a:srgbClr val="F8F8F8"/>
              </a:solidFill>
            </p:spPr>
          </p:sp>
          <p:sp>
            <p:nvSpPr>
              <p:cNvPr id="26" name="Freeform 26"/>
              <p:cNvSpPr/>
              <p:nvPr/>
            </p:nvSpPr>
            <p:spPr>
              <a:xfrm>
                <a:off x="9291562" y="3197628"/>
                <a:ext cx="6303383" cy="790367"/>
              </a:xfrm>
              <a:custGeom>
                <a:avLst/>
                <a:gdLst/>
                <a:ahLst/>
                <a:cxnLst/>
                <a:rect l="l" t="t" r="r" b="b"/>
                <a:pathLst>
                  <a:path w="6303383" h="790367">
                    <a:moveTo>
                      <a:pt x="127000" y="63216"/>
                    </a:moveTo>
                    <a:cubicBezTo>
                      <a:pt x="126844" y="28257"/>
                      <a:pt x="98460" y="0"/>
                      <a:pt x="63500" y="0"/>
                    </a:cubicBezTo>
                    <a:cubicBezTo>
                      <a:pt x="28540" y="0"/>
                      <a:pt x="157" y="28257"/>
                      <a:pt x="0" y="63216"/>
                    </a:cubicBezTo>
                    <a:cubicBezTo>
                      <a:pt x="157" y="98175"/>
                      <a:pt x="28540" y="126433"/>
                      <a:pt x="63500" y="126433"/>
                    </a:cubicBezTo>
                    <a:cubicBezTo>
                      <a:pt x="98460" y="126433"/>
                      <a:pt x="126844" y="98175"/>
                      <a:pt x="127000" y="63216"/>
                    </a:cubicBezTo>
                    <a:close/>
                    <a:moveTo>
                      <a:pt x="66675" y="34818"/>
                    </a:moveTo>
                    <a:lnTo>
                      <a:pt x="60325" y="91614"/>
                    </a:lnTo>
                    <a:lnTo>
                      <a:pt x="6297034" y="790367"/>
                    </a:lnTo>
                    <a:lnTo>
                      <a:pt x="6303384" y="733570"/>
                    </a:lnTo>
                    <a:close/>
                  </a:path>
                </a:pathLst>
              </a:custGeom>
              <a:solidFill>
                <a:srgbClr val="F8F8F8"/>
              </a:solidFill>
            </p:spPr>
          </p:sp>
          <p:sp>
            <p:nvSpPr>
              <p:cNvPr id="27" name="Freeform 27"/>
              <p:cNvSpPr/>
              <p:nvPr/>
            </p:nvSpPr>
            <p:spPr>
              <a:xfrm>
                <a:off x="15528271" y="1138502"/>
                <a:ext cx="6311874" cy="2884311"/>
              </a:xfrm>
              <a:custGeom>
                <a:avLst/>
                <a:gdLst/>
                <a:ahLst/>
                <a:cxnLst/>
                <a:rect l="l" t="t" r="r" b="b"/>
                <a:pathLst>
                  <a:path w="6311874" h="2884311">
                    <a:moveTo>
                      <a:pt x="127000" y="2821095"/>
                    </a:moveTo>
                    <a:cubicBezTo>
                      <a:pt x="126843" y="2786136"/>
                      <a:pt x="98459" y="2757878"/>
                      <a:pt x="63500" y="2757878"/>
                    </a:cubicBezTo>
                    <a:cubicBezTo>
                      <a:pt x="28541" y="2757878"/>
                      <a:pt x="156" y="2786136"/>
                      <a:pt x="0" y="2821095"/>
                    </a:cubicBezTo>
                    <a:cubicBezTo>
                      <a:pt x="156" y="2856054"/>
                      <a:pt x="28541" y="2884311"/>
                      <a:pt x="63500" y="2884311"/>
                    </a:cubicBezTo>
                    <a:cubicBezTo>
                      <a:pt x="98459" y="2884311"/>
                      <a:pt x="126843" y="2856054"/>
                      <a:pt x="127000" y="2821095"/>
                    </a:cubicBezTo>
                    <a:close/>
                    <a:moveTo>
                      <a:pt x="51832" y="2795009"/>
                    </a:moveTo>
                    <a:lnTo>
                      <a:pt x="75166" y="2847180"/>
                    </a:lnTo>
                    <a:lnTo>
                      <a:pt x="6311873" y="52170"/>
                    </a:lnTo>
                    <a:lnTo>
                      <a:pt x="6288542" y="0"/>
                    </a:lnTo>
                    <a:close/>
                  </a:path>
                </a:pathLst>
              </a:custGeom>
              <a:solidFill>
                <a:srgbClr val="F8F8F8"/>
              </a:solidFill>
            </p:spPr>
          </p:sp>
          <p:sp>
            <p:nvSpPr>
              <p:cNvPr id="28" name="Freeform 28"/>
              <p:cNvSpPr/>
              <p:nvPr/>
            </p:nvSpPr>
            <p:spPr>
              <a:xfrm>
                <a:off x="21764978" y="1101371"/>
                <a:ext cx="6311875" cy="2884311"/>
              </a:xfrm>
              <a:custGeom>
                <a:avLst/>
                <a:gdLst/>
                <a:ahLst/>
                <a:cxnLst/>
                <a:rect l="l" t="t" r="r" b="b"/>
                <a:pathLst>
                  <a:path w="6311875" h="2884311">
                    <a:moveTo>
                      <a:pt x="127000" y="63216"/>
                    </a:moveTo>
                    <a:cubicBezTo>
                      <a:pt x="126844" y="28257"/>
                      <a:pt x="98460" y="0"/>
                      <a:pt x="63500" y="0"/>
                    </a:cubicBezTo>
                    <a:cubicBezTo>
                      <a:pt x="28541" y="0"/>
                      <a:pt x="157" y="28257"/>
                      <a:pt x="0" y="63216"/>
                    </a:cubicBezTo>
                    <a:cubicBezTo>
                      <a:pt x="157" y="98175"/>
                      <a:pt x="28541" y="126433"/>
                      <a:pt x="63500" y="126433"/>
                    </a:cubicBezTo>
                    <a:cubicBezTo>
                      <a:pt x="98460" y="126433"/>
                      <a:pt x="126844" y="98175"/>
                      <a:pt x="127000" y="63216"/>
                    </a:cubicBezTo>
                    <a:close/>
                    <a:moveTo>
                      <a:pt x="75166" y="37131"/>
                    </a:moveTo>
                    <a:lnTo>
                      <a:pt x="51835" y="89301"/>
                    </a:lnTo>
                    <a:lnTo>
                      <a:pt x="6288541" y="2884311"/>
                    </a:lnTo>
                    <a:lnTo>
                      <a:pt x="6311876" y="2832140"/>
                    </a:lnTo>
                    <a:close/>
                  </a:path>
                </a:pathLst>
              </a:custGeom>
              <a:solidFill>
                <a:srgbClr val="F8F8F8"/>
              </a:solidFill>
            </p:spPr>
          </p:sp>
          <p:sp>
            <p:nvSpPr>
              <p:cNvPr id="29" name="Freeform 29"/>
              <p:cNvSpPr/>
              <p:nvPr/>
            </p:nvSpPr>
            <p:spPr>
              <a:xfrm>
                <a:off x="28001686" y="3197628"/>
                <a:ext cx="6363708" cy="825186"/>
              </a:xfrm>
              <a:custGeom>
                <a:avLst/>
                <a:gdLst/>
                <a:ahLst/>
                <a:cxnLst/>
                <a:rect l="l" t="t" r="r" b="b"/>
                <a:pathLst>
                  <a:path w="6363708" h="825186">
                    <a:moveTo>
                      <a:pt x="127000" y="761969"/>
                    </a:moveTo>
                    <a:cubicBezTo>
                      <a:pt x="126845" y="727010"/>
                      <a:pt x="98459" y="698752"/>
                      <a:pt x="63500" y="698752"/>
                    </a:cubicBezTo>
                    <a:cubicBezTo>
                      <a:pt x="28541" y="698752"/>
                      <a:pt x="155" y="727010"/>
                      <a:pt x="0" y="761969"/>
                    </a:cubicBezTo>
                    <a:cubicBezTo>
                      <a:pt x="155" y="796928"/>
                      <a:pt x="28541" y="825185"/>
                      <a:pt x="63500" y="825185"/>
                    </a:cubicBezTo>
                    <a:cubicBezTo>
                      <a:pt x="98459" y="825185"/>
                      <a:pt x="126845" y="796928"/>
                      <a:pt x="127000" y="761969"/>
                    </a:cubicBezTo>
                    <a:close/>
                    <a:moveTo>
                      <a:pt x="60325" y="733570"/>
                    </a:moveTo>
                    <a:lnTo>
                      <a:pt x="66675" y="790367"/>
                    </a:lnTo>
                    <a:lnTo>
                      <a:pt x="6303383" y="91614"/>
                    </a:lnTo>
                    <a:lnTo>
                      <a:pt x="6297033" y="34818"/>
                    </a:lnTo>
                    <a:close/>
                    <a:moveTo>
                      <a:pt x="6363708" y="63216"/>
                    </a:moveTo>
                    <a:cubicBezTo>
                      <a:pt x="6363553" y="28257"/>
                      <a:pt x="6335167" y="0"/>
                      <a:pt x="6300208" y="0"/>
                    </a:cubicBezTo>
                    <a:cubicBezTo>
                      <a:pt x="6265249" y="0"/>
                      <a:pt x="6236863" y="28257"/>
                      <a:pt x="6236708" y="63216"/>
                    </a:cubicBezTo>
                    <a:cubicBezTo>
                      <a:pt x="6236863" y="98175"/>
                      <a:pt x="6265249" y="126433"/>
                      <a:pt x="6300208" y="126433"/>
                    </a:cubicBezTo>
                    <a:cubicBezTo>
                      <a:pt x="6335167" y="126433"/>
                      <a:pt x="6363553" y="98175"/>
                      <a:pt x="6363708" y="63216"/>
                    </a:cubicBezTo>
                    <a:close/>
                  </a:path>
                </a:pathLst>
              </a:custGeom>
              <a:solidFill>
                <a:srgbClr val="F8F8F8"/>
              </a:solidFill>
            </p:spPr>
          </p:sp>
          <p:sp>
            <p:nvSpPr>
              <p:cNvPr id="30" name="Freeform 30"/>
              <p:cNvSpPr/>
              <p:nvPr/>
            </p:nvSpPr>
            <p:spPr>
              <a:xfrm>
                <a:off x="3054854" y="5794845"/>
                <a:ext cx="6305443" cy="1255895"/>
              </a:xfrm>
              <a:custGeom>
                <a:avLst/>
                <a:gdLst/>
                <a:ahLst/>
                <a:cxnLst/>
                <a:rect l="l" t="t" r="r" b="b"/>
                <a:pathLst>
                  <a:path w="6305443" h="1255895">
                    <a:moveTo>
                      <a:pt x="127000" y="1192678"/>
                    </a:moveTo>
                    <a:cubicBezTo>
                      <a:pt x="126844" y="1157719"/>
                      <a:pt x="98460" y="1129462"/>
                      <a:pt x="63500" y="1129462"/>
                    </a:cubicBezTo>
                    <a:cubicBezTo>
                      <a:pt x="28541" y="1129462"/>
                      <a:pt x="156" y="1157719"/>
                      <a:pt x="0" y="1192678"/>
                    </a:cubicBezTo>
                    <a:cubicBezTo>
                      <a:pt x="156" y="1227637"/>
                      <a:pt x="28541" y="1255894"/>
                      <a:pt x="63500" y="1255894"/>
                    </a:cubicBezTo>
                    <a:cubicBezTo>
                      <a:pt x="98460" y="1255894"/>
                      <a:pt x="126844" y="1227637"/>
                      <a:pt x="127000" y="1192678"/>
                    </a:cubicBezTo>
                    <a:close/>
                    <a:moveTo>
                      <a:pt x="58265" y="1164587"/>
                    </a:moveTo>
                    <a:lnTo>
                      <a:pt x="68735" y="1220769"/>
                    </a:lnTo>
                    <a:lnTo>
                      <a:pt x="6305443" y="56183"/>
                    </a:lnTo>
                    <a:lnTo>
                      <a:pt x="6294973" y="0"/>
                    </a:lnTo>
                    <a:close/>
                  </a:path>
                </a:pathLst>
              </a:custGeom>
              <a:solidFill>
                <a:srgbClr val="F8F8F8"/>
              </a:solidFill>
            </p:spPr>
          </p:sp>
          <p:sp>
            <p:nvSpPr>
              <p:cNvPr id="31" name="Freeform 31"/>
              <p:cNvSpPr/>
              <p:nvPr/>
            </p:nvSpPr>
            <p:spPr>
              <a:xfrm>
                <a:off x="9291562" y="3001842"/>
                <a:ext cx="6311874" cy="2884311"/>
              </a:xfrm>
              <a:custGeom>
                <a:avLst/>
                <a:gdLst/>
                <a:ahLst/>
                <a:cxnLst/>
                <a:rect l="l" t="t" r="r" b="b"/>
                <a:pathLst>
                  <a:path w="6311874" h="2884311">
                    <a:moveTo>
                      <a:pt x="127000" y="2821094"/>
                    </a:moveTo>
                    <a:cubicBezTo>
                      <a:pt x="126844" y="2786135"/>
                      <a:pt x="98460" y="2757877"/>
                      <a:pt x="63500" y="2757877"/>
                    </a:cubicBezTo>
                    <a:cubicBezTo>
                      <a:pt x="28540" y="2757877"/>
                      <a:pt x="157" y="2786135"/>
                      <a:pt x="0" y="2821094"/>
                    </a:cubicBezTo>
                    <a:cubicBezTo>
                      <a:pt x="157" y="2856053"/>
                      <a:pt x="28540" y="2884311"/>
                      <a:pt x="63500" y="2884311"/>
                    </a:cubicBezTo>
                    <a:cubicBezTo>
                      <a:pt x="98460" y="2884311"/>
                      <a:pt x="126844" y="2856053"/>
                      <a:pt x="127000" y="2821094"/>
                    </a:cubicBezTo>
                    <a:close/>
                    <a:moveTo>
                      <a:pt x="51834" y="2795009"/>
                    </a:moveTo>
                    <a:lnTo>
                      <a:pt x="75166" y="2847179"/>
                    </a:lnTo>
                    <a:lnTo>
                      <a:pt x="6311875" y="52170"/>
                    </a:lnTo>
                    <a:lnTo>
                      <a:pt x="6288541" y="0"/>
                    </a:lnTo>
                    <a:close/>
                  </a:path>
                </a:pathLst>
              </a:custGeom>
              <a:solidFill>
                <a:srgbClr val="F8F8F8"/>
              </a:solidFill>
            </p:spPr>
          </p:sp>
          <p:sp>
            <p:nvSpPr>
              <p:cNvPr id="32" name="Freeform 32"/>
              <p:cNvSpPr/>
              <p:nvPr/>
            </p:nvSpPr>
            <p:spPr>
              <a:xfrm>
                <a:off x="15528271" y="2300776"/>
                <a:ext cx="6303383" cy="790367"/>
              </a:xfrm>
              <a:custGeom>
                <a:avLst/>
                <a:gdLst/>
                <a:ahLst/>
                <a:cxnLst/>
                <a:rect l="l" t="t" r="r" b="b"/>
                <a:pathLst>
                  <a:path w="6303383" h="790367">
                    <a:moveTo>
                      <a:pt x="127000" y="727151"/>
                    </a:moveTo>
                    <a:cubicBezTo>
                      <a:pt x="126843" y="692192"/>
                      <a:pt x="98459" y="663934"/>
                      <a:pt x="63500" y="663934"/>
                    </a:cubicBezTo>
                    <a:cubicBezTo>
                      <a:pt x="28541" y="663934"/>
                      <a:pt x="156" y="692192"/>
                      <a:pt x="0" y="727151"/>
                    </a:cubicBezTo>
                    <a:cubicBezTo>
                      <a:pt x="156" y="762110"/>
                      <a:pt x="28541" y="790367"/>
                      <a:pt x="63500" y="790367"/>
                    </a:cubicBezTo>
                    <a:cubicBezTo>
                      <a:pt x="98459" y="790367"/>
                      <a:pt x="126843" y="762110"/>
                      <a:pt x="127000" y="727151"/>
                    </a:cubicBezTo>
                    <a:close/>
                    <a:moveTo>
                      <a:pt x="60325" y="698753"/>
                    </a:moveTo>
                    <a:lnTo>
                      <a:pt x="66675" y="755549"/>
                    </a:lnTo>
                    <a:lnTo>
                      <a:pt x="6303382" y="56797"/>
                    </a:lnTo>
                    <a:lnTo>
                      <a:pt x="6297032" y="0"/>
                    </a:lnTo>
                    <a:close/>
                  </a:path>
                </a:pathLst>
              </a:custGeom>
              <a:solidFill>
                <a:srgbClr val="F8F8F8"/>
              </a:solidFill>
            </p:spPr>
          </p:sp>
          <p:sp>
            <p:nvSpPr>
              <p:cNvPr id="33" name="Freeform 33"/>
              <p:cNvSpPr/>
              <p:nvPr/>
            </p:nvSpPr>
            <p:spPr>
              <a:xfrm>
                <a:off x="21764978" y="2265958"/>
                <a:ext cx="6303383" cy="790367"/>
              </a:xfrm>
              <a:custGeom>
                <a:avLst/>
                <a:gdLst/>
                <a:ahLst/>
                <a:cxnLst/>
                <a:rect l="l" t="t" r="r" b="b"/>
                <a:pathLst>
                  <a:path w="6303383" h="790367">
                    <a:moveTo>
                      <a:pt x="127000" y="63216"/>
                    </a:moveTo>
                    <a:cubicBezTo>
                      <a:pt x="126844" y="28257"/>
                      <a:pt x="98460" y="0"/>
                      <a:pt x="63500" y="0"/>
                    </a:cubicBezTo>
                    <a:cubicBezTo>
                      <a:pt x="28541" y="0"/>
                      <a:pt x="157" y="28257"/>
                      <a:pt x="0" y="63216"/>
                    </a:cubicBezTo>
                    <a:cubicBezTo>
                      <a:pt x="157" y="98176"/>
                      <a:pt x="28541" y="126433"/>
                      <a:pt x="63500" y="126433"/>
                    </a:cubicBezTo>
                    <a:cubicBezTo>
                      <a:pt x="98460" y="126433"/>
                      <a:pt x="126844" y="98176"/>
                      <a:pt x="127000" y="63216"/>
                    </a:cubicBezTo>
                    <a:close/>
                    <a:moveTo>
                      <a:pt x="66675" y="34818"/>
                    </a:moveTo>
                    <a:lnTo>
                      <a:pt x="60325" y="91615"/>
                    </a:lnTo>
                    <a:lnTo>
                      <a:pt x="6297033" y="790367"/>
                    </a:lnTo>
                    <a:lnTo>
                      <a:pt x="6303383" y="733571"/>
                    </a:lnTo>
                    <a:close/>
                  </a:path>
                </a:pathLst>
              </a:custGeom>
              <a:solidFill>
                <a:srgbClr val="F8F8F8"/>
              </a:solidFill>
            </p:spPr>
          </p:sp>
          <p:sp>
            <p:nvSpPr>
              <p:cNvPr id="34" name="Freeform 34"/>
              <p:cNvSpPr/>
              <p:nvPr/>
            </p:nvSpPr>
            <p:spPr>
              <a:xfrm>
                <a:off x="28001686" y="2964710"/>
                <a:ext cx="6363708" cy="2921443"/>
              </a:xfrm>
              <a:custGeom>
                <a:avLst/>
                <a:gdLst/>
                <a:ahLst/>
                <a:cxnLst/>
                <a:rect l="l" t="t" r="r" b="b"/>
                <a:pathLst>
                  <a:path w="6363708" h="2921443">
                    <a:moveTo>
                      <a:pt x="127000" y="63217"/>
                    </a:moveTo>
                    <a:cubicBezTo>
                      <a:pt x="126845" y="28258"/>
                      <a:pt x="98459" y="0"/>
                      <a:pt x="63500" y="0"/>
                    </a:cubicBezTo>
                    <a:cubicBezTo>
                      <a:pt x="28541" y="0"/>
                      <a:pt x="155" y="28258"/>
                      <a:pt x="0" y="63217"/>
                    </a:cubicBezTo>
                    <a:cubicBezTo>
                      <a:pt x="155" y="98176"/>
                      <a:pt x="28541" y="126433"/>
                      <a:pt x="63500" y="126433"/>
                    </a:cubicBezTo>
                    <a:cubicBezTo>
                      <a:pt x="98459" y="126433"/>
                      <a:pt x="126845" y="98176"/>
                      <a:pt x="127000" y="63217"/>
                    </a:cubicBezTo>
                    <a:close/>
                    <a:moveTo>
                      <a:pt x="75168" y="37132"/>
                    </a:moveTo>
                    <a:lnTo>
                      <a:pt x="51833" y="89302"/>
                    </a:lnTo>
                    <a:lnTo>
                      <a:pt x="6288543" y="2884311"/>
                    </a:lnTo>
                    <a:lnTo>
                      <a:pt x="6311875" y="2832141"/>
                    </a:lnTo>
                    <a:close/>
                    <a:moveTo>
                      <a:pt x="6363708" y="2858226"/>
                    </a:moveTo>
                    <a:cubicBezTo>
                      <a:pt x="6363553" y="2823267"/>
                      <a:pt x="6335167" y="2795009"/>
                      <a:pt x="6300208" y="2795009"/>
                    </a:cubicBezTo>
                    <a:cubicBezTo>
                      <a:pt x="6265249" y="2795009"/>
                      <a:pt x="6236863" y="2823267"/>
                      <a:pt x="6236708" y="2858226"/>
                    </a:cubicBezTo>
                    <a:cubicBezTo>
                      <a:pt x="6236863" y="2893185"/>
                      <a:pt x="6265249" y="2921443"/>
                      <a:pt x="6300208" y="2921443"/>
                    </a:cubicBezTo>
                    <a:cubicBezTo>
                      <a:pt x="6335167" y="2921443"/>
                      <a:pt x="6363553" y="2893185"/>
                      <a:pt x="6363708" y="2858226"/>
                    </a:cubicBezTo>
                    <a:close/>
                  </a:path>
                </a:pathLst>
              </a:custGeom>
              <a:solidFill>
                <a:srgbClr val="F8F8F8"/>
              </a:solidFill>
            </p:spPr>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3651" y="4257835"/>
            <a:ext cx="2872351" cy="2671287"/>
          </a:xfrm>
          <a:prstGeom prst="rect">
            <a:avLst/>
          </a:prstGeom>
        </p:spPr>
      </p:pic>
      <p:sp>
        <p:nvSpPr>
          <p:cNvPr id="3" name="TextBox 3"/>
          <p:cNvSpPr txBox="1"/>
          <p:nvPr/>
        </p:nvSpPr>
        <p:spPr>
          <a:xfrm>
            <a:off x="10007085" y="1903908"/>
            <a:ext cx="6389865" cy="1898862"/>
          </a:xfrm>
          <a:prstGeom prst="rect">
            <a:avLst/>
          </a:prstGeom>
        </p:spPr>
        <p:txBody>
          <a:bodyPr lIns="0" tIns="0" rIns="0" bIns="0" rtlCol="0" anchor="t">
            <a:spAutoFit/>
          </a:bodyPr>
          <a:lstStyle/>
          <a:p>
            <a:pPr marL="0" lvl="0" indent="0" algn="just">
              <a:lnSpc>
                <a:spcPts val="3779"/>
              </a:lnSpc>
            </a:pPr>
            <a:r>
              <a:rPr lang="en-US" sz="2699">
                <a:solidFill>
                  <a:srgbClr val="1D1233"/>
                </a:solidFill>
                <a:latin typeface="Muli Regular"/>
              </a:rPr>
              <a:t>In the current scenario, the stock prediction is mostly based on physical factors such as the pattern in the stock price history.</a:t>
            </a:r>
          </a:p>
        </p:txBody>
      </p:sp>
      <p:sp>
        <p:nvSpPr>
          <p:cNvPr id="4" name="TextBox 4"/>
          <p:cNvSpPr txBox="1"/>
          <p:nvPr/>
        </p:nvSpPr>
        <p:spPr>
          <a:xfrm>
            <a:off x="10007085" y="4647122"/>
            <a:ext cx="6389865" cy="2378816"/>
          </a:xfrm>
          <a:prstGeom prst="rect">
            <a:avLst/>
          </a:prstGeom>
        </p:spPr>
        <p:txBody>
          <a:bodyPr lIns="0" tIns="0" rIns="0" bIns="0" rtlCol="0" anchor="t">
            <a:spAutoFit/>
          </a:bodyPr>
          <a:lstStyle/>
          <a:p>
            <a:pPr marL="0" lvl="0" indent="0" algn="just">
              <a:lnSpc>
                <a:spcPts val="3779"/>
              </a:lnSpc>
            </a:pPr>
            <a:r>
              <a:rPr lang="en-US" sz="2699">
                <a:solidFill>
                  <a:srgbClr val="1D1233"/>
                </a:solidFill>
                <a:latin typeface="Muli Regular"/>
              </a:rPr>
              <a:t>The proposed system will try to understand the pattern between the specific hikes/downfall in the market and the on-going buzz about the "Stock" on table.</a:t>
            </a:r>
          </a:p>
        </p:txBody>
      </p:sp>
      <p:sp>
        <p:nvSpPr>
          <p:cNvPr id="5" name="TextBox 5"/>
          <p:cNvSpPr txBox="1"/>
          <p:nvPr/>
        </p:nvSpPr>
        <p:spPr>
          <a:xfrm>
            <a:off x="10007085" y="7645444"/>
            <a:ext cx="6389865" cy="1898862"/>
          </a:xfrm>
          <a:prstGeom prst="rect">
            <a:avLst/>
          </a:prstGeom>
        </p:spPr>
        <p:txBody>
          <a:bodyPr lIns="0" tIns="0" rIns="0" bIns="0" rtlCol="0" anchor="t">
            <a:spAutoFit/>
          </a:bodyPr>
          <a:lstStyle/>
          <a:p>
            <a:pPr marL="0" lvl="0" indent="0" algn="just">
              <a:lnSpc>
                <a:spcPts val="3779"/>
              </a:lnSpc>
            </a:pPr>
            <a:r>
              <a:rPr lang="en-US" sz="2699">
                <a:solidFill>
                  <a:srgbClr val="1D1233"/>
                </a:solidFill>
                <a:latin typeface="Muli Regular"/>
              </a:rPr>
              <a:t>This method of Stock prediction can not only predict the usual stock price for a specific stock, but can also alert about Price-hikes and downfalls.</a:t>
            </a:r>
          </a:p>
        </p:txBody>
      </p:sp>
      <p:sp>
        <p:nvSpPr>
          <p:cNvPr id="6" name="TextBox 6"/>
          <p:cNvSpPr txBox="1"/>
          <p:nvPr/>
        </p:nvSpPr>
        <p:spPr>
          <a:xfrm>
            <a:off x="1028700" y="990600"/>
            <a:ext cx="5502997" cy="1625584"/>
          </a:xfrm>
          <a:prstGeom prst="rect">
            <a:avLst/>
          </a:prstGeom>
        </p:spPr>
        <p:txBody>
          <a:bodyPr lIns="0" tIns="0" rIns="0" bIns="0" rtlCol="0" anchor="t">
            <a:spAutoFit/>
          </a:bodyPr>
          <a:lstStyle/>
          <a:p>
            <a:pPr>
              <a:lnSpc>
                <a:spcPts val="6499"/>
              </a:lnSpc>
            </a:pPr>
            <a:r>
              <a:rPr lang="en-US" sz="4999" spc="-49">
                <a:solidFill>
                  <a:srgbClr val="1D1233"/>
                </a:solidFill>
                <a:latin typeface="Muli Black Bold"/>
              </a:rPr>
              <a:t>Novelty</a:t>
            </a:r>
          </a:p>
          <a:p>
            <a:pPr marL="0" lvl="0" indent="0">
              <a:lnSpc>
                <a:spcPts val="6500"/>
              </a:lnSpc>
              <a:spcBef>
                <a:spcPct val="0"/>
              </a:spcBef>
            </a:pPr>
            <a:r>
              <a:rPr lang="en-US" sz="4999" spc="-49">
                <a:solidFill>
                  <a:srgbClr val="1D1233"/>
                </a:solidFill>
                <a:latin typeface="Muli Black Bold"/>
              </a:rPr>
              <a:t>of the Project</a:t>
            </a:r>
          </a:p>
        </p:txBody>
      </p:sp>
      <p:sp>
        <p:nvSpPr>
          <p:cNvPr id="7" name="TextBox 7"/>
          <p:cNvSpPr txBox="1"/>
          <p:nvPr/>
        </p:nvSpPr>
        <p:spPr>
          <a:xfrm>
            <a:off x="1028700" y="8814546"/>
            <a:ext cx="5502997" cy="443754"/>
          </a:xfrm>
          <a:prstGeom prst="rect">
            <a:avLst/>
          </a:prstGeom>
        </p:spPr>
        <p:txBody>
          <a:bodyPr lIns="0" tIns="0" rIns="0" bIns="0" rtlCol="0" anchor="t">
            <a:spAutoFit/>
          </a:bodyPr>
          <a:lstStyle/>
          <a:p>
            <a:pPr marL="0" lvl="0" indent="0">
              <a:lnSpc>
                <a:spcPts val="3640"/>
              </a:lnSpc>
            </a:pPr>
            <a:r>
              <a:rPr lang="en-US" sz="2599">
                <a:solidFill>
                  <a:srgbClr val="1D1233"/>
                </a:solidFill>
                <a:latin typeface="Muli Regular"/>
              </a:rPr>
              <a:t>Stocks Price Prediction</a:t>
            </a:r>
          </a:p>
        </p:txBody>
      </p:sp>
      <p:grpSp>
        <p:nvGrpSpPr>
          <p:cNvPr id="8" name="Group 8"/>
          <p:cNvGrpSpPr/>
          <p:nvPr/>
        </p:nvGrpSpPr>
        <p:grpSpPr>
          <a:xfrm>
            <a:off x="9144000" y="7077479"/>
            <a:ext cx="7252951" cy="324072"/>
            <a:chOff x="0" y="0"/>
            <a:chExt cx="12790545" cy="571500"/>
          </a:xfrm>
        </p:grpSpPr>
        <p:sp>
          <p:nvSpPr>
            <p:cNvPr id="9" name="Freeform 9"/>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231279">
                <a:alpha val="19608"/>
              </a:srgbClr>
            </a:solidFill>
          </p:spPr>
        </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6995082"/>
            <a:ext cx="488867" cy="488867"/>
          </a:xfrm>
          <a:prstGeom prst="rect">
            <a:avLst/>
          </a:prstGeom>
        </p:spPr>
      </p:pic>
      <p:grpSp>
        <p:nvGrpSpPr>
          <p:cNvPr id="11" name="Group 11"/>
          <p:cNvGrpSpPr/>
          <p:nvPr/>
        </p:nvGrpSpPr>
        <p:grpSpPr>
          <a:xfrm>
            <a:off x="9144000" y="4319134"/>
            <a:ext cx="7252951" cy="324072"/>
            <a:chOff x="0" y="0"/>
            <a:chExt cx="12790545" cy="571500"/>
          </a:xfrm>
        </p:grpSpPr>
        <p:sp>
          <p:nvSpPr>
            <p:cNvPr id="12" name="Freeform 12"/>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231279">
                <a:alpha val="19608"/>
              </a:srgbClr>
            </a:solidFill>
          </p:spPr>
        </p:sp>
      </p:grpSp>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4236737"/>
            <a:ext cx="488867" cy="488867"/>
          </a:xfrm>
          <a:prstGeom prst="rect">
            <a:avLst/>
          </a:prstGeom>
        </p:spPr>
      </p:pic>
      <p:grpSp>
        <p:nvGrpSpPr>
          <p:cNvPr id="14" name="Group 14"/>
          <p:cNvGrpSpPr/>
          <p:nvPr/>
        </p:nvGrpSpPr>
        <p:grpSpPr>
          <a:xfrm>
            <a:off x="9144000" y="1111097"/>
            <a:ext cx="7252951" cy="324072"/>
            <a:chOff x="0" y="0"/>
            <a:chExt cx="12790545" cy="571500"/>
          </a:xfrm>
        </p:grpSpPr>
        <p:sp>
          <p:nvSpPr>
            <p:cNvPr id="15" name="Freeform 15"/>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1D1233">
                <a:alpha val="19608"/>
              </a:srgbClr>
            </a:solidFill>
          </p:spPr>
        </p:sp>
      </p:gr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1028700"/>
            <a:ext cx="488867" cy="48886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233"/>
        </a:solidFill>
        <a:effectLst/>
      </p:bgPr>
    </p:bg>
    <p:spTree>
      <p:nvGrpSpPr>
        <p:cNvPr id="1" name=""/>
        <p:cNvGrpSpPr/>
        <p:nvPr/>
      </p:nvGrpSpPr>
      <p:grpSpPr>
        <a:xfrm>
          <a:off x="0" y="0"/>
          <a:ext cx="0" cy="0"/>
          <a:chOff x="0" y="0"/>
          <a:chExt cx="0" cy="0"/>
        </a:xfrm>
      </p:grpSpPr>
      <p:sp>
        <p:nvSpPr>
          <p:cNvPr id="2" name="TextBox 2"/>
          <p:cNvSpPr txBox="1"/>
          <p:nvPr/>
        </p:nvSpPr>
        <p:spPr>
          <a:xfrm>
            <a:off x="1028700" y="981170"/>
            <a:ext cx="12292155" cy="1266719"/>
          </a:xfrm>
          <a:prstGeom prst="rect">
            <a:avLst/>
          </a:prstGeom>
        </p:spPr>
        <p:txBody>
          <a:bodyPr lIns="0" tIns="0" rIns="0" bIns="0" rtlCol="0" anchor="t">
            <a:spAutoFit/>
          </a:bodyPr>
          <a:lstStyle/>
          <a:p>
            <a:pPr marL="0" lvl="0" indent="0" algn="l">
              <a:lnSpc>
                <a:spcPts val="10080"/>
              </a:lnSpc>
              <a:spcBef>
                <a:spcPct val="0"/>
              </a:spcBef>
            </a:pPr>
            <a:r>
              <a:rPr lang="en-US" sz="8000">
                <a:solidFill>
                  <a:srgbClr val="3F39FF"/>
                </a:solidFill>
                <a:latin typeface="Muli Black Bold"/>
              </a:rPr>
              <a:t>Literature Review</a:t>
            </a:r>
          </a:p>
        </p:txBody>
      </p:sp>
      <p:sp>
        <p:nvSpPr>
          <p:cNvPr id="3" name="TextBox 3"/>
          <p:cNvSpPr txBox="1"/>
          <p:nvPr/>
        </p:nvSpPr>
        <p:spPr>
          <a:xfrm>
            <a:off x="686517" y="3833264"/>
            <a:ext cx="16572783" cy="5071834"/>
          </a:xfrm>
          <a:prstGeom prst="rect">
            <a:avLst/>
          </a:prstGeom>
        </p:spPr>
        <p:txBody>
          <a:bodyPr lIns="0" tIns="0" rIns="0" bIns="0" rtlCol="0" anchor="t">
            <a:spAutoFit/>
          </a:bodyPr>
          <a:lstStyle/>
          <a:p>
            <a:pPr marL="561933" lvl="1" indent="-280967" algn="just">
              <a:lnSpc>
                <a:spcPts val="3643"/>
              </a:lnSpc>
              <a:buFont typeface="Arial"/>
              <a:buChar char="•"/>
            </a:pPr>
            <a:r>
              <a:rPr lang="en-US" sz="2602">
                <a:solidFill>
                  <a:srgbClr val="F8F8F8"/>
                </a:solidFill>
                <a:latin typeface="Muli Regular"/>
              </a:rPr>
              <a:t>Jasic and Wood (2004) developed an artificial neural network to predict daily stock market index returns using data from several global stock markets. </a:t>
            </a:r>
          </a:p>
          <a:p>
            <a:pPr marL="561933" lvl="1" indent="-280967" algn="just">
              <a:lnSpc>
                <a:spcPts val="3643"/>
              </a:lnSpc>
              <a:buFont typeface="Arial"/>
              <a:buChar char="•"/>
            </a:pPr>
            <a:r>
              <a:rPr lang="en-US" sz="2602">
                <a:solidFill>
                  <a:srgbClr val="F8F8F8"/>
                </a:solidFill>
                <a:latin typeface="Muli Regular"/>
              </a:rPr>
              <a:t>A method is introduced based on univariate neural networks using untransformed data inputs to provide short-term stock market index return predictions. The study uses the daily closing values of the Standard and Poor’s 500 Index (S&amp;P 500), the German DAX Index, the Japanese TOPIX index, and London’s Financial Times Stock Exchange Index (FTSE All Share). The samples for the S&amp;P 500, DAX and FTSE Index are from January 1, 1965 to November 11, 1999. The sample for TOPIX covers the period from January 1, 1969 to November 11, 1999 since data from earlier years was not available. </a:t>
            </a:r>
          </a:p>
          <a:p>
            <a:pPr marL="561933" lvl="1" indent="-280967" algn="just">
              <a:lnSpc>
                <a:spcPts val="3643"/>
              </a:lnSpc>
              <a:buFont typeface="Arial"/>
              <a:buChar char="•"/>
            </a:pPr>
            <a:r>
              <a:rPr lang="en-US" sz="2602">
                <a:solidFill>
                  <a:srgbClr val="F8F8F8"/>
                </a:solidFill>
                <a:latin typeface="Muli Regular"/>
              </a:rPr>
              <a:t>The prediction performance for the neural network is evaluated against a benchmark linear autoregressive model and prediction improvement is confirmed when applied to the </a:t>
            </a:r>
            <a:r>
              <a:rPr lang="en-US" sz="2602" u="sng">
                <a:solidFill>
                  <a:srgbClr val="F8F8F8"/>
                </a:solidFill>
                <a:latin typeface="Muli Regular Bold Italics"/>
              </a:rPr>
              <a:t>S&amp;P 500 and DAX </a:t>
            </a:r>
            <a:r>
              <a:rPr lang="en-US" sz="2602">
                <a:solidFill>
                  <a:srgbClr val="F8F8F8"/>
                </a:solidFill>
                <a:latin typeface="Muli Regular"/>
              </a:rPr>
              <a:t>indices.</a:t>
            </a:r>
          </a:p>
        </p:txBody>
      </p:sp>
      <p:sp>
        <p:nvSpPr>
          <p:cNvPr id="4" name="TextBox 4"/>
          <p:cNvSpPr txBox="1"/>
          <p:nvPr/>
        </p:nvSpPr>
        <p:spPr>
          <a:xfrm>
            <a:off x="1028700" y="2676409"/>
            <a:ext cx="12292155" cy="790575"/>
          </a:xfrm>
          <a:prstGeom prst="rect">
            <a:avLst/>
          </a:prstGeom>
        </p:spPr>
        <p:txBody>
          <a:bodyPr lIns="0" tIns="0" rIns="0" bIns="0" rtlCol="0" anchor="t">
            <a:spAutoFit/>
          </a:bodyPr>
          <a:lstStyle/>
          <a:p>
            <a:pPr marL="0" lvl="0" indent="0" algn="l">
              <a:lnSpc>
                <a:spcPts val="6300"/>
              </a:lnSpc>
              <a:spcBef>
                <a:spcPct val="0"/>
              </a:spcBef>
            </a:pPr>
            <a:r>
              <a:rPr lang="en-US" sz="5000" u="sng">
                <a:solidFill>
                  <a:srgbClr val="F8F8F8"/>
                </a:solidFill>
                <a:latin typeface="Muli Black Bold"/>
              </a:rPr>
              <a:t>Jasic and Wood(2004):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981170"/>
            <a:ext cx="12292155" cy="1266719"/>
          </a:xfrm>
          <a:prstGeom prst="rect">
            <a:avLst/>
          </a:prstGeom>
        </p:spPr>
        <p:txBody>
          <a:bodyPr lIns="0" tIns="0" rIns="0" bIns="0" rtlCol="0" anchor="t">
            <a:spAutoFit/>
          </a:bodyPr>
          <a:lstStyle/>
          <a:p>
            <a:pPr marL="0" lvl="0" indent="0" algn="l">
              <a:lnSpc>
                <a:spcPts val="10080"/>
              </a:lnSpc>
              <a:spcBef>
                <a:spcPct val="0"/>
              </a:spcBef>
            </a:pPr>
            <a:r>
              <a:rPr lang="en-US" sz="8000">
                <a:solidFill>
                  <a:srgbClr val="3F39FF"/>
                </a:solidFill>
                <a:latin typeface="Muli Black Bold"/>
              </a:rPr>
              <a:t>Literature Review</a:t>
            </a:r>
          </a:p>
        </p:txBody>
      </p:sp>
      <p:sp>
        <p:nvSpPr>
          <p:cNvPr id="3" name="TextBox 3"/>
          <p:cNvSpPr txBox="1"/>
          <p:nvPr/>
        </p:nvSpPr>
        <p:spPr>
          <a:xfrm>
            <a:off x="686517" y="3677097"/>
            <a:ext cx="16572783" cy="4146321"/>
          </a:xfrm>
          <a:prstGeom prst="rect">
            <a:avLst/>
          </a:prstGeom>
        </p:spPr>
        <p:txBody>
          <a:bodyPr lIns="0" tIns="0" rIns="0" bIns="0" rtlCol="0" anchor="t">
            <a:spAutoFit/>
          </a:bodyPr>
          <a:lstStyle/>
          <a:p>
            <a:pPr marL="561933" lvl="1" indent="-280967" algn="just">
              <a:lnSpc>
                <a:spcPts val="3643"/>
              </a:lnSpc>
              <a:buFont typeface="Arial"/>
              <a:buChar char="•"/>
            </a:pPr>
            <a:r>
              <a:rPr lang="en-US" sz="2602">
                <a:solidFill>
                  <a:srgbClr val="1D1233"/>
                </a:solidFill>
                <a:latin typeface="Muli Regular"/>
              </a:rPr>
              <a:t>It is presumed that investors choose their investment positions by analyzing historical stock market data, and the historical data are given weights based on how near they are to the present.</a:t>
            </a:r>
          </a:p>
          <a:p>
            <a:pPr marL="561933" lvl="1" indent="-280967" algn="just">
              <a:lnSpc>
                <a:spcPts val="3643"/>
              </a:lnSpc>
              <a:buFont typeface="Arial"/>
              <a:buChar char="•"/>
            </a:pPr>
            <a:r>
              <a:rPr lang="en-US" sz="2602">
                <a:solidFill>
                  <a:srgbClr val="1D1233"/>
                </a:solidFill>
                <a:latin typeface="Muli Regular"/>
              </a:rPr>
              <a:t>The nearer the historical data time is to the present, the stronger the impact the data have on the predictive model. The model’s effectiveness is analyzed using a numerical experiment based on data from each trading day in an 18-year period from December 19, 1990 to June 7, 2008.</a:t>
            </a:r>
          </a:p>
          <a:p>
            <a:pPr marL="561933" lvl="1" indent="-280967" algn="just">
              <a:lnSpc>
                <a:spcPts val="3643"/>
              </a:lnSpc>
              <a:buFont typeface="Arial"/>
              <a:buChar char="•"/>
            </a:pPr>
            <a:r>
              <a:rPr lang="en-US" sz="2602">
                <a:solidFill>
                  <a:srgbClr val="1D1233"/>
                </a:solidFill>
                <a:latin typeface="Muli Regular"/>
              </a:rPr>
              <a:t>The data is from several stock markets including the Shanghai and Shenzhen Stock Exchange Stock A Index (SAI), Stock B Index (SBI), and the Hang Seng (HIS), Dow Jones Industrial Average (DJIA), NASDAQ Composite (IXIC) and S&amp;P500.</a:t>
            </a:r>
          </a:p>
          <a:p>
            <a:pPr marL="561933" lvl="1" indent="-280967" algn="just">
              <a:lnSpc>
                <a:spcPts val="3643"/>
              </a:lnSpc>
              <a:buFont typeface="Arial"/>
              <a:buChar char="•"/>
            </a:pPr>
            <a:r>
              <a:rPr lang="en-US" sz="2602">
                <a:solidFill>
                  <a:srgbClr val="1D1233"/>
                </a:solidFill>
                <a:latin typeface="Muli Regular"/>
              </a:rPr>
              <a:t>The forecasting performance of the model is assessed using various volatility parameters.</a:t>
            </a:r>
          </a:p>
        </p:txBody>
      </p:sp>
      <p:sp>
        <p:nvSpPr>
          <p:cNvPr id="4" name="TextBox 4"/>
          <p:cNvSpPr txBox="1"/>
          <p:nvPr/>
        </p:nvSpPr>
        <p:spPr>
          <a:xfrm>
            <a:off x="1028700" y="2676409"/>
            <a:ext cx="12292155" cy="790575"/>
          </a:xfrm>
          <a:prstGeom prst="rect">
            <a:avLst/>
          </a:prstGeom>
        </p:spPr>
        <p:txBody>
          <a:bodyPr lIns="0" tIns="0" rIns="0" bIns="0" rtlCol="0" anchor="t">
            <a:spAutoFit/>
          </a:bodyPr>
          <a:lstStyle/>
          <a:p>
            <a:pPr marL="0" lvl="0" indent="0" algn="l">
              <a:lnSpc>
                <a:spcPts val="6300"/>
              </a:lnSpc>
              <a:spcBef>
                <a:spcPct val="0"/>
              </a:spcBef>
            </a:pPr>
            <a:r>
              <a:rPr lang="en-US" sz="5000" u="sng">
                <a:solidFill>
                  <a:srgbClr val="1D1233"/>
                </a:solidFill>
                <a:latin typeface="Muli Black Bold"/>
              </a:rPr>
              <a:t>Liao and Wang, 2010:</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1233"/>
        </a:solidFill>
        <a:effectLst/>
      </p:bgPr>
    </p:bg>
    <p:spTree>
      <p:nvGrpSpPr>
        <p:cNvPr id="1" name=""/>
        <p:cNvGrpSpPr/>
        <p:nvPr/>
      </p:nvGrpSpPr>
      <p:grpSpPr>
        <a:xfrm>
          <a:off x="0" y="0"/>
          <a:ext cx="0" cy="0"/>
          <a:chOff x="0" y="0"/>
          <a:chExt cx="0" cy="0"/>
        </a:xfrm>
      </p:grpSpPr>
      <p:sp>
        <p:nvSpPr>
          <p:cNvPr id="2" name="TextBox 2"/>
          <p:cNvSpPr txBox="1"/>
          <p:nvPr/>
        </p:nvSpPr>
        <p:spPr>
          <a:xfrm>
            <a:off x="1028700" y="981170"/>
            <a:ext cx="12292155" cy="1266719"/>
          </a:xfrm>
          <a:prstGeom prst="rect">
            <a:avLst/>
          </a:prstGeom>
        </p:spPr>
        <p:txBody>
          <a:bodyPr lIns="0" tIns="0" rIns="0" bIns="0" rtlCol="0" anchor="t">
            <a:spAutoFit/>
          </a:bodyPr>
          <a:lstStyle/>
          <a:p>
            <a:pPr marL="0" lvl="0" indent="0" algn="l">
              <a:lnSpc>
                <a:spcPts val="10080"/>
              </a:lnSpc>
              <a:spcBef>
                <a:spcPct val="0"/>
              </a:spcBef>
            </a:pPr>
            <a:r>
              <a:rPr lang="en-US" sz="8000">
                <a:solidFill>
                  <a:srgbClr val="3F39FF"/>
                </a:solidFill>
                <a:latin typeface="Muli Black Bold"/>
              </a:rPr>
              <a:t>Literature Review</a:t>
            </a:r>
          </a:p>
        </p:txBody>
      </p:sp>
      <p:sp>
        <p:nvSpPr>
          <p:cNvPr id="3" name="TextBox 3"/>
          <p:cNvSpPr txBox="1"/>
          <p:nvPr/>
        </p:nvSpPr>
        <p:spPr>
          <a:xfrm>
            <a:off x="686517" y="3929716"/>
            <a:ext cx="16572783" cy="4609078"/>
          </a:xfrm>
          <a:prstGeom prst="rect">
            <a:avLst/>
          </a:prstGeom>
        </p:spPr>
        <p:txBody>
          <a:bodyPr lIns="0" tIns="0" rIns="0" bIns="0" rtlCol="0" anchor="t">
            <a:spAutoFit/>
          </a:bodyPr>
          <a:lstStyle/>
          <a:p>
            <a:pPr marL="561933" lvl="1" indent="-280967" algn="just">
              <a:lnSpc>
                <a:spcPts val="3643"/>
              </a:lnSpc>
              <a:buFont typeface="Arial"/>
              <a:buChar char="•"/>
            </a:pPr>
            <a:r>
              <a:rPr lang="en-US" sz="2602">
                <a:solidFill>
                  <a:srgbClr val="F8F8F8"/>
                </a:solidFill>
                <a:latin typeface="Muli Regular"/>
              </a:rPr>
              <a:t>They analyzed deep learning networks for stock market analysis and prediction. Deep learning networks extract features from a large set of raw data without relying on prior knowledge of predictors which makes it useful for high frequency stock market prediction.</a:t>
            </a:r>
          </a:p>
          <a:p>
            <a:pPr marL="561933" lvl="1" indent="-280967" algn="just">
              <a:lnSpc>
                <a:spcPts val="3643"/>
              </a:lnSpc>
              <a:buFont typeface="Arial"/>
              <a:buChar char="•"/>
            </a:pPr>
            <a:r>
              <a:rPr lang="en-US" sz="2602">
                <a:solidFill>
                  <a:srgbClr val="F8F8F8"/>
                </a:solidFill>
                <a:latin typeface="Muli Regular"/>
              </a:rPr>
              <a:t>They provide an objective assessment of both the advantages and drawbacks of deep learning algorithms for stock market analysis and prediction.</a:t>
            </a:r>
          </a:p>
          <a:p>
            <a:pPr marL="561933" lvl="1" indent="-280967" algn="just">
              <a:lnSpc>
                <a:spcPts val="3643"/>
              </a:lnSpc>
              <a:buFont typeface="Arial"/>
              <a:buChar char="•"/>
            </a:pPr>
            <a:r>
              <a:rPr lang="en-US" sz="2602">
                <a:solidFill>
                  <a:srgbClr val="F8F8F8"/>
                </a:solidFill>
                <a:latin typeface="Muli Regular"/>
              </a:rPr>
              <a:t>Using high-frequency intraday stock returns as input data, they examine the effects of three unsupervised feature extraction methods—principal component analysis, autoencoder, and the restricted Boltzmann machine—on the network’s overall ability to predict future market behavior.</a:t>
            </a:r>
          </a:p>
          <a:p>
            <a:pPr marL="561933" lvl="1" indent="-280967" algn="just">
              <a:lnSpc>
                <a:spcPts val="3643"/>
              </a:lnSpc>
              <a:buFont typeface="Arial"/>
              <a:buChar char="•"/>
            </a:pPr>
            <a:r>
              <a:rPr lang="en-US" sz="2602">
                <a:solidFill>
                  <a:srgbClr val="F8F8F8"/>
                </a:solidFill>
                <a:latin typeface="Muli Regular"/>
              </a:rPr>
              <a:t>Testing is done using data from 38 companies listed in the Korean KOSPI stock market from the period January 4, 2010 through December 30, 2014. </a:t>
            </a:r>
          </a:p>
        </p:txBody>
      </p:sp>
      <p:sp>
        <p:nvSpPr>
          <p:cNvPr id="4" name="TextBox 4"/>
          <p:cNvSpPr txBox="1"/>
          <p:nvPr/>
        </p:nvSpPr>
        <p:spPr>
          <a:xfrm>
            <a:off x="1028700" y="2676409"/>
            <a:ext cx="12292155" cy="790575"/>
          </a:xfrm>
          <a:prstGeom prst="rect">
            <a:avLst/>
          </a:prstGeom>
        </p:spPr>
        <p:txBody>
          <a:bodyPr lIns="0" tIns="0" rIns="0" bIns="0" rtlCol="0" anchor="t">
            <a:spAutoFit/>
          </a:bodyPr>
          <a:lstStyle/>
          <a:p>
            <a:pPr marL="0" lvl="0" indent="0" algn="l">
              <a:lnSpc>
                <a:spcPts val="6300"/>
              </a:lnSpc>
              <a:spcBef>
                <a:spcPct val="0"/>
              </a:spcBef>
            </a:pPr>
            <a:r>
              <a:rPr lang="en-US" sz="5000" u="sng">
                <a:solidFill>
                  <a:srgbClr val="F8F8F8"/>
                </a:solidFill>
                <a:latin typeface="Muli Black Bold"/>
              </a:rPr>
              <a:t>Chong, Han and Park (2017):</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3651" y="4257835"/>
            <a:ext cx="2872351" cy="2671287"/>
          </a:xfrm>
          <a:prstGeom prst="rect">
            <a:avLst/>
          </a:prstGeom>
        </p:spPr>
      </p:pic>
      <p:sp>
        <p:nvSpPr>
          <p:cNvPr id="3" name="TextBox 3"/>
          <p:cNvSpPr txBox="1"/>
          <p:nvPr/>
        </p:nvSpPr>
        <p:spPr>
          <a:xfrm>
            <a:off x="10007085" y="1759882"/>
            <a:ext cx="6389865" cy="2196439"/>
          </a:xfrm>
          <a:prstGeom prst="rect">
            <a:avLst/>
          </a:prstGeom>
        </p:spPr>
        <p:txBody>
          <a:bodyPr lIns="0" tIns="0" rIns="0" bIns="0" rtlCol="0" anchor="t">
            <a:spAutoFit/>
          </a:bodyPr>
          <a:lstStyle/>
          <a:p>
            <a:pPr algn="just">
              <a:lnSpc>
                <a:spcPts val="3499"/>
              </a:lnSpc>
            </a:pPr>
            <a:r>
              <a:rPr lang="en-US" sz="2499">
                <a:solidFill>
                  <a:srgbClr val="1D1233"/>
                </a:solidFill>
                <a:latin typeface="Muli Regular"/>
              </a:rPr>
              <a:t>There are various factors that will be affecting the predicting the stock price in the proposed model.</a:t>
            </a:r>
          </a:p>
          <a:p>
            <a:pPr marL="0" lvl="0" indent="0" algn="just">
              <a:lnSpc>
                <a:spcPts val="3499"/>
              </a:lnSpc>
            </a:pPr>
            <a:r>
              <a:rPr lang="en-US" sz="2499">
                <a:solidFill>
                  <a:srgbClr val="1D1233"/>
                </a:solidFill>
                <a:latin typeface="Muli Regular"/>
              </a:rPr>
              <a:t>Firstly the Historic Data, as it plays a vital role in the stock market.</a:t>
            </a:r>
          </a:p>
        </p:txBody>
      </p:sp>
      <p:sp>
        <p:nvSpPr>
          <p:cNvPr id="4" name="TextBox 4"/>
          <p:cNvSpPr txBox="1"/>
          <p:nvPr/>
        </p:nvSpPr>
        <p:spPr>
          <a:xfrm>
            <a:off x="10007085" y="4743073"/>
            <a:ext cx="6389865" cy="2196439"/>
          </a:xfrm>
          <a:prstGeom prst="rect">
            <a:avLst/>
          </a:prstGeom>
        </p:spPr>
        <p:txBody>
          <a:bodyPr lIns="0" tIns="0" rIns="0" bIns="0" rtlCol="0" anchor="t">
            <a:spAutoFit/>
          </a:bodyPr>
          <a:lstStyle/>
          <a:p>
            <a:pPr marL="0" lvl="0" indent="0" algn="just">
              <a:lnSpc>
                <a:spcPts val="3499"/>
              </a:lnSpc>
            </a:pPr>
            <a:r>
              <a:rPr lang="en-US" sz="2499">
                <a:solidFill>
                  <a:srgbClr val="1D1233"/>
                </a:solidFill>
                <a:latin typeface="Muli Regular"/>
              </a:rPr>
              <a:t>All the hikes and Downfalls in the historic data will be linked to the news/tweets/posts/announcements of the organisation and the affect will be understood.</a:t>
            </a:r>
          </a:p>
        </p:txBody>
      </p:sp>
      <p:sp>
        <p:nvSpPr>
          <p:cNvPr id="5" name="TextBox 5"/>
          <p:cNvSpPr txBox="1"/>
          <p:nvPr/>
        </p:nvSpPr>
        <p:spPr>
          <a:xfrm>
            <a:off x="10007085" y="7501418"/>
            <a:ext cx="6389865" cy="2196439"/>
          </a:xfrm>
          <a:prstGeom prst="rect">
            <a:avLst/>
          </a:prstGeom>
        </p:spPr>
        <p:txBody>
          <a:bodyPr lIns="0" tIns="0" rIns="0" bIns="0" rtlCol="0" anchor="t">
            <a:spAutoFit/>
          </a:bodyPr>
          <a:lstStyle/>
          <a:p>
            <a:pPr marL="0" lvl="0" indent="0" algn="just">
              <a:lnSpc>
                <a:spcPts val="3499"/>
              </a:lnSpc>
            </a:pPr>
            <a:r>
              <a:rPr lang="en-US" sz="2499">
                <a:solidFill>
                  <a:srgbClr val="1D1233"/>
                </a:solidFill>
                <a:latin typeface="Muli Regular"/>
              </a:rPr>
              <a:t>The stock closing and opening price of the given stock will be predicted using the historic data and the "weighted" affect of the announcements and news on-going about the organisation.</a:t>
            </a:r>
          </a:p>
        </p:txBody>
      </p:sp>
      <p:sp>
        <p:nvSpPr>
          <p:cNvPr id="6" name="TextBox 6"/>
          <p:cNvSpPr txBox="1"/>
          <p:nvPr/>
        </p:nvSpPr>
        <p:spPr>
          <a:xfrm>
            <a:off x="1028700" y="990600"/>
            <a:ext cx="5502997" cy="1625584"/>
          </a:xfrm>
          <a:prstGeom prst="rect">
            <a:avLst/>
          </a:prstGeom>
        </p:spPr>
        <p:txBody>
          <a:bodyPr lIns="0" tIns="0" rIns="0" bIns="0" rtlCol="0" anchor="t">
            <a:spAutoFit/>
          </a:bodyPr>
          <a:lstStyle/>
          <a:p>
            <a:pPr>
              <a:lnSpc>
                <a:spcPts val="6499"/>
              </a:lnSpc>
            </a:pPr>
            <a:r>
              <a:rPr lang="en-US" sz="4999" spc="-49">
                <a:solidFill>
                  <a:srgbClr val="1D1233"/>
                </a:solidFill>
                <a:latin typeface="Muli Black Bold"/>
              </a:rPr>
              <a:t>Proposed </a:t>
            </a:r>
          </a:p>
          <a:p>
            <a:pPr marL="0" lvl="0" indent="0">
              <a:lnSpc>
                <a:spcPts val="6500"/>
              </a:lnSpc>
              <a:spcBef>
                <a:spcPct val="0"/>
              </a:spcBef>
            </a:pPr>
            <a:r>
              <a:rPr lang="en-US" sz="4999" spc="-49">
                <a:solidFill>
                  <a:srgbClr val="1D1233"/>
                </a:solidFill>
                <a:latin typeface="Muli Black Bold"/>
              </a:rPr>
              <a:t>Methodology</a:t>
            </a:r>
          </a:p>
        </p:txBody>
      </p:sp>
      <p:sp>
        <p:nvSpPr>
          <p:cNvPr id="7" name="TextBox 7"/>
          <p:cNvSpPr txBox="1"/>
          <p:nvPr/>
        </p:nvSpPr>
        <p:spPr>
          <a:xfrm>
            <a:off x="1028700" y="8814546"/>
            <a:ext cx="5502997" cy="443754"/>
          </a:xfrm>
          <a:prstGeom prst="rect">
            <a:avLst/>
          </a:prstGeom>
        </p:spPr>
        <p:txBody>
          <a:bodyPr lIns="0" tIns="0" rIns="0" bIns="0" rtlCol="0" anchor="t">
            <a:spAutoFit/>
          </a:bodyPr>
          <a:lstStyle/>
          <a:p>
            <a:pPr marL="0" lvl="0" indent="0">
              <a:lnSpc>
                <a:spcPts val="3640"/>
              </a:lnSpc>
            </a:pPr>
            <a:r>
              <a:rPr lang="en-US" sz="2599">
                <a:solidFill>
                  <a:srgbClr val="1D1233"/>
                </a:solidFill>
                <a:latin typeface="Muli Regular"/>
              </a:rPr>
              <a:t>Stock Price Prediction</a:t>
            </a:r>
          </a:p>
        </p:txBody>
      </p:sp>
      <p:grpSp>
        <p:nvGrpSpPr>
          <p:cNvPr id="8" name="Group 8"/>
          <p:cNvGrpSpPr/>
          <p:nvPr/>
        </p:nvGrpSpPr>
        <p:grpSpPr>
          <a:xfrm>
            <a:off x="9144000" y="7077479"/>
            <a:ext cx="7252951" cy="324072"/>
            <a:chOff x="0" y="0"/>
            <a:chExt cx="12790545" cy="571500"/>
          </a:xfrm>
        </p:grpSpPr>
        <p:sp>
          <p:nvSpPr>
            <p:cNvPr id="9" name="Freeform 9"/>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231279">
                <a:alpha val="19608"/>
              </a:srgbClr>
            </a:solidFill>
          </p:spPr>
        </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6995082"/>
            <a:ext cx="488867" cy="488867"/>
          </a:xfrm>
          <a:prstGeom prst="rect">
            <a:avLst/>
          </a:prstGeom>
        </p:spPr>
      </p:pic>
      <p:grpSp>
        <p:nvGrpSpPr>
          <p:cNvPr id="11" name="Group 11"/>
          <p:cNvGrpSpPr/>
          <p:nvPr/>
        </p:nvGrpSpPr>
        <p:grpSpPr>
          <a:xfrm>
            <a:off x="9144000" y="4319134"/>
            <a:ext cx="7252951" cy="324072"/>
            <a:chOff x="0" y="0"/>
            <a:chExt cx="12790545" cy="571500"/>
          </a:xfrm>
        </p:grpSpPr>
        <p:sp>
          <p:nvSpPr>
            <p:cNvPr id="12" name="Freeform 12"/>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231279">
                <a:alpha val="19608"/>
              </a:srgbClr>
            </a:solidFill>
          </p:spPr>
        </p:sp>
      </p:grpSp>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4236737"/>
            <a:ext cx="488867" cy="488867"/>
          </a:xfrm>
          <a:prstGeom prst="rect">
            <a:avLst/>
          </a:prstGeom>
        </p:spPr>
      </p:pic>
      <p:grpSp>
        <p:nvGrpSpPr>
          <p:cNvPr id="14" name="Group 14"/>
          <p:cNvGrpSpPr/>
          <p:nvPr/>
        </p:nvGrpSpPr>
        <p:grpSpPr>
          <a:xfrm>
            <a:off x="9144000" y="1111097"/>
            <a:ext cx="7252951" cy="324072"/>
            <a:chOff x="0" y="0"/>
            <a:chExt cx="12790545" cy="571500"/>
          </a:xfrm>
        </p:grpSpPr>
        <p:sp>
          <p:nvSpPr>
            <p:cNvPr id="15" name="Freeform 15"/>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1D1233">
                <a:alpha val="19608"/>
              </a:srgbClr>
            </a:solidFill>
          </p:spPr>
        </p:sp>
      </p:gr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1028700"/>
            <a:ext cx="488867" cy="48886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0F6"/>
        </a:solidFill>
        <a:effectLst/>
      </p:bgPr>
    </p:bg>
    <p:spTree>
      <p:nvGrpSpPr>
        <p:cNvPr id="1" name=""/>
        <p:cNvGrpSpPr/>
        <p:nvPr/>
      </p:nvGrpSpPr>
      <p:grpSpPr>
        <a:xfrm>
          <a:off x="0" y="0"/>
          <a:ext cx="0" cy="0"/>
          <a:chOff x="0" y="0"/>
          <a:chExt cx="0" cy="0"/>
        </a:xfrm>
      </p:grpSpPr>
      <p:sp>
        <p:nvSpPr>
          <p:cNvPr id="2" name="TextBox 2"/>
          <p:cNvSpPr txBox="1"/>
          <p:nvPr/>
        </p:nvSpPr>
        <p:spPr>
          <a:xfrm>
            <a:off x="1028700" y="981075"/>
            <a:ext cx="6615030" cy="1205738"/>
          </a:xfrm>
          <a:prstGeom prst="rect">
            <a:avLst/>
          </a:prstGeom>
        </p:spPr>
        <p:txBody>
          <a:bodyPr lIns="0" tIns="0" rIns="0" bIns="0" rtlCol="0" anchor="t">
            <a:spAutoFit/>
          </a:bodyPr>
          <a:lstStyle/>
          <a:p>
            <a:pPr marL="0" lvl="0" indent="0" algn="l">
              <a:lnSpc>
                <a:spcPts val="9576"/>
              </a:lnSpc>
              <a:spcBef>
                <a:spcPct val="0"/>
              </a:spcBef>
            </a:pPr>
            <a:r>
              <a:rPr lang="en-US" sz="7600">
                <a:solidFill>
                  <a:srgbClr val="F8F8F8"/>
                </a:solidFill>
                <a:latin typeface="Muli Black Bold"/>
              </a:rPr>
              <a:t>Requirements</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259300" y="208367"/>
            <a:ext cx="2459432" cy="2287272"/>
          </a:xfrm>
          <a:prstGeom prst="rect">
            <a:avLst/>
          </a:prstGeom>
        </p:spPr>
      </p:pic>
      <p:grpSp>
        <p:nvGrpSpPr>
          <p:cNvPr id="4" name="Group 4"/>
          <p:cNvGrpSpPr/>
          <p:nvPr/>
        </p:nvGrpSpPr>
        <p:grpSpPr>
          <a:xfrm>
            <a:off x="2120476" y="2495639"/>
            <a:ext cx="7158806" cy="3596303"/>
            <a:chOff x="0" y="0"/>
            <a:chExt cx="9545075" cy="4795071"/>
          </a:xfrm>
        </p:grpSpPr>
        <p:sp>
          <p:nvSpPr>
            <p:cNvPr id="5" name="TextBox 5"/>
            <p:cNvSpPr txBox="1"/>
            <p:nvPr/>
          </p:nvSpPr>
          <p:spPr>
            <a:xfrm>
              <a:off x="0" y="-47625"/>
              <a:ext cx="9545075" cy="2163955"/>
            </a:xfrm>
            <a:prstGeom prst="rect">
              <a:avLst/>
            </a:prstGeom>
          </p:spPr>
          <p:txBody>
            <a:bodyPr lIns="0" tIns="0" rIns="0" bIns="0" rtlCol="0" anchor="t">
              <a:spAutoFit/>
            </a:bodyPr>
            <a:lstStyle/>
            <a:p>
              <a:pPr marL="0" lvl="0" indent="0" algn="l">
                <a:lnSpc>
                  <a:spcPts val="6500"/>
                </a:lnSpc>
                <a:spcBef>
                  <a:spcPct val="0"/>
                </a:spcBef>
              </a:pPr>
              <a:r>
                <a:rPr lang="en-US" sz="4999" spc="-49">
                  <a:solidFill>
                    <a:srgbClr val="F8F8F8"/>
                  </a:solidFill>
                  <a:latin typeface="Muli Black Bold"/>
                </a:rPr>
                <a:t>Hardware Requirements</a:t>
              </a:r>
            </a:p>
          </p:txBody>
        </p:sp>
        <p:sp>
          <p:nvSpPr>
            <p:cNvPr id="6" name="TextBox 6"/>
            <p:cNvSpPr txBox="1"/>
            <p:nvPr/>
          </p:nvSpPr>
          <p:spPr>
            <a:xfrm>
              <a:off x="0" y="2370288"/>
              <a:ext cx="9545075" cy="2424783"/>
            </a:xfrm>
            <a:prstGeom prst="rect">
              <a:avLst/>
            </a:prstGeom>
          </p:spPr>
          <p:txBody>
            <a:bodyPr lIns="0" tIns="0" rIns="0" bIns="0" rtlCol="0" anchor="t">
              <a:spAutoFit/>
            </a:bodyPr>
            <a:lstStyle/>
            <a:p>
              <a:pPr marL="561341" lvl="1" indent="-280670">
                <a:lnSpc>
                  <a:spcPts val="3640"/>
                </a:lnSpc>
                <a:buFont typeface="Arial"/>
                <a:buChar char="•"/>
              </a:pPr>
              <a:r>
                <a:rPr lang="en-US" sz="2600" u="sng">
                  <a:solidFill>
                    <a:srgbClr val="F8F8F8"/>
                  </a:solidFill>
                  <a:latin typeface="Muli Regular Bold Italics"/>
                </a:rPr>
                <a:t>System Memory</a:t>
              </a:r>
              <a:r>
                <a:rPr lang="en-US" sz="2600">
                  <a:solidFill>
                    <a:srgbClr val="F8F8F8"/>
                  </a:solidFill>
                  <a:latin typeface="Muli Regular Bold"/>
                </a:rPr>
                <a:t>:</a:t>
              </a:r>
              <a:r>
                <a:rPr lang="en-US" sz="2600">
                  <a:solidFill>
                    <a:srgbClr val="F8F8F8"/>
                  </a:solidFill>
                  <a:latin typeface="Muli Regular"/>
                </a:rPr>
                <a:t> 8 GB RAM v2 Shared CPU</a:t>
              </a:r>
            </a:p>
            <a:p>
              <a:pPr marL="561341" lvl="1" indent="-280670">
                <a:lnSpc>
                  <a:spcPts val="3640"/>
                </a:lnSpc>
                <a:buFont typeface="Arial"/>
                <a:buChar char="•"/>
              </a:pPr>
              <a:r>
                <a:rPr lang="en-US" sz="2600" u="sng">
                  <a:solidFill>
                    <a:srgbClr val="F8F8F8"/>
                  </a:solidFill>
                  <a:latin typeface="Muli Regular Bold Italics"/>
                </a:rPr>
                <a:t>Graphic Memory:</a:t>
              </a:r>
              <a:r>
                <a:rPr lang="en-US" sz="2600">
                  <a:solidFill>
                    <a:srgbClr val="F8F8F8"/>
                  </a:solidFill>
                  <a:latin typeface="Muli Regular"/>
                </a:rPr>
                <a:t> 2GB Minimum</a:t>
              </a:r>
            </a:p>
            <a:p>
              <a:pPr marL="561341" lvl="1" indent="-280670" algn="l">
                <a:lnSpc>
                  <a:spcPts val="3640"/>
                </a:lnSpc>
                <a:buFont typeface="Arial"/>
                <a:buChar char="•"/>
              </a:pPr>
              <a:r>
                <a:rPr lang="en-US" sz="2600" u="sng">
                  <a:solidFill>
                    <a:srgbClr val="F8F8F8"/>
                  </a:solidFill>
                  <a:latin typeface="Muli Regular Bold Italics"/>
                </a:rPr>
                <a:t>Hard-disk Space:</a:t>
              </a:r>
              <a:r>
                <a:rPr lang="en-US" sz="2600">
                  <a:solidFill>
                    <a:srgbClr val="F8F8F8"/>
                  </a:solidFill>
                  <a:latin typeface="Muli Regular"/>
                </a:rPr>
                <a:t> 3GB </a:t>
              </a:r>
            </a:p>
          </p:txBody>
        </p:sp>
      </p:grpSp>
      <p:grpSp>
        <p:nvGrpSpPr>
          <p:cNvPr id="7" name="Group 7"/>
          <p:cNvGrpSpPr/>
          <p:nvPr/>
        </p:nvGrpSpPr>
        <p:grpSpPr>
          <a:xfrm>
            <a:off x="10093230" y="2627856"/>
            <a:ext cx="7821059" cy="7024010"/>
            <a:chOff x="0" y="0"/>
            <a:chExt cx="10428079" cy="9365347"/>
          </a:xfrm>
        </p:grpSpPr>
        <p:sp>
          <p:nvSpPr>
            <p:cNvPr id="8" name="TextBox 8"/>
            <p:cNvSpPr txBox="1"/>
            <p:nvPr/>
          </p:nvSpPr>
          <p:spPr>
            <a:xfrm>
              <a:off x="0" y="-47625"/>
              <a:ext cx="10428079" cy="1063457"/>
            </a:xfrm>
            <a:prstGeom prst="rect">
              <a:avLst/>
            </a:prstGeom>
          </p:spPr>
          <p:txBody>
            <a:bodyPr lIns="0" tIns="0" rIns="0" bIns="0" rtlCol="0" anchor="t">
              <a:spAutoFit/>
            </a:bodyPr>
            <a:lstStyle/>
            <a:p>
              <a:pPr marL="0" lvl="0" indent="0" algn="l">
                <a:lnSpc>
                  <a:spcPts val="6500"/>
                </a:lnSpc>
                <a:spcBef>
                  <a:spcPct val="0"/>
                </a:spcBef>
              </a:pPr>
              <a:r>
                <a:rPr lang="en-US" sz="4999" spc="-49">
                  <a:solidFill>
                    <a:srgbClr val="F8F8F8"/>
                  </a:solidFill>
                  <a:latin typeface="Muli Black Bold"/>
                </a:rPr>
                <a:t>Software Requirements</a:t>
              </a:r>
            </a:p>
          </p:txBody>
        </p:sp>
        <p:sp>
          <p:nvSpPr>
            <p:cNvPr id="9" name="TextBox 9"/>
            <p:cNvSpPr txBox="1"/>
            <p:nvPr/>
          </p:nvSpPr>
          <p:spPr>
            <a:xfrm>
              <a:off x="0" y="1393839"/>
              <a:ext cx="10428079" cy="7971508"/>
            </a:xfrm>
            <a:prstGeom prst="rect">
              <a:avLst/>
            </a:prstGeom>
          </p:spPr>
          <p:txBody>
            <a:bodyPr lIns="0" tIns="0" rIns="0" bIns="0" rtlCol="0" anchor="t">
              <a:spAutoFit/>
            </a:bodyPr>
            <a:lstStyle/>
            <a:p>
              <a:pPr>
                <a:lnSpc>
                  <a:spcPts val="3640"/>
                </a:lnSpc>
              </a:pPr>
              <a:r>
                <a:rPr lang="en-US" sz="2600" u="sng">
                  <a:solidFill>
                    <a:srgbClr val="F8F8F8"/>
                  </a:solidFill>
                  <a:latin typeface="Muli Regular Bold Italics"/>
                </a:rPr>
                <a:t>Operating System: </a:t>
              </a:r>
            </a:p>
            <a:p>
              <a:pPr marL="561341" lvl="1" indent="-280670">
                <a:lnSpc>
                  <a:spcPts val="3640"/>
                </a:lnSpc>
                <a:buFont typeface="Arial"/>
                <a:buChar char="•"/>
              </a:pPr>
              <a:r>
                <a:rPr lang="en-US" sz="2600">
                  <a:solidFill>
                    <a:srgbClr val="F8F8F8"/>
                  </a:solidFill>
                  <a:latin typeface="Muli Regular"/>
                </a:rPr>
                <a:t> Development - Linux/Windows</a:t>
              </a:r>
            </a:p>
            <a:p>
              <a:pPr marL="561341" lvl="1" indent="-280670">
                <a:lnSpc>
                  <a:spcPts val="3640"/>
                </a:lnSpc>
                <a:buFont typeface="Arial"/>
                <a:buChar char="•"/>
              </a:pPr>
              <a:r>
                <a:rPr lang="en-US" sz="2600">
                  <a:solidFill>
                    <a:srgbClr val="F8F8F8"/>
                  </a:solidFill>
                  <a:latin typeface="Muli Regular"/>
                </a:rPr>
                <a:t>Application - Platform Independent (Browser)</a:t>
              </a:r>
            </a:p>
            <a:p>
              <a:pPr>
                <a:lnSpc>
                  <a:spcPts val="3640"/>
                </a:lnSpc>
              </a:pPr>
              <a:r>
                <a:rPr lang="en-US" sz="2600" u="sng">
                  <a:solidFill>
                    <a:srgbClr val="F8F8F8"/>
                  </a:solidFill>
                  <a:latin typeface="Muli Regular Bold Italics"/>
                </a:rPr>
                <a:t>Machine Learning Technologies</a:t>
              </a:r>
            </a:p>
            <a:p>
              <a:pPr marL="561341" lvl="1" indent="-280670">
                <a:lnSpc>
                  <a:spcPts val="3640"/>
                </a:lnSpc>
                <a:buFont typeface="Arial"/>
                <a:buChar char="•"/>
              </a:pPr>
              <a:r>
                <a:rPr lang="en-US" sz="2600">
                  <a:solidFill>
                    <a:srgbClr val="F8F8F8"/>
                  </a:solidFill>
                  <a:latin typeface="Muli Regular"/>
                </a:rPr>
                <a:t> Tensorflow JS</a:t>
              </a:r>
            </a:p>
            <a:p>
              <a:pPr marL="561341" lvl="1" indent="-280670">
                <a:lnSpc>
                  <a:spcPts val="3640"/>
                </a:lnSpc>
                <a:buFont typeface="Arial"/>
                <a:buChar char="•"/>
              </a:pPr>
              <a:r>
                <a:rPr lang="en-US" sz="2600">
                  <a:solidFill>
                    <a:srgbClr val="F8F8F8"/>
                  </a:solidFill>
                  <a:latin typeface="Muli Regular"/>
                </a:rPr>
                <a:t> Brain.js</a:t>
              </a:r>
            </a:p>
            <a:p>
              <a:pPr marL="561341" lvl="1" indent="-280670">
                <a:lnSpc>
                  <a:spcPts val="3640"/>
                </a:lnSpc>
                <a:buFont typeface="Arial"/>
                <a:buChar char="•"/>
              </a:pPr>
              <a:r>
                <a:rPr lang="en-US" sz="2600">
                  <a:solidFill>
                    <a:srgbClr val="F8F8F8"/>
                  </a:solidFill>
                  <a:latin typeface="Muli Regular"/>
                </a:rPr>
                <a:t> ml5js / Synaptic</a:t>
              </a:r>
            </a:p>
            <a:p>
              <a:pPr>
                <a:lnSpc>
                  <a:spcPts val="3640"/>
                </a:lnSpc>
              </a:pPr>
              <a:r>
                <a:rPr lang="en-US" sz="2600" u="sng">
                  <a:solidFill>
                    <a:srgbClr val="F8F8F8"/>
                  </a:solidFill>
                  <a:latin typeface="Muli Regular Bold Italics"/>
                </a:rPr>
                <a:t>Backend Technologies</a:t>
              </a:r>
            </a:p>
            <a:p>
              <a:pPr marL="561341" lvl="1" indent="-280670">
                <a:lnSpc>
                  <a:spcPts val="3640"/>
                </a:lnSpc>
                <a:buFont typeface="Arial"/>
                <a:buChar char="•"/>
              </a:pPr>
              <a:r>
                <a:rPr lang="en-US" sz="2600">
                  <a:solidFill>
                    <a:srgbClr val="F8F8F8"/>
                  </a:solidFill>
                  <a:latin typeface="Muli Regular"/>
                </a:rPr>
                <a:t> NodeJS</a:t>
              </a:r>
            </a:p>
            <a:p>
              <a:pPr marL="561341" lvl="1" indent="-280670">
                <a:lnSpc>
                  <a:spcPts val="3640"/>
                </a:lnSpc>
                <a:buFont typeface="Arial"/>
                <a:buChar char="•"/>
              </a:pPr>
              <a:r>
                <a:rPr lang="en-US" sz="2600">
                  <a:solidFill>
                    <a:srgbClr val="F8F8F8"/>
                  </a:solidFill>
                  <a:latin typeface="Muli Regular"/>
                </a:rPr>
                <a:t> ExpressJS</a:t>
              </a:r>
            </a:p>
            <a:p>
              <a:pPr>
                <a:lnSpc>
                  <a:spcPts val="3640"/>
                </a:lnSpc>
              </a:pPr>
              <a:r>
                <a:rPr lang="en-US" sz="2600" u="sng">
                  <a:solidFill>
                    <a:srgbClr val="F8F8F8"/>
                  </a:solidFill>
                  <a:latin typeface="Muli Regular Bold Italics"/>
                </a:rPr>
                <a:t>Front-end Technologies</a:t>
              </a:r>
            </a:p>
            <a:p>
              <a:pPr marL="561341" lvl="1" indent="-280670">
                <a:lnSpc>
                  <a:spcPts val="3640"/>
                </a:lnSpc>
                <a:buFont typeface="Arial"/>
                <a:buChar char="•"/>
              </a:pPr>
              <a:r>
                <a:rPr lang="en-US" sz="2600">
                  <a:solidFill>
                    <a:srgbClr val="F8F8F8"/>
                  </a:solidFill>
                  <a:latin typeface="Muli Regular"/>
                </a:rPr>
                <a:t> ReactJS</a:t>
              </a:r>
            </a:p>
            <a:p>
              <a:pPr marL="561341" lvl="1" indent="-280670" algn="l">
                <a:lnSpc>
                  <a:spcPts val="3640"/>
                </a:lnSpc>
                <a:buFont typeface="Arial"/>
                <a:buChar char="•"/>
              </a:pPr>
              <a:r>
                <a:rPr lang="en-US" sz="2600">
                  <a:solidFill>
                    <a:srgbClr val="F8F8F8"/>
                  </a:solidFill>
                  <a:latin typeface="Muli Regular"/>
                </a:rPr>
                <a:t> Bootstrap</a:t>
              </a:r>
            </a:p>
          </p:txBody>
        </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2627856"/>
            <a:ext cx="568160" cy="568160"/>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927570" y="2776970"/>
            <a:ext cx="568160" cy="568160"/>
          </a:xfrm>
          <a:prstGeom prst="rect">
            <a:avLst/>
          </a:prstGeom>
        </p:spPr>
      </p:pic>
      <p:grpSp>
        <p:nvGrpSpPr>
          <p:cNvPr id="12" name="Group 12"/>
          <p:cNvGrpSpPr/>
          <p:nvPr/>
        </p:nvGrpSpPr>
        <p:grpSpPr>
          <a:xfrm>
            <a:off x="16316341" y="8383568"/>
            <a:ext cx="942959" cy="874732"/>
            <a:chOff x="0" y="0"/>
            <a:chExt cx="1257278" cy="1166309"/>
          </a:xfrm>
        </p:grpSpPr>
        <p:grpSp>
          <p:nvGrpSpPr>
            <p:cNvPr id="13" name="Group 13"/>
            <p:cNvGrpSpPr/>
            <p:nvPr/>
          </p:nvGrpSpPr>
          <p:grpSpPr>
            <a:xfrm>
              <a:off x="0" y="0"/>
              <a:ext cx="1257278" cy="1166309"/>
              <a:chOff x="0" y="0"/>
              <a:chExt cx="711909" cy="660400"/>
            </a:xfrm>
          </p:grpSpPr>
          <p:sp>
            <p:nvSpPr>
              <p:cNvPr id="14" name="Freeform 14"/>
              <p:cNvSpPr/>
              <p:nvPr/>
            </p:nvSpPr>
            <p:spPr>
              <a:xfrm>
                <a:off x="0" y="0"/>
                <a:ext cx="711910" cy="660400"/>
              </a:xfrm>
              <a:custGeom>
                <a:avLst/>
                <a:gdLst/>
                <a:ahLst/>
                <a:cxnLst/>
                <a:rect l="l" t="t" r="r" b="b"/>
                <a:pathLst>
                  <a:path w="711910" h="660400">
                    <a:moveTo>
                      <a:pt x="587449" y="660400"/>
                    </a:moveTo>
                    <a:lnTo>
                      <a:pt x="124460" y="660400"/>
                    </a:lnTo>
                    <a:cubicBezTo>
                      <a:pt x="55880" y="660400"/>
                      <a:pt x="0" y="604520"/>
                      <a:pt x="0" y="535940"/>
                    </a:cubicBezTo>
                    <a:lnTo>
                      <a:pt x="0" y="124460"/>
                    </a:lnTo>
                    <a:cubicBezTo>
                      <a:pt x="0" y="55880"/>
                      <a:pt x="55880" y="0"/>
                      <a:pt x="124460" y="0"/>
                    </a:cubicBezTo>
                    <a:lnTo>
                      <a:pt x="587450" y="0"/>
                    </a:lnTo>
                    <a:cubicBezTo>
                      <a:pt x="656030" y="0"/>
                      <a:pt x="711910" y="55880"/>
                      <a:pt x="711910" y="124460"/>
                    </a:cubicBezTo>
                    <a:lnTo>
                      <a:pt x="711910" y="535940"/>
                    </a:lnTo>
                    <a:cubicBezTo>
                      <a:pt x="711910" y="604520"/>
                      <a:pt x="656030" y="660400"/>
                      <a:pt x="587450" y="660400"/>
                    </a:cubicBezTo>
                    <a:close/>
                  </a:path>
                </a:pathLst>
              </a:custGeom>
              <a:solidFill>
                <a:srgbClr val="231279"/>
              </a:solidFill>
            </p:spPr>
          </p:sp>
        </p:grpSp>
        <p:grpSp>
          <p:nvGrpSpPr>
            <p:cNvPr id="15" name="Group 15"/>
            <p:cNvGrpSpPr>
              <a:grpSpLocks noChangeAspect="1"/>
            </p:cNvGrpSpPr>
            <p:nvPr/>
          </p:nvGrpSpPr>
          <p:grpSpPr>
            <a:xfrm rot="-5400000">
              <a:off x="480448" y="452754"/>
              <a:ext cx="387885" cy="260802"/>
              <a:chOff x="0" y="0"/>
              <a:chExt cx="1930400" cy="1297940"/>
            </a:xfrm>
          </p:grpSpPr>
          <p:sp>
            <p:nvSpPr>
              <p:cNvPr id="16" name="Freeform 1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8F8F8"/>
              </a:solidFill>
            </p:spPr>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3651" y="4257835"/>
            <a:ext cx="2872351" cy="2671287"/>
          </a:xfrm>
          <a:prstGeom prst="rect">
            <a:avLst/>
          </a:prstGeom>
        </p:spPr>
      </p:pic>
      <p:sp>
        <p:nvSpPr>
          <p:cNvPr id="3" name="TextBox 3"/>
          <p:cNvSpPr txBox="1"/>
          <p:nvPr/>
        </p:nvSpPr>
        <p:spPr>
          <a:xfrm>
            <a:off x="10007085" y="1444682"/>
            <a:ext cx="6765142" cy="3085174"/>
          </a:xfrm>
          <a:prstGeom prst="rect">
            <a:avLst/>
          </a:prstGeom>
        </p:spPr>
        <p:txBody>
          <a:bodyPr lIns="0" tIns="0" rIns="0" bIns="0" rtlCol="0" anchor="t">
            <a:spAutoFit/>
          </a:bodyPr>
          <a:lstStyle/>
          <a:p>
            <a:pPr marL="0" lvl="0" indent="0" algn="just">
              <a:lnSpc>
                <a:spcPts val="3499"/>
              </a:lnSpc>
            </a:pPr>
            <a:r>
              <a:rPr lang="en-US" sz="2499">
                <a:solidFill>
                  <a:srgbClr val="1D1233"/>
                </a:solidFill>
                <a:latin typeface="Muli Regular"/>
              </a:rPr>
              <a:t>Simple Moving Average (SMA) is a technical analysis method usually used to analyze and develop inferences models from financial data. SMA method takes the average of all the values within a time window and identifies the trend direction for that time window .</a:t>
            </a:r>
          </a:p>
        </p:txBody>
      </p:sp>
      <p:sp>
        <p:nvSpPr>
          <p:cNvPr id="4" name="TextBox 4"/>
          <p:cNvSpPr txBox="1"/>
          <p:nvPr/>
        </p:nvSpPr>
        <p:spPr>
          <a:xfrm>
            <a:off x="10007085" y="5825922"/>
            <a:ext cx="6389865" cy="1752600"/>
          </a:xfrm>
          <a:prstGeom prst="rect">
            <a:avLst/>
          </a:prstGeom>
        </p:spPr>
        <p:txBody>
          <a:bodyPr lIns="0" tIns="0" rIns="0" bIns="0" rtlCol="0" anchor="t">
            <a:spAutoFit/>
          </a:bodyPr>
          <a:lstStyle/>
          <a:p>
            <a:pPr algn="just">
              <a:lnSpc>
                <a:spcPts val="3499"/>
              </a:lnSpc>
            </a:pPr>
            <a:r>
              <a:rPr lang="en-US" sz="2499">
                <a:solidFill>
                  <a:srgbClr val="1D1233"/>
                </a:solidFill>
                <a:latin typeface="Muli Regular"/>
              </a:rPr>
              <a:t>We are using a complex Time-series analysis, which takes into accounts various holidays and irregularity.</a:t>
            </a:r>
          </a:p>
          <a:p>
            <a:pPr marL="0" lvl="0" indent="0" algn="just">
              <a:lnSpc>
                <a:spcPts val="3499"/>
              </a:lnSpc>
            </a:pPr>
            <a:r>
              <a:rPr lang="en-US" sz="2499">
                <a:solidFill>
                  <a:srgbClr val="1D1233"/>
                </a:solidFill>
                <a:latin typeface="Muli Regular"/>
              </a:rPr>
              <a:t>We also use pystan for statistical modeling.</a:t>
            </a:r>
          </a:p>
        </p:txBody>
      </p:sp>
      <p:sp>
        <p:nvSpPr>
          <p:cNvPr id="5" name="TextBox 5"/>
          <p:cNvSpPr txBox="1"/>
          <p:nvPr/>
        </p:nvSpPr>
        <p:spPr>
          <a:xfrm>
            <a:off x="1028700" y="981075"/>
            <a:ext cx="5502997" cy="1635109"/>
          </a:xfrm>
          <a:prstGeom prst="rect">
            <a:avLst/>
          </a:prstGeom>
        </p:spPr>
        <p:txBody>
          <a:bodyPr lIns="0" tIns="0" rIns="0" bIns="0" rtlCol="0" anchor="t">
            <a:spAutoFit/>
          </a:bodyPr>
          <a:lstStyle/>
          <a:p>
            <a:pPr marL="0" lvl="0" indent="0">
              <a:lnSpc>
                <a:spcPts val="6500"/>
              </a:lnSpc>
              <a:spcBef>
                <a:spcPct val="0"/>
              </a:spcBef>
            </a:pPr>
            <a:r>
              <a:rPr lang="en-US" sz="4999" spc="-49">
                <a:solidFill>
                  <a:srgbClr val="1D1233"/>
                </a:solidFill>
                <a:latin typeface="Muli Black Bold"/>
              </a:rPr>
              <a:t>Module Description</a:t>
            </a:r>
          </a:p>
        </p:txBody>
      </p:sp>
      <p:sp>
        <p:nvSpPr>
          <p:cNvPr id="6" name="TextBox 6"/>
          <p:cNvSpPr txBox="1"/>
          <p:nvPr/>
        </p:nvSpPr>
        <p:spPr>
          <a:xfrm>
            <a:off x="1028700" y="8352376"/>
            <a:ext cx="5502997" cy="905924"/>
          </a:xfrm>
          <a:prstGeom prst="rect">
            <a:avLst/>
          </a:prstGeom>
        </p:spPr>
        <p:txBody>
          <a:bodyPr lIns="0" tIns="0" rIns="0" bIns="0" rtlCol="0" anchor="t">
            <a:spAutoFit/>
          </a:bodyPr>
          <a:lstStyle/>
          <a:p>
            <a:pPr marL="0" lvl="0" indent="0">
              <a:lnSpc>
                <a:spcPts val="3640"/>
              </a:lnSpc>
            </a:pPr>
            <a:r>
              <a:rPr lang="en-US" sz="2599">
                <a:solidFill>
                  <a:srgbClr val="1D1233"/>
                </a:solidFill>
                <a:latin typeface="Muli Regular"/>
              </a:rPr>
              <a:t>The Data-set for Historical Data will be taken from APIs.</a:t>
            </a:r>
          </a:p>
        </p:txBody>
      </p:sp>
      <p:grpSp>
        <p:nvGrpSpPr>
          <p:cNvPr id="7" name="Group 7"/>
          <p:cNvGrpSpPr/>
          <p:nvPr/>
        </p:nvGrpSpPr>
        <p:grpSpPr>
          <a:xfrm>
            <a:off x="9144000" y="8674756"/>
            <a:ext cx="7252951" cy="324072"/>
            <a:chOff x="0" y="0"/>
            <a:chExt cx="12790545" cy="571500"/>
          </a:xfrm>
        </p:grpSpPr>
        <p:sp>
          <p:nvSpPr>
            <p:cNvPr id="8" name="Freeform 8"/>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231279">
                <a:alpha val="19608"/>
              </a:srgbClr>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8592359"/>
            <a:ext cx="488867" cy="488867"/>
          </a:xfrm>
          <a:prstGeom prst="rect">
            <a:avLst/>
          </a:prstGeom>
        </p:spPr>
      </p:pic>
      <p:grpSp>
        <p:nvGrpSpPr>
          <p:cNvPr id="10" name="Group 10"/>
          <p:cNvGrpSpPr/>
          <p:nvPr/>
        </p:nvGrpSpPr>
        <p:grpSpPr>
          <a:xfrm>
            <a:off x="9144000" y="4737031"/>
            <a:ext cx="7252951" cy="324072"/>
            <a:chOff x="0" y="0"/>
            <a:chExt cx="12790545" cy="571500"/>
          </a:xfrm>
        </p:grpSpPr>
        <p:sp>
          <p:nvSpPr>
            <p:cNvPr id="11" name="Freeform 11"/>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231279">
                <a:alpha val="19608"/>
              </a:srgbClr>
            </a:solidFill>
          </p:spPr>
        </p:sp>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4654633"/>
            <a:ext cx="488867" cy="488867"/>
          </a:xfrm>
          <a:prstGeom prst="rect">
            <a:avLst/>
          </a:prstGeom>
        </p:spPr>
      </p:pic>
      <p:grpSp>
        <p:nvGrpSpPr>
          <p:cNvPr id="13" name="Group 13"/>
          <p:cNvGrpSpPr/>
          <p:nvPr/>
        </p:nvGrpSpPr>
        <p:grpSpPr>
          <a:xfrm>
            <a:off x="9144000" y="1111097"/>
            <a:ext cx="7252951" cy="324072"/>
            <a:chOff x="0" y="0"/>
            <a:chExt cx="12790545" cy="571500"/>
          </a:xfrm>
        </p:grpSpPr>
        <p:sp>
          <p:nvSpPr>
            <p:cNvPr id="14" name="Freeform 14"/>
            <p:cNvSpPr/>
            <p:nvPr/>
          </p:nvSpPr>
          <p:spPr>
            <a:xfrm>
              <a:off x="0" y="255270"/>
              <a:ext cx="12790545" cy="69850"/>
            </a:xfrm>
            <a:custGeom>
              <a:avLst/>
              <a:gdLst/>
              <a:ahLst/>
              <a:cxnLst/>
              <a:rect l="l" t="t" r="r" b="b"/>
              <a:pathLst>
                <a:path w="12790545" h="69850">
                  <a:moveTo>
                    <a:pt x="12499715" y="0"/>
                  </a:moveTo>
                  <a:lnTo>
                    <a:pt x="0" y="0"/>
                  </a:lnTo>
                  <a:lnTo>
                    <a:pt x="0" y="69850"/>
                  </a:lnTo>
                  <a:lnTo>
                    <a:pt x="12790545" y="69850"/>
                  </a:lnTo>
                  <a:lnTo>
                    <a:pt x="12790545" y="0"/>
                  </a:lnTo>
                  <a:close/>
                </a:path>
              </a:pathLst>
            </a:custGeom>
            <a:solidFill>
              <a:srgbClr val="1D1233">
                <a:alpha val="19608"/>
              </a:srgbClr>
            </a:solidFill>
          </p:spPr>
        </p:sp>
      </p:grpSp>
      <p:pic>
        <p:nvPicPr>
          <p:cNvPr id="15" name="Picture 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1028700"/>
            <a:ext cx="488867" cy="48886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1370</Words>
  <Application>Microsoft Office PowerPoint</Application>
  <PresentationFormat>Custom</PresentationFormat>
  <Paragraphs>98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Muli Regular</vt:lpstr>
      <vt:lpstr>Muli Regular Bold Italics</vt:lpstr>
      <vt:lpstr>Muli Black Bold</vt:lpstr>
      <vt:lpstr>Arimo</vt:lpstr>
      <vt:lpstr>Arial</vt:lpstr>
      <vt:lpstr>Muli Regular Bold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cp:lastModifiedBy>Ashutosh Kumar</cp:lastModifiedBy>
  <cp:revision>2</cp:revision>
  <dcterms:created xsi:type="dcterms:W3CDTF">2006-08-16T00:00:00Z</dcterms:created>
  <dcterms:modified xsi:type="dcterms:W3CDTF">2021-12-11T04:01:04Z</dcterms:modified>
  <dc:identifier>DAErFxorx00</dc:identifier>
</cp:coreProperties>
</file>