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9"/>
  </p:notesMasterIdLst>
  <p:sldIdLst>
    <p:sldId id="256" r:id="rId2"/>
    <p:sldId id="257" r:id="rId3"/>
    <p:sldId id="302" r:id="rId4"/>
    <p:sldId id="303" r:id="rId5"/>
    <p:sldId id="305" r:id="rId6"/>
    <p:sldId id="306" r:id="rId7"/>
    <p:sldId id="307" r:id="rId8"/>
    <p:sldId id="309" r:id="rId9"/>
    <p:sldId id="310" r:id="rId10"/>
    <p:sldId id="317" r:id="rId11"/>
    <p:sldId id="311" r:id="rId12"/>
    <p:sldId id="313" r:id="rId13"/>
    <p:sldId id="315" r:id="rId14"/>
    <p:sldId id="316" r:id="rId15"/>
    <p:sldId id="318" r:id="rId16"/>
    <p:sldId id="321" r:id="rId17"/>
    <p:sldId id="322" r:id="rId18"/>
    <p:sldId id="323" r:id="rId19"/>
    <p:sldId id="327" r:id="rId20"/>
    <p:sldId id="324" r:id="rId21"/>
    <p:sldId id="329" r:id="rId22"/>
    <p:sldId id="331" r:id="rId23"/>
    <p:sldId id="332" r:id="rId24"/>
    <p:sldId id="325" r:id="rId25"/>
    <p:sldId id="326" r:id="rId26"/>
    <p:sldId id="301" r:id="rId27"/>
    <p:sldId id="300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i Hu" initials="RH" lastIdx="1" clrIdx="0">
    <p:extLst>
      <p:ext uri="{19B8F6BF-5375-455C-9EA6-DF929625EA0E}">
        <p15:presenceInfo xmlns:p15="http://schemas.microsoft.com/office/powerpoint/2012/main" userId="S-1-5-21-1922958001-1748050809-1695950106-113245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8" y="29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AD423-E2BB-4B5A-AC0E-D391FDB246A1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7F7EF-4BB5-41EE-9EA7-0EBFE39E4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43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7F7EF-4BB5-41EE-9EA7-0EBFE39E4F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49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Animations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7F7EF-4BB5-41EE-9EA7-0EBFE39E4FE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63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Animations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7F7EF-4BB5-41EE-9EA7-0EBFE39E4FE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3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Animations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7F7EF-4BB5-41EE-9EA7-0EBFE39E4FE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21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Animations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7F7EF-4BB5-41EE-9EA7-0EBFE39E4FE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36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Animations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7F7EF-4BB5-41EE-9EA7-0EBFE39E4FE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73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Animations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7F7EF-4BB5-41EE-9EA7-0EBFE39E4FE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0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Animations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7F7EF-4BB5-41EE-9EA7-0EBFE39E4FE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9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Animations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7F7EF-4BB5-41EE-9EA7-0EBFE39E4FE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07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Animations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7F7EF-4BB5-41EE-9EA7-0EBFE39E4FE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43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Animations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7F7EF-4BB5-41EE-9EA7-0EBFE39E4FE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69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08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309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491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06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17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814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218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466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69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620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569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623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83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570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394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60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7521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zhuanlan.zhihu.com/p/31780743" TargetMode="External"/><Relationship Id="rId3" Type="http://schemas.openxmlformats.org/officeDocument/2006/relationships/hyperlink" Target="https://blog.the-pans.com/paxos-explained/" TargetMode="External"/><Relationship Id="rId7" Type="http://schemas.openxmlformats.org/officeDocument/2006/relationships/hyperlink" Target="https://zhuanlan.zhihu.com/p/23811020" TargetMode="External"/><Relationship Id="rId2" Type="http://schemas.openxmlformats.org/officeDocument/2006/relationships/hyperlink" Target="https://www.cs.rutgers.edu/~pxk/417/notes/content/10-paxos-slides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uanlan.zhihu.com/p/75373655" TargetMode="External"/><Relationship Id="rId5" Type="http://schemas.openxmlformats.org/officeDocument/2006/relationships/hyperlink" Target="http://www.cs.berkeley.edu/~istoica/classes/cs294/11/notes/07-gene-paxos.pptx" TargetMode="External"/><Relationship Id="rId4" Type="http://schemas.openxmlformats.org/officeDocument/2006/relationships/hyperlink" Target="https://courses.engr.illinois.edu/cs525/sp2013/L9_paxos.sp13.ppt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err="1"/>
              <a:t>Paxos</a:t>
            </a:r>
            <a:r>
              <a:rPr lang="en-US" altLang="zh-CN" b="1" dirty="0"/>
              <a:t> protocol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Rui hu</a:t>
            </a:r>
          </a:p>
          <a:p>
            <a:r>
              <a:rPr lang="en-US" cap="none" dirty="0"/>
              <a:t>Dept. of Electrical and Computer Engineering</a:t>
            </a:r>
          </a:p>
          <a:p>
            <a:r>
              <a:rPr lang="en-US" cap="none" dirty="0"/>
              <a:t>Univ. of Texas at San Antonio</a:t>
            </a:r>
          </a:p>
          <a:p>
            <a:r>
              <a:rPr lang="en-US" cap="none" dirty="0"/>
              <a:t>rui.hu@my.utsa.edu</a:t>
            </a:r>
          </a:p>
        </p:txBody>
      </p:sp>
    </p:spTree>
    <p:extLst>
      <p:ext uri="{BB962C8B-B14F-4D97-AF65-F5344CB8AC3E}">
        <p14:creationId xmlns:p14="http://schemas.microsoft.com/office/powerpoint/2010/main" val="192332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0"/>
            <a:ext cx="7772400" cy="1456267"/>
          </a:xfrm>
        </p:spPr>
        <p:txBody>
          <a:bodyPr>
            <a:normAutofit/>
          </a:bodyPr>
          <a:lstStyle/>
          <a:p>
            <a:r>
              <a:rPr lang="en-US" sz="4000" b="1" cap="none" dirty="0"/>
              <a:t>Basic </a:t>
            </a:r>
            <a:r>
              <a:rPr lang="en-US" sz="4000" b="1" cap="none" dirty="0" err="1"/>
              <a:t>Paxos</a:t>
            </a:r>
            <a:endParaRPr lang="en-US" sz="4000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4807974"/>
            <a:ext cx="8404033" cy="2046203"/>
          </a:xfrm>
        </p:spPr>
        <p:txBody>
          <a:bodyPr>
            <a:normAutofit fontScale="92500" lnSpcReduction="10000"/>
          </a:bodyPr>
          <a:lstStyle/>
          <a:p>
            <a:pPr marL="514350" lvl="0" indent="-514350">
              <a:buClr>
                <a:prstClr val="white"/>
              </a:buClr>
              <a:buFont typeface="+mj-lt"/>
              <a:buAutoNum type="arabicPeriod" startAt="2"/>
            </a:pPr>
            <a:r>
              <a:rPr lang="en-US" altLang="zh-CN" sz="2600" dirty="0">
                <a:solidFill>
                  <a:prstClr val="white"/>
                </a:solidFill>
                <a:ea typeface="ＭＳ Ｐゴシック" panose="020B0600070205080204" pitchFamily="34" charset="-128"/>
                <a:sym typeface="Wingdings" panose="05000000000000000000" pitchFamily="2" charset="2"/>
              </a:rPr>
              <a:t>Proposer creates a </a:t>
            </a:r>
            <a:r>
              <a:rPr lang="en-US" altLang="zh-CN" sz="2600" dirty="0">
                <a:solidFill>
                  <a:srgbClr val="FF0000"/>
                </a:solidFill>
                <a:ea typeface="ＭＳ Ｐゴシック" panose="020B0600070205080204" pitchFamily="34" charset="-128"/>
                <a:sym typeface="Wingdings" panose="05000000000000000000" pitchFamily="2" charset="2"/>
              </a:rPr>
              <a:t>proposal index N</a:t>
            </a:r>
            <a:r>
              <a:rPr lang="en-US" altLang="zh-CN" sz="2600" dirty="0">
                <a:solidFill>
                  <a:prstClr val="white"/>
                </a:solidFill>
                <a:ea typeface="ＭＳ Ｐゴシック" panose="020B0600070205080204" pitchFamily="34" charset="-128"/>
                <a:sym typeface="Wingdings" panose="05000000000000000000" pitchFamily="2" charset="2"/>
              </a:rPr>
              <a:t> for the request, where N is the larger than any previous proposal index used by </a:t>
            </a:r>
            <a:r>
              <a:rPr lang="en-US" altLang="zh-CN" sz="2600" dirty="0">
                <a:solidFill>
                  <a:srgbClr val="FF0000"/>
                </a:solidFill>
                <a:ea typeface="ＭＳ Ｐゴシック" panose="020B0600070205080204" pitchFamily="34" charset="-128"/>
                <a:sym typeface="Wingdings" panose="05000000000000000000" pitchFamily="2" charset="2"/>
              </a:rPr>
              <a:t>this proposer</a:t>
            </a:r>
            <a:r>
              <a:rPr lang="en-US" altLang="zh-CN" sz="2600" dirty="0">
                <a:solidFill>
                  <a:prstClr val="white"/>
                </a:solidFill>
                <a:ea typeface="ＭＳ Ｐゴシック" panose="020B0600070205080204" pitchFamily="34" charset="-128"/>
                <a:sym typeface="Wingdings" panose="05000000000000000000" pitchFamily="2" charset="2"/>
              </a:rPr>
              <a:t>.  N is unique and incremental.</a:t>
            </a:r>
            <a:endParaRPr lang="en-US" altLang="zh-CN" sz="26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en-US" altLang="zh-CN" sz="26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Proposer sends a </a:t>
            </a:r>
            <a:r>
              <a:rPr lang="en-US" altLang="zh-CN" sz="2600" dirty="0">
                <a:solidFill>
                  <a:srgbClr val="FF0000"/>
                </a:solidFill>
                <a:ea typeface="ＭＳ Ｐゴシック" panose="020B0600070205080204" pitchFamily="34" charset="-128"/>
                <a:sym typeface="Wingdings" panose="05000000000000000000" pitchFamily="2" charset="2"/>
              </a:rPr>
              <a:t>Prepare(N) request </a:t>
            </a:r>
            <a:r>
              <a:rPr lang="en-US" altLang="zh-CN" sz="26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to quorum of acceptors (however many you can reach, but a majority).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303" t="31332" r="10095" b="6137"/>
          <a:stretch/>
        </p:blipFill>
        <p:spPr>
          <a:xfrm>
            <a:off x="1190296" y="1231315"/>
            <a:ext cx="6092631" cy="328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32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0"/>
            <a:ext cx="7772400" cy="1456267"/>
          </a:xfrm>
        </p:spPr>
        <p:txBody>
          <a:bodyPr>
            <a:normAutofit/>
          </a:bodyPr>
          <a:lstStyle/>
          <a:p>
            <a:r>
              <a:rPr lang="en-US" sz="4000" b="1" cap="none" dirty="0"/>
              <a:t>Basic </a:t>
            </a:r>
            <a:r>
              <a:rPr lang="en-US" sz="4000" b="1" cap="none" dirty="0" err="1"/>
              <a:t>Paxos</a:t>
            </a:r>
            <a:endParaRPr lang="en-US" sz="4000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195021"/>
            <a:ext cx="8404033" cy="3659157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zh-CN" sz="26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Acceptor promises that: </a:t>
            </a:r>
          </a:p>
          <a:p>
            <a:pPr lvl="1"/>
            <a:r>
              <a:rPr lang="en-US" altLang="zh-CN" sz="24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No longer accept </a:t>
            </a:r>
            <a:r>
              <a:rPr lang="en-US" altLang="zh-CN" sz="2400" dirty="0">
                <a:solidFill>
                  <a:srgbClr val="FF0000"/>
                </a:solidFill>
                <a:ea typeface="ＭＳ Ｐゴシック" panose="020B0600070205080204" pitchFamily="34" charset="-128"/>
                <a:sym typeface="Wingdings" panose="05000000000000000000" pitchFamily="2" charset="2"/>
              </a:rPr>
              <a:t>Prepare(N’) </a:t>
            </a:r>
            <a:r>
              <a:rPr lang="en-US" altLang="zh-CN" sz="24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request if </a:t>
            </a:r>
            <a:r>
              <a:rPr lang="en-US" altLang="zh-CN" sz="2400" dirty="0">
                <a:solidFill>
                  <a:srgbClr val="FF0000"/>
                </a:solidFill>
                <a:ea typeface="ＭＳ Ｐゴシック" panose="020B0600070205080204" pitchFamily="34" charset="-128"/>
                <a:sym typeface="Wingdings" panose="05000000000000000000" pitchFamily="2" charset="2"/>
              </a:rPr>
              <a:t>N’&lt;=N</a:t>
            </a:r>
            <a:r>
              <a:rPr lang="en-US" altLang="zh-CN" sz="24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;</a:t>
            </a:r>
          </a:p>
          <a:p>
            <a:pPr lvl="1"/>
            <a:r>
              <a:rPr lang="en-US" altLang="zh-CN" sz="24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No longer accept </a:t>
            </a:r>
            <a:r>
              <a:rPr lang="en-US" altLang="zh-CN" sz="2400" dirty="0">
                <a:solidFill>
                  <a:srgbClr val="FF0000"/>
                </a:solidFill>
                <a:ea typeface="ＭＳ Ｐゴシック" panose="020B0600070205080204" pitchFamily="34" charset="-128"/>
                <a:sym typeface="Wingdings" panose="05000000000000000000" pitchFamily="2" charset="2"/>
              </a:rPr>
              <a:t>Propose(</a:t>
            </a:r>
            <a:r>
              <a:rPr lang="en-US" altLang="zh-CN" sz="2400" dirty="0" err="1">
                <a:solidFill>
                  <a:srgbClr val="FF0000"/>
                </a:solidFill>
                <a:ea typeface="ＭＳ Ｐゴシック" panose="020B0600070205080204" pitchFamily="34" charset="-128"/>
                <a:sym typeface="Wingdings" panose="05000000000000000000" pitchFamily="2" charset="2"/>
              </a:rPr>
              <a:t>N’,v</a:t>
            </a:r>
            <a:r>
              <a:rPr lang="en-US" altLang="zh-CN" sz="2400" dirty="0">
                <a:solidFill>
                  <a:srgbClr val="FF0000"/>
                </a:solidFill>
                <a:ea typeface="ＭＳ Ｐゴシック" panose="020B0600070205080204" pitchFamily="34" charset="-128"/>
                <a:sym typeface="Wingdings" panose="05000000000000000000" pitchFamily="2" charset="2"/>
              </a:rPr>
              <a:t>)</a:t>
            </a:r>
            <a:r>
              <a:rPr lang="en-US" altLang="zh-CN" sz="24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 request if </a:t>
            </a:r>
            <a:r>
              <a:rPr lang="en-US" altLang="zh-CN" sz="2400" dirty="0">
                <a:solidFill>
                  <a:srgbClr val="FF0000"/>
                </a:solidFill>
                <a:ea typeface="ＭＳ Ｐゴシック" panose="020B0600070205080204" pitchFamily="34" charset="-128"/>
                <a:sym typeface="Wingdings" panose="05000000000000000000" pitchFamily="2" charset="2"/>
              </a:rPr>
              <a:t>N’&lt;N</a:t>
            </a:r>
            <a:r>
              <a:rPr lang="en-US" altLang="zh-CN" sz="24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;</a:t>
            </a:r>
          </a:p>
          <a:p>
            <a:pPr marL="457200" lvl="1" indent="0">
              <a:buNone/>
            </a:pPr>
            <a:r>
              <a:rPr lang="en-US" altLang="zh-CN" sz="24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and return </a:t>
            </a:r>
            <a:r>
              <a:rPr lang="en-US" altLang="zh-CN" sz="2400" dirty="0" smtClean="0">
                <a:solidFill>
                  <a:srgbClr val="FF0000"/>
                </a:solidFill>
                <a:ea typeface="ＭＳ Ｐゴシック" panose="020B0600070205080204" pitchFamily="34" charset="-128"/>
                <a:sym typeface="Wingdings" panose="05000000000000000000" pitchFamily="2" charset="2"/>
              </a:rPr>
              <a:t>Promise(</a:t>
            </a:r>
            <a:r>
              <a:rPr lang="en-US" altLang="zh-CN" sz="2400" dirty="0" err="1" smtClean="0">
                <a:solidFill>
                  <a:srgbClr val="FF0000"/>
                </a:solidFill>
                <a:ea typeface="ＭＳ Ｐゴシック" panose="020B0600070205080204" pitchFamily="34" charset="-128"/>
                <a:sym typeface="Wingdings" panose="05000000000000000000" pitchFamily="2" charset="2"/>
              </a:rPr>
              <a:t>acceptedProposal</a:t>
            </a:r>
            <a:r>
              <a:rPr lang="en-US" altLang="zh-CN" sz="2400" dirty="0">
                <a:solidFill>
                  <a:srgbClr val="FF0000"/>
                </a:solidFill>
                <a:ea typeface="ＭＳ Ｐゴシック" panose="020B0600070205080204" pitchFamily="34" charset="-128"/>
                <a:sym typeface="Wingdings" panose="05000000000000000000" pitchFamily="2" charset="2"/>
              </a:rPr>
              <a:t>, </a:t>
            </a:r>
            <a:r>
              <a:rPr lang="en-US" altLang="zh-CN" sz="2400" dirty="0" err="1">
                <a:solidFill>
                  <a:srgbClr val="FF0000"/>
                </a:solidFill>
                <a:ea typeface="ＭＳ Ｐゴシック" panose="020B0600070205080204" pitchFamily="34" charset="-128"/>
                <a:sym typeface="Wingdings" panose="05000000000000000000" pitchFamily="2" charset="2"/>
              </a:rPr>
              <a:t>acceptedValue</a:t>
            </a:r>
            <a:r>
              <a:rPr lang="en-US" altLang="zh-CN" sz="2400" dirty="0">
                <a:solidFill>
                  <a:srgbClr val="FF0000"/>
                </a:solidFill>
                <a:ea typeface="ＭＳ Ｐゴシック" panose="020B0600070205080204" pitchFamily="34" charset="-128"/>
                <a:sym typeface="Wingdings" panose="05000000000000000000" pitchFamily="2" charset="2"/>
              </a:rPr>
              <a:t>) </a:t>
            </a:r>
            <a:r>
              <a:rPr lang="en-US" altLang="zh-CN" sz="24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 latest accepted proposal and its index;</a:t>
            </a:r>
          </a:p>
          <a:p>
            <a:pPr marL="457200" lvl="1" indent="0">
              <a:buNone/>
            </a:pPr>
            <a:r>
              <a:rPr lang="en-US" altLang="zh-CN" sz="2400" dirty="0">
                <a:solidFill>
                  <a:schemeClr val="accent5"/>
                </a:solidFill>
                <a:ea typeface="ＭＳ Ｐゴシック" panose="020B0600070205080204" pitchFamily="34" charset="-128"/>
                <a:sym typeface="Wingdings" panose="05000000000000000000" pitchFamily="2" charset="2"/>
              </a:rPr>
              <a:t>Scudo code: </a:t>
            </a:r>
          </a:p>
          <a:p>
            <a:pPr marL="457200" lvl="1" indent="0">
              <a:buNone/>
            </a:pPr>
            <a:r>
              <a:rPr lang="en-US" altLang="zh-CN" sz="24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If (</a:t>
            </a:r>
            <a:r>
              <a:rPr lang="en-US" altLang="zh-CN" sz="2400" dirty="0" err="1">
                <a:ea typeface="ＭＳ Ｐゴシック" panose="020B0600070205080204" pitchFamily="34" charset="-128"/>
                <a:sym typeface="Wingdings" panose="05000000000000000000" pitchFamily="2" charset="2"/>
              </a:rPr>
              <a:t>minProposal</a:t>
            </a:r>
            <a:r>
              <a:rPr lang="en-US" altLang="zh-CN" sz="24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 == null), then return Promise(null, null);</a:t>
            </a:r>
          </a:p>
          <a:p>
            <a:pPr marL="457200" lvl="1" indent="0">
              <a:buNone/>
            </a:pPr>
            <a:r>
              <a:rPr lang="en-US" altLang="zh-CN" sz="24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If (</a:t>
            </a:r>
            <a:r>
              <a:rPr lang="en-US" altLang="zh-CN" sz="2400" dirty="0" err="1">
                <a:ea typeface="ＭＳ Ｐゴシック" panose="020B0600070205080204" pitchFamily="34" charset="-128"/>
                <a:sym typeface="Wingdings" panose="05000000000000000000" pitchFamily="2" charset="2"/>
              </a:rPr>
              <a:t>minProposal</a:t>
            </a:r>
            <a:r>
              <a:rPr lang="en-US" altLang="zh-CN" sz="24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 &gt; N), then no return;</a:t>
            </a:r>
          </a:p>
          <a:p>
            <a:pPr marL="457200" lvl="1" indent="0">
              <a:buNone/>
            </a:pPr>
            <a:r>
              <a:rPr lang="en-US" altLang="zh-CN" sz="24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If (</a:t>
            </a:r>
            <a:r>
              <a:rPr lang="en-US" altLang="zh-CN" sz="2400" dirty="0" err="1">
                <a:ea typeface="ＭＳ Ｐゴシック" panose="020B0600070205080204" pitchFamily="34" charset="-128"/>
                <a:sym typeface="Wingdings" panose="05000000000000000000" pitchFamily="2" charset="2"/>
              </a:rPr>
              <a:t>minProposal</a:t>
            </a:r>
            <a:r>
              <a:rPr lang="en-US" altLang="zh-CN" sz="24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 &lt; N), then return (</a:t>
            </a:r>
            <a:r>
              <a:rPr lang="en-US" altLang="zh-CN" sz="2400" dirty="0" err="1">
                <a:ea typeface="ＭＳ Ｐゴシック" panose="020B0600070205080204" pitchFamily="34" charset="-128"/>
                <a:sym typeface="Wingdings" panose="05000000000000000000" pitchFamily="2" charset="2"/>
              </a:rPr>
              <a:t>acceptedProposal</a:t>
            </a:r>
            <a:r>
              <a:rPr lang="en-US" altLang="zh-CN" sz="24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, </a:t>
            </a:r>
            <a:r>
              <a:rPr lang="en-US" altLang="zh-CN" sz="2400" dirty="0" err="1">
                <a:ea typeface="ＭＳ Ｐゴシック" panose="020B0600070205080204" pitchFamily="34" charset="-128"/>
                <a:sym typeface="Wingdings" panose="05000000000000000000" pitchFamily="2" charset="2"/>
              </a:rPr>
              <a:t>acceptedValue</a:t>
            </a:r>
            <a:r>
              <a:rPr lang="en-US" altLang="zh-CN" sz="24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6791" t="32125" r="4287" b="6166"/>
          <a:stretch/>
        </p:blipFill>
        <p:spPr>
          <a:xfrm>
            <a:off x="3609192" y="601784"/>
            <a:ext cx="5158292" cy="256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65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0"/>
            <a:ext cx="7772400" cy="1456267"/>
          </a:xfrm>
        </p:spPr>
        <p:txBody>
          <a:bodyPr>
            <a:normAutofit/>
          </a:bodyPr>
          <a:lstStyle/>
          <a:p>
            <a:r>
              <a:rPr lang="en-US" sz="4000" b="1" cap="none" dirty="0"/>
              <a:t>Basic </a:t>
            </a:r>
            <a:r>
              <a:rPr lang="en-US" sz="4000" b="1" cap="none" dirty="0" err="1"/>
              <a:t>Paxos</a:t>
            </a:r>
            <a:endParaRPr lang="en-US" sz="4000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972130"/>
            <a:ext cx="8404033" cy="288204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altLang="zh-CN" sz="26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If Proposer receives promises from a majority of the acceptors: </a:t>
            </a:r>
          </a:p>
          <a:p>
            <a:pPr lvl="2"/>
            <a:r>
              <a:rPr lang="en-US" altLang="zh-CN" sz="22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If  </a:t>
            </a:r>
            <a:r>
              <a:rPr lang="en-US" altLang="zh-CN" sz="2200" dirty="0">
                <a:solidFill>
                  <a:srgbClr val="FF0000"/>
                </a:solidFill>
                <a:ea typeface="ＭＳ Ｐゴシック" panose="020B0600070205080204" pitchFamily="34" charset="-128"/>
                <a:sym typeface="Wingdings" panose="05000000000000000000" pitchFamily="2" charset="2"/>
              </a:rPr>
              <a:t>all</a:t>
            </a:r>
            <a:r>
              <a:rPr lang="en-US" altLang="zh-CN" sz="22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 </a:t>
            </a:r>
            <a:r>
              <a:rPr lang="en-US" altLang="zh-CN" sz="2200" dirty="0" err="1">
                <a:solidFill>
                  <a:srgbClr val="FF0000"/>
                </a:solidFill>
                <a:ea typeface="ＭＳ Ｐゴシック" panose="020B0600070205080204" pitchFamily="34" charset="-128"/>
                <a:sym typeface="Wingdings" panose="05000000000000000000" pitchFamily="2" charset="2"/>
              </a:rPr>
              <a:t>acceptedValue</a:t>
            </a:r>
            <a:r>
              <a:rPr lang="en-US" altLang="zh-CN" sz="22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 == Null, then </a:t>
            </a:r>
            <a:r>
              <a:rPr lang="en-US" altLang="zh-CN" sz="2200" dirty="0">
                <a:solidFill>
                  <a:srgbClr val="FF0000"/>
                </a:solidFill>
                <a:ea typeface="ＭＳ Ｐゴシック" panose="020B0600070205080204" pitchFamily="34" charset="-128"/>
                <a:sym typeface="Wingdings" panose="05000000000000000000" pitchFamily="2" charset="2"/>
              </a:rPr>
              <a:t>v =</a:t>
            </a:r>
            <a:r>
              <a:rPr lang="en-US" altLang="zh-CN" sz="22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 </a:t>
            </a:r>
            <a:r>
              <a:rPr lang="en-US" altLang="zh-CN" sz="2200" dirty="0">
                <a:solidFill>
                  <a:srgbClr val="FF0000"/>
                </a:solidFill>
                <a:ea typeface="ＭＳ Ｐゴシック" panose="020B0600070205080204" pitchFamily="34" charset="-128"/>
                <a:sym typeface="Wingdings" panose="05000000000000000000" pitchFamily="2" charset="2"/>
              </a:rPr>
              <a:t>v</a:t>
            </a:r>
            <a:r>
              <a:rPr lang="en-US" altLang="zh-CN" sz="22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;</a:t>
            </a:r>
          </a:p>
          <a:p>
            <a:pPr lvl="2"/>
            <a:r>
              <a:rPr lang="en-US" altLang="zh-CN" sz="22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Else </a:t>
            </a:r>
            <a:r>
              <a:rPr lang="en-US" altLang="zh-CN" sz="2200" dirty="0">
                <a:solidFill>
                  <a:srgbClr val="FF0000"/>
                </a:solidFill>
                <a:ea typeface="ＭＳ Ｐゴシック" panose="020B0600070205080204" pitchFamily="34" charset="-128"/>
                <a:sym typeface="Wingdings" panose="05000000000000000000" pitchFamily="2" charset="2"/>
              </a:rPr>
              <a:t>v = </a:t>
            </a:r>
            <a:r>
              <a:rPr lang="en-US" altLang="zh-CN" sz="2200" dirty="0" err="1">
                <a:solidFill>
                  <a:srgbClr val="FF0000"/>
                </a:solidFill>
                <a:ea typeface="ＭＳ Ｐゴシック" panose="020B0600070205080204" pitchFamily="34" charset="-128"/>
                <a:sym typeface="Wingdings" panose="05000000000000000000" pitchFamily="2" charset="2"/>
              </a:rPr>
              <a:t>acceptedValue</a:t>
            </a:r>
            <a:r>
              <a:rPr lang="en-US" altLang="zh-CN" sz="2200" dirty="0">
                <a:solidFill>
                  <a:srgbClr val="FF0000"/>
                </a:solidFill>
                <a:ea typeface="ＭＳ Ｐゴシック" panose="020B0600070205080204" pitchFamily="34" charset="-128"/>
                <a:sym typeface="Wingdings" panose="05000000000000000000" pitchFamily="2" charset="2"/>
              </a:rPr>
              <a:t> </a:t>
            </a:r>
            <a:r>
              <a:rPr lang="en-US" altLang="zh-CN" sz="22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of the largest </a:t>
            </a:r>
            <a:r>
              <a:rPr lang="en-US" altLang="zh-CN" sz="2200" dirty="0" err="1">
                <a:solidFill>
                  <a:srgbClr val="FF0000"/>
                </a:solidFill>
                <a:ea typeface="ＭＳ Ｐゴシック" panose="020B0600070205080204" pitchFamily="34" charset="-128"/>
                <a:sym typeface="Wingdings" panose="05000000000000000000" pitchFamily="2" charset="2"/>
              </a:rPr>
              <a:t>acceptedProposal</a:t>
            </a:r>
            <a:r>
              <a:rPr lang="en-US" altLang="zh-CN" sz="22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 (i.e. the value of the largest the index);</a:t>
            </a:r>
          </a:p>
          <a:p>
            <a:pPr lvl="2"/>
            <a:r>
              <a:rPr lang="en-US" altLang="zh-CN" sz="22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Send </a:t>
            </a:r>
            <a:r>
              <a:rPr lang="en-US" altLang="zh-CN" sz="2200" dirty="0">
                <a:solidFill>
                  <a:srgbClr val="FF0000"/>
                </a:solidFill>
                <a:ea typeface="ＭＳ Ｐゴシック" panose="020B0600070205080204" pitchFamily="34" charset="-128"/>
                <a:sym typeface="Wingdings" panose="05000000000000000000" pitchFamily="2" charset="2"/>
              </a:rPr>
              <a:t>Propose(N, v) </a:t>
            </a:r>
            <a:r>
              <a:rPr lang="en-US" altLang="zh-CN" sz="22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to acceptors;</a:t>
            </a:r>
          </a:p>
          <a:p>
            <a:pPr marL="457200" lvl="1" indent="0">
              <a:buNone/>
            </a:pPr>
            <a:r>
              <a:rPr lang="en-US" altLang="zh-CN" sz="24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Else send </a:t>
            </a:r>
            <a:r>
              <a:rPr lang="en-US" altLang="zh-CN" sz="2400" dirty="0">
                <a:solidFill>
                  <a:srgbClr val="FF0000"/>
                </a:solidFill>
                <a:ea typeface="ＭＳ Ｐゴシック" panose="020B0600070205080204" pitchFamily="34" charset="-128"/>
                <a:sym typeface="Wingdings" panose="05000000000000000000" pitchFamily="2" charset="2"/>
              </a:rPr>
              <a:t>Prepare(v)</a:t>
            </a:r>
            <a:r>
              <a:rPr lang="en-US" altLang="zh-CN" sz="24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 request again;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6042" t="31578" r="10089" b="7044"/>
          <a:stretch/>
        </p:blipFill>
        <p:spPr>
          <a:xfrm>
            <a:off x="2689413" y="1055826"/>
            <a:ext cx="5540188" cy="29163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59217" y="1981109"/>
            <a:ext cx="1204857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Propose (N, v)</a:t>
            </a:r>
          </a:p>
        </p:txBody>
      </p:sp>
    </p:spTree>
    <p:extLst>
      <p:ext uri="{BB962C8B-B14F-4D97-AF65-F5344CB8AC3E}">
        <p14:creationId xmlns:p14="http://schemas.microsoft.com/office/powerpoint/2010/main" val="24882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0"/>
            <a:ext cx="7772400" cy="1456267"/>
          </a:xfrm>
        </p:spPr>
        <p:txBody>
          <a:bodyPr>
            <a:normAutofit/>
          </a:bodyPr>
          <a:lstStyle/>
          <a:p>
            <a:r>
              <a:rPr lang="en-US" sz="4000" b="1" cap="none" dirty="0"/>
              <a:t>Basic </a:t>
            </a:r>
            <a:r>
              <a:rPr lang="en-US" sz="4000" b="1" cap="none" dirty="0" err="1"/>
              <a:t>Paxos</a:t>
            </a:r>
            <a:endParaRPr lang="en-US" sz="4000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4277032"/>
            <a:ext cx="8404033" cy="257714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altLang="zh-CN" sz="24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For each acceptor:  If N &gt;= </a:t>
            </a:r>
            <a:r>
              <a:rPr lang="en-US" altLang="zh-CN" sz="2400" dirty="0" err="1">
                <a:ea typeface="ＭＳ Ｐゴシック" panose="020B0600070205080204" pitchFamily="34" charset="-128"/>
                <a:sym typeface="Wingdings" panose="05000000000000000000" pitchFamily="2" charset="2"/>
              </a:rPr>
              <a:t>minProposal</a:t>
            </a:r>
            <a:r>
              <a:rPr lang="en-US" altLang="zh-CN" sz="24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 then</a:t>
            </a:r>
          </a:p>
          <a:p>
            <a:pPr lvl="1"/>
            <a:r>
              <a:rPr lang="en-US" altLang="zh-CN" sz="2200" dirty="0" err="1">
                <a:ea typeface="ＭＳ Ｐゴシック" panose="020B0600070205080204" pitchFamily="34" charset="-128"/>
                <a:sym typeface="Wingdings" panose="05000000000000000000" pitchFamily="2" charset="2"/>
              </a:rPr>
              <a:t>acceptedProposal</a:t>
            </a:r>
            <a:r>
              <a:rPr lang="en-US" altLang="zh-CN" sz="22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 = </a:t>
            </a:r>
            <a:r>
              <a:rPr lang="en-US" altLang="zh-CN" sz="2200" dirty="0" err="1">
                <a:ea typeface="ＭＳ Ｐゴシック" panose="020B0600070205080204" pitchFamily="34" charset="-128"/>
                <a:sym typeface="Wingdings" panose="05000000000000000000" pitchFamily="2" charset="2"/>
              </a:rPr>
              <a:t>minProposal</a:t>
            </a:r>
            <a:r>
              <a:rPr lang="en-US" altLang="zh-CN" sz="22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 =N;</a:t>
            </a:r>
          </a:p>
          <a:p>
            <a:pPr lvl="1"/>
            <a:r>
              <a:rPr lang="en-US" altLang="zh-CN" sz="2200" dirty="0" err="1">
                <a:ea typeface="ＭＳ Ｐゴシック" panose="020B0600070205080204" pitchFamily="34" charset="-128"/>
                <a:sym typeface="Wingdings" panose="05000000000000000000" pitchFamily="2" charset="2"/>
              </a:rPr>
              <a:t>acceptedValue</a:t>
            </a:r>
            <a:r>
              <a:rPr lang="en-US" altLang="zh-CN" sz="22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 = v;</a:t>
            </a:r>
          </a:p>
          <a:p>
            <a:pPr lvl="1"/>
            <a:r>
              <a:rPr lang="en-US" altLang="zh-CN" sz="22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return </a:t>
            </a:r>
            <a:r>
              <a:rPr lang="en-US" altLang="zh-CN" sz="2200" dirty="0">
                <a:solidFill>
                  <a:srgbClr val="FF0000"/>
                </a:solidFill>
                <a:ea typeface="ＭＳ Ｐゴシック" panose="020B0600070205080204" pitchFamily="34" charset="-128"/>
                <a:sym typeface="Wingdings" panose="05000000000000000000" pitchFamily="2" charset="2"/>
              </a:rPr>
              <a:t>Accept(</a:t>
            </a:r>
            <a:r>
              <a:rPr lang="en-US" altLang="zh-CN" sz="2200" dirty="0" err="1">
                <a:solidFill>
                  <a:srgbClr val="FF0000"/>
                </a:solidFill>
                <a:ea typeface="ＭＳ Ｐゴシック" panose="020B0600070205080204" pitchFamily="34" charset="-128"/>
                <a:sym typeface="Wingdings" panose="05000000000000000000" pitchFamily="2" charset="2"/>
              </a:rPr>
              <a:t>N,v</a:t>
            </a:r>
            <a:r>
              <a:rPr lang="en-US" altLang="zh-CN" sz="2200" dirty="0">
                <a:solidFill>
                  <a:srgbClr val="FF0000"/>
                </a:solidFill>
                <a:ea typeface="ＭＳ Ｐゴシック" panose="020B0600070205080204" pitchFamily="34" charset="-128"/>
                <a:sym typeface="Wingdings" panose="05000000000000000000" pitchFamily="2" charset="2"/>
              </a:rPr>
              <a:t>)</a:t>
            </a:r>
            <a:r>
              <a:rPr lang="en-US" altLang="zh-CN" sz="22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;</a:t>
            </a:r>
          </a:p>
          <a:p>
            <a:pPr marL="457200" lvl="1" indent="0">
              <a:buNone/>
            </a:pPr>
            <a:r>
              <a:rPr lang="en-US" altLang="zh-CN" sz="22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Else no response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6515" t="31990" r="2822" b="2596"/>
          <a:stretch/>
        </p:blipFill>
        <p:spPr>
          <a:xfrm>
            <a:off x="1534122" y="1198692"/>
            <a:ext cx="5781080" cy="300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13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0"/>
            <a:ext cx="7772400" cy="1456267"/>
          </a:xfrm>
        </p:spPr>
        <p:txBody>
          <a:bodyPr>
            <a:normAutofit/>
          </a:bodyPr>
          <a:lstStyle/>
          <a:p>
            <a:r>
              <a:rPr lang="en-US" sz="4000" b="1" cap="none" dirty="0"/>
              <a:t>Basic </a:t>
            </a:r>
            <a:r>
              <a:rPr lang="en-US" sz="4000" b="1" cap="none" dirty="0" err="1"/>
              <a:t>Paxos</a:t>
            </a:r>
            <a:endParaRPr lang="en-US" sz="4000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845804"/>
            <a:ext cx="8404033" cy="257714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altLang="zh-CN" sz="24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If a majority of the acceptors send out </a:t>
            </a:r>
            <a:r>
              <a:rPr lang="en-US" altLang="zh-CN" sz="2400" dirty="0">
                <a:solidFill>
                  <a:srgbClr val="FF0000"/>
                </a:solidFill>
                <a:ea typeface="ＭＳ Ｐゴシック" panose="020B0600070205080204" pitchFamily="34" charset="-128"/>
                <a:sym typeface="Wingdings" panose="05000000000000000000" pitchFamily="2" charset="2"/>
              </a:rPr>
              <a:t>Accept(</a:t>
            </a:r>
            <a:r>
              <a:rPr lang="en-US" altLang="zh-CN" sz="2400" dirty="0" err="1">
                <a:solidFill>
                  <a:srgbClr val="FF0000"/>
                </a:solidFill>
                <a:ea typeface="ＭＳ Ｐゴシック" panose="020B0600070205080204" pitchFamily="34" charset="-128"/>
                <a:sym typeface="Wingdings" panose="05000000000000000000" pitchFamily="2" charset="2"/>
              </a:rPr>
              <a:t>N,v</a:t>
            </a:r>
            <a:r>
              <a:rPr lang="en-US" altLang="zh-CN" sz="2400" dirty="0">
                <a:solidFill>
                  <a:srgbClr val="FF0000"/>
                </a:solidFill>
                <a:ea typeface="ＭＳ Ｐゴシック" panose="020B0600070205080204" pitchFamily="34" charset="-128"/>
                <a:sym typeface="Wingdings" panose="05000000000000000000" pitchFamily="2" charset="2"/>
              </a:rPr>
              <a:t>);</a:t>
            </a:r>
          </a:p>
          <a:p>
            <a:pPr lvl="2"/>
            <a:r>
              <a:rPr lang="en-US" altLang="zh-CN" sz="18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Broadcast the result to all learners. </a:t>
            </a:r>
          </a:p>
          <a:p>
            <a:pPr marL="457200" lvl="1" indent="0">
              <a:buNone/>
            </a:pPr>
            <a:r>
              <a:rPr lang="en-US" altLang="zh-CN" sz="20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Else send Prepare(v) request again</a:t>
            </a:r>
          </a:p>
        </p:txBody>
      </p:sp>
    </p:spTree>
    <p:extLst>
      <p:ext uri="{BB962C8B-B14F-4D97-AF65-F5344CB8AC3E}">
        <p14:creationId xmlns:p14="http://schemas.microsoft.com/office/powerpoint/2010/main" val="399177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0"/>
            <a:ext cx="7772400" cy="1456267"/>
          </a:xfrm>
        </p:spPr>
        <p:txBody>
          <a:bodyPr>
            <a:normAutofit/>
          </a:bodyPr>
          <a:lstStyle/>
          <a:p>
            <a:r>
              <a:rPr lang="en-US" sz="4000" b="1" cap="none" dirty="0"/>
              <a:t>How basic </a:t>
            </a:r>
            <a:r>
              <a:rPr lang="en-US" sz="4000" b="1" cap="none" dirty="0" err="1"/>
              <a:t>Poxas</a:t>
            </a:r>
            <a:r>
              <a:rPr lang="en-US" sz="4000" b="1" cap="none" dirty="0"/>
              <a:t> achieves consensus?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749" y="1456267"/>
            <a:ext cx="7266790" cy="5034577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Assume we want to choose a master from following servers:</a:t>
            </a:r>
          </a:p>
          <a:p>
            <a:endParaRPr lang="en-US" altLang="zh-CN" sz="20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endParaRPr lang="en-US" altLang="zh-CN" sz="20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endParaRPr lang="en-US" altLang="zh-CN" sz="20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endParaRPr lang="en-US" altLang="zh-CN" sz="20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endParaRPr lang="en-US" altLang="zh-CN" sz="20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endParaRPr lang="en-US" altLang="zh-CN" sz="20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endParaRPr lang="en-US" altLang="zh-CN" sz="20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endParaRPr lang="en-US" altLang="zh-CN" sz="20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endParaRPr lang="en-US" altLang="zh-CN" sz="20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13647" y="3205779"/>
            <a:ext cx="1043492" cy="613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server1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6652" y="3205779"/>
            <a:ext cx="1043492" cy="613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server2</a:t>
            </a:r>
          </a:p>
        </p:txBody>
      </p:sp>
      <p:sp>
        <p:nvSpPr>
          <p:cNvPr id="8" name="Rectangle 7"/>
          <p:cNvSpPr/>
          <p:nvPr/>
        </p:nvSpPr>
        <p:spPr>
          <a:xfrm>
            <a:off x="5457714" y="3205779"/>
            <a:ext cx="1043492" cy="613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server3</a:t>
            </a:r>
          </a:p>
        </p:txBody>
      </p:sp>
    </p:spTree>
    <p:extLst>
      <p:ext uri="{BB962C8B-B14F-4D97-AF65-F5344CB8AC3E}">
        <p14:creationId xmlns:p14="http://schemas.microsoft.com/office/powerpoint/2010/main" val="218146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0"/>
            <a:ext cx="7772400" cy="1456267"/>
          </a:xfrm>
        </p:spPr>
        <p:txBody>
          <a:bodyPr>
            <a:normAutofit/>
          </a:bodyPr>
          <a:lstStyle/>
          <a:p>
            <a:r>
              <a:rPr lang="en-US" sz="4000" b="1" cap="none" dirty="0"/>
              <a:t>Prepare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749" y="1127760"/>
            <a:ext cx="7266790" cy="536308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Each server </a:t>
            </a:r>
            <a:r>
              <a:rPr lang="en-US" altLang="zh-CN" sz="2000" dirty="0" smtClean="0">
                <a:ea typeface="ＭＳ Ｐゴシック" panose="020B0600070205080204" pitchFamily="34" charset="-128"/>
                <a:sym typeface="Wingdings" panose="05000000000000000000" pitchFamily="2" charset="2"/>
              </a:rPr>
              <a:t>sends </a:t>
            </a:r>
            <a:r>
              <a:rPr lang="en-US" altLang="zh-CN" sz="20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Request(“I want to be a master.”) to proposers. The order of the received Request is proposer2  proposer1  proposer3 with No.1, No.2,  No.3 respectively.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Proposers send Prepare to majority of the acceptors: Assume acceptor1 and acceptor2 first receive proposer1’s message:</a:t>
            </a:r>
          </a:p>
          <a:p>
            <a:endParaRPr lang="en-US" altLang="zh-CN" sz="20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CN" sz="20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CN" sz="20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CN" sz="20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CN" sz="20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CN" sz="20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endParaRPr lang="en-US" altLang="zh-CN" sz="20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endParaRPr lang="en-US" altLang="zh-CN" sz="20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13647" y="3205779"/>
            <a:ext cx="1043492" cy="613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server1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6652" y="3205779"/>
            <a:ext cx="1043492" cy="613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server2</a:t>
            </a:r>
          </a:p>
        </p:txBody>
      </p:sp>
      <p:sp>
        <p:nvSpPr>
          <p:cNvPr id="8" name="Rectangle 7"/>
          <p:cNvSpPr/>
          <p:nvPr/>
        </p:nvSpPr>
        <p:spPr>
          <a:xfrm>
            <a:off x="5457714" y="3205779"/>
            <a:ext cx="1043492" cy="613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server3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01993" y="4306843"/>
            <a:ext cx="1055146" cy="613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proposer1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11475" y="4306843"/>
            <a:ext cx="1043492" cy="613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proposer2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57714" y="4306843"/>
            <a:ext cx="1043492" cy="613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proposer3</a:t>
            </a:r>
          </a:p>
        </p:txBody>
      </p:sp>
      <p:cxnSp>
        <p:nvCxnSpPr>
          <p:cNvPr id="6" name="Straight Arrow Connector 5"/>
          <p:cNvCxnSpPr>
            <a:endCxn id="9" idx="0"/>
          </p:cNvCxnSpPr>
          <p:nvPr/>
        </p:nvCxnSpPr>
        <p:spPr>
          <a:xfrm>
            <a:off x="2129566" y="3818965"/>
            <a:ext cx="0" cy="487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0"/>
          </p:cNvCxnSpPr>
          <p:nvPr/>
        </p:nvCxnSpPr>
        <p:spPr>
          <a:xfrm>
            <a:off x="4033221" y="3818965"/>
            <a:ext cx="0" cy="487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979460" y="3818965"/>
            <a:ext cx="0" cy="487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56944" y="4049066"/>
            <a:ext cx="2641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Request(“I want to be a master.”)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1601993" y="5437381"/>
            <a:ext cx="1055146" cy="613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acceptor1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11475" y="5434192"/>
            <a:ext cx="1055146" cy="613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acceptor2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457714" y="5435772"/>
            <a:ext cx="1055146" cy="613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acceptor3</a:t>
            </a:r>
          </a:p>
        </p:txBody>
      </p:sp>
      <p:cxnSp>
        <p:nvCxnSpPr>
          <p:cNvPr id="26" name="Straight Arrow Connector 25"/>
          <p:cNvCxnSpPr>
            <a:stCxn id="9" idx="2"/>
            <a:endCxn id="19" idx="0"/>
          </p:cNvCxnSpPr>
          <p:nvPr/>
        </p:nvCxnSpPr>
        <p:spPr>
          <a:xfrm>
            <a:off x="2129566" y="4920029"/>
            <a:ext cx="0" cy="51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18624" y="5046040"/>
            <a:ext cx="1256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Prepare(No.2)</a:t>
            </a:r>
            <a:endParaRPr lang="en-US" sz="1400" dirty="0"/>
          </a:p>
        </p:txBody>
      </p:sp>
      <p:cxnSp>
        <p:nvCxnSpPr>
          <p:cNvPr id="33" name="Straight Arrow Connector 32"/>
          <p:cNvCxnSpPr>
            <a:stCxn id="9" idx="2"/>
            <a:endCxn id="20" idx="0"/>
          </p:cNvCxnSpPr>
          <p:nvPr/>
        </p:nvCxnSpPr>
        <p:spPr>
          <a:xfrm>
            <a:off x="2129566" y="4920029"/>
            <a:ext cx="1909482" cy="514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943872">
            <a:off x="2564275" y="4936869"/>
            <a:ext cx="1256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Prepare(No.2)</a:t>
            </a:r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60C4F2-0D33-4A3B-90BF-C53D58DFF511}"/>
              </a:ext>
            </a:extLst>
          </p:cNvPr>
          <p:cNvSpPr txBox="1"/>
          <p:nvPr/>
        </p:nvSpPr>
        <p:spPr>
          <a:xfrm>
            <a:off x="2826700" y="3827190"/>
            <a:ext cx="2641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Request(“I want to be a master.”)</a:t>
            </a:r>
            <a:endParaRPr 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F8194C-3633-4355-B7A0-FB9E7A3B7C83}"/>
              </a:ext>
            </a:extLst>
          </p:cNvPr>
          <p:cNvSpPr txBox="1"/>
          <p:nvPr/>
        </p:nvSpPr>
        <p:spPr>
          <a:xfrm>
            <a:off x="5192359" y="3948787"/>
            <a:ext cx="2641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Request(“I want to be a master.”)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1663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8" grpId="0"/>
      <p:bldP spid="19" grpId="0" animBg="1"/>
      <p:bldP spid="20" grpId="0" animBg="1"/>
      <p:bldP spid="21" grpId="0" animBg="1"/>
      <p:bldP spid="31" grpId="0"/>
      <p:bldP spid="34" grpId="0"/>
      <p:bldP spid="29" grpId="0"/>
      <p:bldP spid="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0"/>
            <a:ext cx="7772400" cy="1456267"/>
          </a:xfrm>
        </p:spPr>
        <p:txBody>
          <a:bodyPr>
            <a:normAutofit/>
          </a:bodyPr>
          <a:lstStyle/>
          <a:p>
            <a:r>
              <a:rPr lang="en-US" sz="4000" b="1" cap="none" dirty="0"/>
              <a:t>Prepare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749" y="1456267"/>
            <a:ext cx="7266790" cy="5034577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Assume acceptor1 and acceptor2 first receive proposer1’s message:</a:t>
            </a:r>
          </a:p>
          <a:p>
            <a:pPr lvl="1"/>
            <a:r>
              <a:rPr lang="en-US" altLang="zh-CN" sz="18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Return Promise(null, null) to proposer1 since they haven’t received any request before.</a:t>
            </a:r>
          </a:p>
          <a:p>
            <a:endParaRPr lang="en-US" altLang="zh-CN" sz="20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endParaRPr lang="en-US" altLang="zh-CN" sz="20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endParaRPr lang="en-US" altLang="zh-CN" sz="20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endParaRPr lang="en-US" altLang="zh-CN" sz="20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endParaRPr lang="en-US" altLang="zh-CN" sz="20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endParaRPr lang="en-US" altLang="zh-CN" sz="20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endParaRPr lang="en-US" altLang="zh-CN" sz="20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13647" y="3205779"/>
            <a:ext cx="1043492" cy="613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server1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6652" y="3205779"/>
            <a:ext cx="1043492" cy="613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server2</a:t>
            </a:r>
          </a:p>
        </p:txBody>
      </p:sp>
      <p:sp>
        <p:nvSpPr>
          <p:cNvPr id="8" name="Rectangle 7"/>
          <p:cNvSpPr/>
          <p:nvPr/>
        </p:nvSpPr>
        <p:spPr>
          <a:xfrm>
            <a:off x="5457714" y="3205779"/>
            <a:ext cx="1043492" cy="613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server2</a:t>
            </a:r>
          </a:p>
        </p:txBody>
      </p:sp>
      <p:sp>
        <p:nvSpPr>
          <p:cNvPr id="9" name="Rectangle 8"/>
          <p:cNvSpPr/>
          <p:nvPr/>
        </p:nvSpPr>
        <p:spPr>
          <a:xfrm>
            <a:off x="1601993" y="4306843"/>
            <a:ext cx="1055146" cy="613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proposer1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11475" y="4306843"/>
            <a:ext cx="1043492" cy="613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proposer2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57714" y="4306843"/>
            <a:ext cx="1043492" cy="613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proposer3</a:t>
            </a:r>
          </a:p>
        </p:txBody>
      </p:sp>
      <p:cxnSp>
        <p:nvCxnSpPr>
          <p:cNvPr id="6" name="Straight Arrow Connector 5"/>
          <p:cNvCxnSpPr>
            <a:endCxn id="9" idx="0"/>
          </p:cNvCxnSpPr>
          <p:nvPr/>
        </p:nvCxnSpPr>
        <p:spPr>
          <a:xfrm>
            <a:off x="2129566" y="3818965"/>
            <a:ext cx="0" cy="487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0"/>
          </p:cNvCxnSpPr>
          <p:nvPr/>
        </p:nvCxnSpPr>
        <p:spPr>
          <a:xfrm>
            <a:off x="4033221" y="3818965"/>
            <a:ext cx="0" cy="487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979460" y="3818965"/>
            <a:ext cx="0" cy="487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601993" y="5437381"/>
            <a:ext cx="1055146" cy="613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acceptor1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11475" y="5434192"/>
            <a:ext cx="1055146" cy="613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acceptor2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457714" y="5435772"/>
            <a:ext cx="1055146" cy="613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acceptor3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46468" y="5056004"/>
            <a:ext cx="1537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Promise(null, null)</a:t>
            </a:r>
            <a:endParaRPr lang="en-US" sz="1400" dirty="0"/>
          </a:p>
        </p:txBody>
      </p:sp>
      <p:cxnSp>
        <p:nvCxnSpPr>
          <p:cNvPr id="12" name="Straight Arrow Connector 11"/>
          <p:cNvCxnSpPr>
            <a:stCxn id="19" idx="0"/>
          </p:cNvCxnSpPr>
          <p:nvPr/>
        </p:nvCxnSpPr>
        <p:spPr>
          <a:xfrm flipV="1">
            <a:off x="2129566" y="4942287"/>
            <a:ext cx="0" cy="49509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0" idx="0"/>
          </p:cNvCxnSpPr>
          <p:nvPr/>
        </p:nvCxnSpPr>
        <p:spPr>
          <a:xfrm flipH="1" flipV="1">
            <a:off x="2129566" y="4942287"/>
            <a:ext cx="1909482" cy="49190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869511">
            <a:off x="2326966" y="4938996"/>
            <a:ext cx="1537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Promise(null, null)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9747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0"/>
            <a:ext cx="7772400" cy="1456267"/>
          </a:xfrm>
        </p:spPr>
        <p:txBody>
          <a:bodyPr>
            <a:normAutofit/>
          </a:bodyPr>
          <a:lstStyle/>
          <a:p>
            <a:r>
              <a:rPr lang="en-US" sz="4000" b="1" cap="none" dirty="0"/>
              <a:t>Prepare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749" y="1456267"/>
            <a:ext cx="7266790" cy="5034577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Then proposer2’s message arrived at acceptor2 and acceptor3:</a:t>
            </a:r>
          </a:p>
          <a:p>
            <a:pPr marL="0" indent="0">
              <a:buNone/>
            </a:pPr>
            <a:endParaRPr lang="en-US" altLang="zh-CN" sz="20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CN" sz="20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CN" sz="20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CN" sz="20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endParaRPr lang="en-US" altLang="zh-CN" sz="20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endParaRPr lang="en-US" altLang="zh-CN" sz="20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endParaRPr lang="en-US" altLang="zh-CN" sz="20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endParaRPr lang="en-US" altLang="zh-CN" sz="20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endParaRPr lang="en-US" altLang="zh-CN" sz="20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endParaRPr lang="en-US" altLang="zh-CN" sz="20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F79AA89-D25A-4CEC-9690-094193E5B017}"/>
              </a:ext>
            </a:extLst>
          </p:cNvPr>
          <p:cNvSpPr/>
          <p:nvPr/>
        </p:nvSpPr>
        <p:spPr>
          <a:xfrm>
            <a:off x="1613647" y="3205779"/>
            <a:ext cx="1043492" cy="613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16D8A4-532C-4352-BEBC-6C6C22F432CA}"/>
              </a:ext>
            </a:extLst>
          </p:cNvPr>
          <p:cNvSpPr/>
          <p:nvPr/>
        </p:nvSpPr>
        <p:spPr>
          <a:xfrm>
            <a:off x="3466652" y="3205779"/>
            <a:ext cx="1043492" cy="613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276409-88B2-40FD-BA31-184A758C7952}"/>
              </a:ext>
            </a:extLst>
          </p:cNvPr>
          <p:cNvSpPr/>
          <p:nvPr/>
        </p:nvSpPr>
        <p:spPr>
          <a:xfrm>
            <a:off x="5457714" y="3205779"/>
            <a:ext cx="1043492" cy="613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F79D74-332C-4F67-8265-725011C362C7}"/>
              </a:ext>
            </a:extLst>
          </p:cNvPr>
          <p:cNvSpPr/>
          <p:nvPr/>
        </p:nvSpPr>
        <p:spPr>
          <a:xfrm>
            <a:off x="1601993" y="4306843"/>
            <a:ext cx="1055146" cy="613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proposer1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B32E356-09AC-4A65-9550-A63F2D2967BF}"/>
              </a:ext>
            </a:extLst>
          </p:cNvPr>
          <p:cNvSpPr/>
          <p:nvPr/>
        </p:nvSpPr>
        <p:spPr>
          <a:xfrm>
            <a:off x="3511475" y="4306843"/>
            <a:ext cx="1043492" cy="613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proposer2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3CE7BAA-C6D9-49AC-9558-B447BCF5B54C}"/>
              </a:ext>
            </a:extLst>
          </p:cNvPr>
          <p:cNvSpPr/>
          <p:nvPr/>
        </p:nvSpPr>
        <p:spPr>
          <a:xfrm>
            <a:off x="5457714" y="4306843"/>
            <a:ext cx="1043492" cy="613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proposer3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60EA77-1D10-4DD8-BABB-92D6C351D50C}"/>
              </a:ext>
            </a:extLst>
          </p:cNvPr>
          <p:cNvCxnSpPr>
            <a:endCxn id="30" idx="0"/>
          </p:cNvCxnSpPr>
          <p:nvPr/>
        </p:nvCxnSpPr>
        <p:spPr>
          <a:xfrm>
            <a:off x="2129566" y="3818965"/>
            <a:ext cx="0" cy="487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9712123-478E-4E3F-A63E-363554A44A6F}"/>
              </a:ext>
            </a:extLst>
          </p:cNvPr>
          <p:cNvCxnSpPr>
            <a:endCxn id="32" idx="0"/>
          </p:cNvCxnSpPr>
          <p:nvPr/>
        </p:nvCxnSpPr>
        <p:spPr>
          <a:xfrm>
            <a:off x="4033221" y="3818965"/>
            <a:ext cx="0" cy="487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C1C3985-7798-4948-A586-70221F27B4D0}"/>
              </a:ext>
            </a:extLst>
          </p:cNvPr>
          <p:cNvCxnSpPr/>
          <p:nvPr/>
        </p:nvCxnSpPr>
        <p:spPr>
          <a:xfrm>
            <a:off x="5979460" y="3818965"/>
            <a:ext cx="0" cy="487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F95A265-A357-4056-BDD0-812C18409CF9}"/>
              </a:ext>
            </a:extLst>
          </p:cNvPr>
          <p:cNvSpPr/>
          <p:nvPr/>
        </p:nvSpPr>
        <p:spPr>
          <a:xfrm>
            <a:off x="1601993" y="5437381"/>
            <a:ext cx="1055146" cy="613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acceptor1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CFD7521-E014-40C8-A3D8-62DEAB54C1F6}"/>
              </a:ext>
            </a:extLst>
          </p:cNvPr>
          <p:cNvSpPr/>
          <p:nvPr/>
        </p:nvSpPr>
        <p:spPr>
          <a:xfrm>
            <a:off x="3511475" y="5434192"/>
            <a:ext cx="1055146" cy="613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acceptor2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AC1CF25-B864-4833-8967-F9228707F146}"/>
              </a:ext>
            </a:extLst>
          </p:cNvPr>
          <p:cNvSpPr/>
          <p:nvPr/>
        </p:nvSpPr>
        <p:spPr>
          <a:xfrm>
            <a:off x="5457714" y="5435772"/>
            <a:ext cx="1055146" cy="613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acceptor3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0FDD249-3AD0-4B3A-96B3-BA03F082CDDF}"/>
              </a:ext>
            </a:extLst>
          </p:cNvPr>
          <p:cNvCxnSpPr>
            <a:stCxn id="32" idx="2"/>
            <a:endCxn id="42" idx="0"/>
          </p:cNvCxnSpPr>
          <p:nvPr/>
        </p:nvCxnSpPr>
        <p:spPr>
          <a:xfrm>
            <a:off x="4033221" y="4920029"/>
            <a:ext cx="5827" cy="514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65609A7-8ADD-45DE-9AB2-272225FEC46E}"/>
              </a:ext>
            </a:extLst>
          </p:cNvPr>
          <p:cNvSpPr txBox="1"/>
          <p:nvPr/>
        </p:nvSpPr>
        <p:spPr>
          <a:xfrm>
            <a:off x="1346468" y="5056004"/>
            <a:ext cx="1537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Promise(null, null)</a:t>
            </a:r>
            <a:endParaRPr lang="en-US" sz="14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7E9AAAA-1B77-4377-8D38-CD62A55ED4A9}"/>
              </a:ext>
            </a:extLst>
          </p:cNvPr>
          <p:cNvCxnSpPr>
            <a:stCxn id="32" idx="2"/>
            <a:endCxn id="43" idx="0"/>
          </p:cNvCxnSpPr>
          <p:nvPr/>
        </p:nvCxnSpPr>
        <p:spPr>
          <a:xfrm>
            <a:off x="4033221" y="4920029"/>
            <a:ext cx="1952066" cy="515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729A7DC-A8CA-4E0C-8D0A-5D94016AE489}"/>
              </a:ext>
            </a:extLst>
          </p:cNvPr>
          <p:cNvSpPr txBox="1"/>
          <p:nvPr/>
        </p:nvSpPr>
        <p:spPr>
          <a:xfrm>
            <a:off x="3571542" y="5056004"/>
            <a:ext cx="1256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Prepare(No.1)</a:t>
            </a:r>
            <a:endParaRPr lang="en-US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C91A6F-0958-45FB-8C5D-8486876F7B6D}"/>
              </a:ext>
            </a:extLst>
          </p:cNvPr>
          <p:cNvSpPr txBox="1"/>
          <p:nvPr/>
        </p:nvSpPr>
        <p:spPr>
          <a:xfrm rot="944276">
            <a:off x="4489748" y="4968032"/>
            <a:ext cx="1256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Prepare(No.1)</a:t>
            </a:r>
            <a:endParaRPr lang="en-US" sz="14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AFBE7C0-D36C-480B-8EA1-F3EF147F0AA3}"/>
              </a:ext>
            </a:extLst>
          </p:cNvPr>
          <p:cNvCxnSpPr>
            <a:stCxn id="41" idx="0"/>
          </p:cNvCxnSpPr>
          <p:nvPr/>
        </p:nvCxnSpPr>
        <p:spPr>
          <a:xfrm flipV="1">
            <a:off x="2129566" y="4942287"/>
            <a:ext cx="0" cy="49509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F1EF7E7-C99B-46C6-A714-F4842712BD0C}"/>
              </a:ext>
            </a:extLst>
          </p:cNvPr>
          <p:cNvCxnSpPr>
            <a:stCxn id="42" idx="0"/>
          </p:cNvCxnSpPr>
          <p:nvPr/>
        </p:nvCxnSpPr>
        <p:spPr>
          <a:xfrm flipH="1" flipV="1">
            <a:off x="2129566" y="4942287"/>
            <a:ext cx="1909482" cy="49190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F216EDA-959C-4DE1-A9AB-6A8ECAEA22E3}"/>
              </a:ext>
            </a:extLst>
          </p:cNvPr>
          <p:cNvSpPr txBox="1"/>
          <p:nvPr/>
        </p:nvSpPr>
        <p:spPr>
          <a:xfrm rot="869511">
            <a:off x="2326966" y="4938996"/>
            <a:ext cx="1537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Promise(null, null)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6770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0"/>
            <a:ext cx="7772400" cy="1456267"/>
          </a:xfrm>
        </p:spPr>
        <p:txBody>
          <a:bodyPr>
            <a:normAutofit/>
          </a:bodyPr>
          <a:lstStyle/>
          <a:p>
            <a:r>
              <a:rPr lang="en-US" sz="4000" b="1" cap="none" dirty="0"/>
              <a:t>Prepare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749" y="1456267"/>
            <a:ext cx="7266790" cy="5034577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Then proposer2’s message arrived at acceptor2 and acceptor3:</a:t>
            </a:r>
          </a:p>
          <a:p>
            <a:pPr lvl="1"/>
            <a:r>
              <a:rPr lang="en-US" altLang="zh-CN" sz="1800" dirty="0" smtClean="0">
                <a:ea typeface="ＭＳ Ｐゴシック" panose="020B0600070205080204" pitchFamily="34" charset="-128"/>
                <a:sym typeface="Wingdings" panose="05000000000000000000" pitchFamily="2" charset="2"/>
              </a:rPr>
              <a:t>Acceptor3 returns </a:t>
            </a:r>
            <a:r>
              <a:rPr lang="en-US" altLang="zh-CN" sz="18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Promise(null, null) to </a:t>
            </a:r>
            <a:r>
              <a:rPr lang="en-US" altLang="zh-CN" sz="1800" dirty="0" smtClean="0">
                <a:ea typeface="ＭＳ Ｐゴシック" panose="020B0600070205080204" pitchFamily="34" charset="-128"/>
                <a:sym typeface="Wingdings" panose="05000000000000000000" pitchFamily="2" charset="2"/>
              </a:rPr>
              <a:t>proposer2 </a:t>
            </a:r>
            <a:r>
              <a:rPr lang="en-US" altLang="zh-CN" sz="18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since </a:t>
            </a:r>
            <a:r>
              <a:rPr lang="en-US" altLang="zh-CN" sz="1800" dirty="0" smtClean="0">
                <a:ea typeface="ＭＳ Ｐゴシック" panose="020B0600070205080204" pitchFamily="34" charset="-128"/>
                <a:sym typeface="Wingdings" panose="05000000000000000000" pitchFamily="2" charset="2"/>
              </a:rPr>
              <a:t>it </a:t>
            </a:r>
            <a:r>
              <a:rPr lang="en-US" altLang="zh-CN" sz="1800" dirty="0" smtClean="0">
                <a:ea typeface="ＭＳ Ｐゴシック" panose="020B0600070205080204" pitchFamily="34" charset="-128"/>
                <a:sym typeface="Wingdings" panose="05000000000000000000" pitchFamily="2" charset="2"/>
              </a:rPr>
              <a:t>hasn’t </a:t>
            </a:r>
            <a:r>
              <a:rPr lang="en-US" altLang="zh-CN" sz="18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received any request before</a:t>
            </a:r>
            <a:r>
              <a:rPr lang="en-US" altLang="zh-CN" sz="1800" dirty="0" smtClean="0">
                <a:ea typeface="ＭＳ Ｐゴシック" panose="020B0600070205080204" pitchFamily="34" charset="-128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zh-CN" sz="1800" dirty="0" smtClean="0">
                <a:ea typeface="ＭＳ Ｐゴシック" panose="020B0600070205080204" pitchFamily="34" charset="-128"/>
                <a:sym typeface="Wingdings" panose="05000000000000000000" pitchFamily="2" charset="2"/>
              </a:rPr>
              <a:t>Acceptor3 will not return since it has already promised proposer1</a:t>
            </a:r>
            <a:endParaRPr lang="en-US" altLang="zh-CN" sz="18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pPr lvl="1"/>
            <a:endParaRPr lang="en-US" altLang="zh-CN" sz="18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pPr lvl="1"/>
            <a:endParaRPr lang="en-US" altLang="zh-CN" sz="18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endParaRPr lang="en-US" altLang="zh-CN" sz="20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endParaRPr lang="en-US" altLang="zh-CN" sz="20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endParaRPr lang="en-US" altLang="zh-CN" sz="20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endParaRPr lang="en-US" altLang="zh-CN" sz="20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endParaRPr lang="en-US" altLang="zh-CN" sz="20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endParaRPr lang="en-US" altLang="zh-CN" sz="20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endParaRPr lang="en-US" altLang="zh-CN" sz="20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DFD7911-59A6-42AF-9B2D-05B2BCC9CE36}"/>
              </a:ext>
            </a:extLst>
          </p:cNvPr>
          <p:cNvSpPr/>
          <p:nvPr/>
        </p:nvSpPr>
        <p:spPr>
          <a:xfrm>
            <a:off x="1866795" y="3334684"/>
            <a:ext cx="1043492" cy="613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server1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8CE7EA9-5B52-45C5-ADA5-BBFB1A13BCF4}"/>
              </a:ext>
            </a:extLst>
          </p:cNvPr>
          <p:cNvSpPr/>
          <p:nvPr/>
        </p:nvSpPr>
        <p:spPr>
          <a:xfrm>
            <a:off x="3719800" y="3334684"/>
            <a:ext cx="1043492" cy="613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server2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452F72F-BC79-439C-8332-D57A195B55D0}"/>
              </a:ext>
            </a:extLst>
          </p:cNvPr>
          <p:cNvSpPr/>
          <p:nvPr/>
        </p:nvSpPr>
        <p:spPr>
          <a:xfrm>
            <a:off x="5710862" y="3334684"/>
            <a:ext cx="1043492" cy="613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server2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5137A03-3105-40D0-8FAC-D3CE1C1AB1E9}"/>
              </a:ext>
            </a:extLst>
          </p:cNvPr>
          <p:cNvSpPr/>
          <p:nvPr/>
        </p:nvSpPr>
        <p:spPr>
          <a:xfrm>
            <a:off x="1855141" y="4435748"/>
            <a:ext cx="1055146" cy="613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proposer1 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D0D8C40-29FB-4EDA-ADCC-6A0C2B888CD7}"/>
              </a:ext>
            </a:extLst>
          </p:cNvPr>
          <p:cNvSpPr/>
          <p:nvPr/>
        </p:nvSpPr>
        <p:spPr>
          <a:xfrm>
            <a:off x="3764623" y="4435748"/>
            <a:ext cx="1043492" cy="613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proposer2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D9798E1-CED3-49C4-AD33-6B0E2D0F3402}"/>
              </a:ext>
            </a:extLst>
          </p:cNvPr>
          <p:cNvSpPr/>
          <p:nvPr/>
        </p:nvSpPr>
        <p:spPr>
          <a:xfrm>
            <a:off x="5710862" y="4435748"/>
            <a:ext cx="1043492" cy="613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proposer3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E6E71BA-C740-41FD-8820-49B126C44D5F}"/>
              </a:ext>
            </a:extLst>
          </p:cNvPr>
          <p:cNvCxnSpPr>
            <a:endCxn id="75" idx="0"/>
          </p:cNvCxnSpPr>
          <p:nvPr/>
        </p:nvCxnSpPr>
        <p:spPr>
          <a:xfrm>
            <a:off x="2382714" y="3947870"/>
            <a:ext cx="0" cy="487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5B8295F-0660-4445-9A5B-9406CB5BF908}"/>
              </a:ext>
            </a:extLst>
          </p:cNvPr>
          <p:cNvCxnSpPr>
            <a:endCxn id="76" idx="0"/>
          </p:cNvCxnSpPr>
          <p:nvPr/>
        </p:nvCxnSpPr>
        <p:spPr>
          <a:xfrm>
            <a:off x="4286369" y="3947870"/>
            <a:ext cx="0" cy="487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674EC51-C408-4280-B679-20F4BE1FB9AD}"/>
              </a:ext>
            </a:extLst>
          </p:cNvPr>
          <p:cNvCxnSpPr/>
          <p:nvPr/>
        </p:nvCxnSpPr>
        <p:spPr>
          <a:xfrm>
            <a:off x="6232608" y="3947870"/>
            <a:ext cx="0" cy="487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736F8223-C9FD-43D7-9598-20A12CDA94A0}"/>
              </a:ext>
            </a:extLst>
          </p:cNvPr>
          <p:cNvSpPr/>
          <p:nvPr/>
        </p:nvSpPr>
        <p:spPr>
          <a:xfrm>
            <a:off x="1855141" y="5566286"/>
            <a:ext cx="1055146" cy="613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acceptor1 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572F5D4-29F2-4700-9695-FF56B3845BA5}"/>
              </a:ext>
            </a:extLst>
          </p:cNvPr>
          <p:cNvSpPr/>
          <p:nvPr/>
        </p:nvSpPr>
        <p:spPr>
          <a:xfrm>
            <a:off x="3764623" y="5563097"/>
            <a:ext cx="1055146" cy="613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acceptor2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B6F8E73-F9B1-49D3-9D6A-B4F08395BDF5}"/>
              </a:ext>
            </a:extLst>
          </p:cNvPr>
          <p:cNvSpPr/>
          <p:nvPr/>
        </p:nvSpPr>
        <p:spPr>
          <a:xfrm>
            <a:off x="5710862" y="5564677"/>
            <a:ext cx="1055146" cy="613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acceptor3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6FB2195-4F96-4208-818E-E360FC144C8E}"/>
              </a:ext>
            </a:extLst>
          </p:cNvPr>
          <p:cNvSpPr txBox="1"/>
          <p:nvPr/>
        </p:nvSpPr>
        <p:spPr>
          <a:xfrm>
            <a:off x="1599616" y="5184909"/>
            <a:ext cx="1537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Promise(null, null)</a:t>
            </a:r>
            <a:endParaRPr lang="en-US" sz="1400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A193EDC-D8B4-4F53-812A-32796133B195}"/>
              </a:ext>
            </a:extLst>
          </p:cNvPr>
          <p:cNvCxnSpPr>
            <a:stCxn id="82" idx="0"/>
          </p:cNvCxnSpPr>
          <p:nvPr/>
        </p:nvCxnSpPr>
        <p:spPr>
          <a:xfrm flipV="1">
            <a:off x="2382714" y="5071192"/>
            <a:ext cx="0" cy="49509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3111AC9-20BA-4CAA-84B8-E26A47BEC5B4}"/>
              </a:ext>
            </a:extLst>
          </p:cNvPr>
          <p:cNvCxnSpPr>
            <a:stCxn id="83" idx="0"/>
          </p:cNvCxnSpPr>
          <p:nvPr/>
        </p:nvCxnSpPr>
        <p:spPr>
          <a:xfrm flipH="1" flipV="1">
            <a:off x="2382714" y="5071192"/>
            <a:ext cx="1909482" cy="49190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D9699FF-A7A2-49A5-A063-C07F00AC149D}"/>
              </a:ext>
            </a:extLst>
          </p:cNvPr>
          <p:cNvSpPr txBox="1"/>
          <p:nvPr/>
        </p:nvSpPr>
        <p:spPr>
          <a:xfrm rot="869511">
            <a:off x="2580114" y="5067901"/>
            <a:ext cx="1537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Promise(null, null)</a:t>
            </a:r>
            <a:endParaRPr lang="en-US" sz="1400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CF679FF-1186-4307-8A00-EBF4585916C0}"/>
              </a:ext>
            </a:extLst>
          </p:cNvPr>
          <p:cNvCxnSpPr/>
          <p:nvPr/>
        </p:nvCxnSpPr>
        <p:spPr>
          <a:xfrm flipH="1" flipV="1">
            <a:off x="4286369" y="5071192"/>
            <a:ext cx="1915308" cy="46562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50048D93-76B2-4B5B-A27D-D32D3705F3F1}"/>
              </a:ext>
            </a:extLst>
          </p:cNvPr>
          <p:cNvSpPr txBox="1"/>
          <p:nvPr/>
        </p:nvSpPr>
        <p:spPr>
          <a:xfrm rot="869511">
            <a:off x="4580812" y="5054759"/>
            <a:ext cx="1537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Promise(null, null)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93985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cap="none" dirty="0"/>
              <a:t>The story</a:t>
            </a:r>
            <a:endParaRPr lang="en-US" sz="4000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>
                <a:ea typeface="ＭＳ Ｐゴシック" panose="020B0600070205080204" pitchFamily="34" charset="-128"/>
              </a:rPr>
              <a:t>One server:  send request </a:t>
            </a:r>
            <a:r>
              <a:rPr lang="en-US" altLang="en-US" sz="28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 get feedback</a:t>
            </a:r>
          </a:p>
          <a:p>
            <a:pPr lvl="1"/>
            <a:r>
              <a:rPr lang="en-US" altLang="en-US" sz="26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What if server is down?</a:t>
            </a:r>
          </a:p>
          <a:p>
            <a:pPr lvl="1"/>
            <a:endParaRPr lang="en-US" altLang="en-US" sz="26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pPr lvl="1"/>
            <a:endParaRPr lang="en-US" altLang="en-US" sz="2600" dirty="0">
              <a:ea typeface="ＭＳ Ｐゴシック" panose="020B0600070205080204" pitchFamily="34" charset="-128"/>
            </a:endParaRPr>
          </a:p>
          <a:p>
            <a:pPr lvl="1"/>
            <a:endParaRPr lang="en-US" altLang="en-US" sz="2400" dirty="0">
              <a:ea typeface="ＭＳ Ｐゴシック" panose="020B0600070205080204" pitchFamily="34" charset="-128"/>
            </a:endParaRPr>
          </a:p>
          <a:p>
            <a:endParaRPr lang="en-US" altLang="en-US" sz="2800" dirty="0">
              <a:ea typeface="ＭＳ Ｐゴシック" panose="020B0600070205080204" pitchFamily="34" charset="-128"/>
            </a:endParaRPr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143" t="27439" r="18261" b="32519"/>
          <a:stretch/>
        </p:blipFill>
        <p:spPr>
          <a:xfrm>
            <a:off x="1209368" y="3551083"/>
            <a:ext cx="6032091" cy="261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2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0"/>
            <a:ext cx="7772400" cy="1456267"/>
          </a:xfrm>
        </p:spPr>
        <p:txBody>
          <a:bodyPr>
            <a:normAutofit/>
          </a:bodyPr>
          <a:lstStyle/>
          <a:p>
            <a:r>
              <a:rPr lang="en-US" sz="4000" b="1" cap="none" dirty="0"/>
              <a:t>Prepare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774" y="1198355"/>
            <a:ext cx="7266790" cy="5034577"/>
          </a:xfrm>
        </p:spPr>
        <p:txBody>
          <a:bodyPr>
            <a:normAutofit/>
          </a:bodyPr>
          <a:lstStyle/>
          <a:p>
            <a:r>
              <a:rPr lang="en-US" altLang="zh-CN" sz="2000" dirty="0" smtClean="0">
                <a:ea typeface="ＭＳ Ｐゴシック" panose="020B0600070205080204" pitchFamily="34" charset="-128"/>
                <a:sym typeface="Wingdings" panose="05000000000000000000" pitchFamily="2" charset="2"/>
              </a:rPr>
              <a:t>Finally, </a:t>
            </a:r>
            <a:r>
              <a:rPr lang="en-US" altLang="zh-CN" sz="20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proposer3’s message arrived at acceptor2 and acceptor3:</a:t>
            </a:r>
          </a:p>
          <a:p>
            <a:endParaRPr lang="en-US" altLang="zh-CN" sz="20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CN" sz="14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endParaRPr lang="en-US" altLang="zh-CN" sz="20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endParaRPr lang="en-US" altLang="zh-CN" sz="20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endParaRPr lang="en-US" altLang="zh-CN" sz="20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endParaRPr lang="en-US" altLang="zh-CN" sz="20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endParaRPr lang="en-US" altLang="zh-CN" sz="20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endParaRPr lang="en-US" altLang="zh-CN" sz="20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endParaRPr lang="en-US" altLang="zh-CN" sz="20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endParaRPr lang="en-US" altLang="zh-CN" sz="20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00052" y="2491404"/>
            <a:ext cx="1043492" cy="613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server1</a:t>
            </a:r>
          </a:p>
        </p:txBody>
      </p:sp>
      <p:sp>
        <p:nvSpPr>
          <p:cNvPr id="7" name="Rectangle 6"/>
          <p:cNvSpPr/>
          <p:nvPr/>
        </p:nvSpPr>
        <p:spPr>
          <a:xfrm>
            <a:off x="3553057" y="2491404"/>
            <a:ext cx="1043492" cy="613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server2</a:t>
            </a:r>
          </a:p>
        </p:txBody>
      </p:sp>
      <p:sp>
        <p:nvSpPr>
          <p:cNvPr id="8" name="Rectangle 7"/>
          <p:cNvSpPr/>
          <p:nvPr/>
        </p:nvSpPr>
        <p:spPr>
          <a:xfrm>
            <a:off x="5544119" y="2491404"/>
            <a:ext cx="1043492" cy="613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server2</a:t>
            </a:r>
          </a:p>
        </p:txBody>
      </p:sp>
      <p:sp>
        <p:nvSpPr>
          <p:cNvPr id="9" name="Rectangle 8"/>
          <p:cNvSpPr/>
          <p:nvPr/>
        </p:nvSpPr>
        <p:spPr>
          <a:xfrm>
            <a:off x="1688398" y="3592468"/>
            <a:ext cx="1055146" cy="613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proposer1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97880" y="3592468"/>
            <a:ext cx="1043492" cy="613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proposer2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44119" y="3592468"/>
            <a:ext cx="1043492" cy="613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proposer3</a:t>
            </a:r>
          </a:p>
        </p:txBody>
      </p:sp>
      <p:cxnSp>
        <p:nvCxnSpPr>
          <p:cNvPr id="6" name="Straight Arrow Connector 5"/>
          <p:cNvCxnSpPr>
            <a:endCxn id="9" idx="0"/>
          </p:cNvCxnSpPr>
          <p:nvPr/>
        </p:nvCxnSpPr>
        <p:spPr>
          <a:xfrm>
            <a:off x="2215971" y="3104590"/>
            <a:ext cx="0" cy="487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0"/>
          </p:cNvCxnSpPr>
          <p:nvPr/>
        </p:nvCxnSpPr>
        <p:spPr>
          <a:xfrm>
            <a:off x="4119626" y="3104590"/>
            <a:ext cx="0" cy="487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065865" y="3104590"/>
            <a:ext cx="0" cy="487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688398" y="4723006"/>
            <a:ext cx="1055146" cy="613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acceptor1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97880" y="4719817"/>
            <a:ext cx="1055146" cy="613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acceptor2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32873" y="4341629"/>
            <a:ext cx="1537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Promise(null, null)</a:t>
            </a:r>
            <a:endParaRPr lang="en-US" sz="1400" dirty="0"/>
          </a:p>
        </p:txBody>
      </p:sp>
      <p:cxnSp>
        <p:nvCxnSpPr>
          <p:cNvPr id="12" name="Straight Arrow Connector 11"/>
          <p:cNvCxnSpPr>
            <a:stCxn id="19" idx="0"/>
          </p:cNvCxnSpPr>
          <p:nvPr/>
        </p:nvCxnSpPr>
        <p:spPr>
          <a:xfrm flipV="1">
            <a:off x="2215971" y="4227912"/>
            <a:ext cx="0" cy="49509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0" idx="0"/>
          </p:cNvCxnSpPr>
          <p:nvPr/>
        </p:nvCxnSpPr>
        <p:spPr>
          <a:xfrm flipH="1" flipV="1">
            <a:off x="2215971" y="4227912"/>
            <a:ext cx="1909482" cy="49190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869511">
            <a:off x="2413371" y="4224621"/>
            <a:ext cx="1537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Promise(null, null)</a:t>
            </a:r>
            <a:endParaRPr lang="en-US" sz="1400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4119626" y="4227912"/>
            <a:ext cx="1915308" cy="46562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869511">
            <a:off x="4414069" y="4211479"/>
            <a:ext cx="1537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Promise(null, null)</a:t>
            </a:r>
            <a:endParaRPr lang="en-US" sz="14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15F66AD-730B-43D6-BBB4-195ABB2AD206}"/>
              </a:ext>
            </a:extLst>
          </p:cNvPr>
          <p:cNvSpPr/>
          <p:nvPr/>
        </p:nvSpPr>
        <p:spPr>
          <a:xfrm>
            <a:off x="5497264" y="4717655"/>
            <a:ext cx="1055146" cy="613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acceptor3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BE577B3-2D29-4994-B860-3C12A0C378FD}"/>
              </a:ext>
            </a:extLst>
          </p:cNvPr>
          <p:cNvCxnSpPr>
            <a:endCxn id="38" idx="0"/>
          </p:cNvCxnSpPr>
          <p:nvPr/>
        </p:nvCxnSpPr>
        <p:spPr>
          <a:xfrm>
            <a:off x="6019010" y="4201912"/>
            <a:ext cx="5827" cy="515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7B0BEF7-F2EB-4BB5-A20E-69397DE04CD7}"/>
              </a:ext>
            </a:extLst>
          </p:cNvPr>
          <p:cNvCxnSpPr/>
          <p:nvPr/>
        </p:nvCxnSpPr>
        <p:spPr>
          <a:xfrm flipH="1">
            <a:off x="4078598" y="4201912"/>
            <a:ext cx="1940412" cy="514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4586199-5B25-43DA-B45E-C0F95B397E3A}"/>
              </a:ext>
            </a:extLst>
          </p:cNvPr>
          <p:cNvSpPr txBox="1"/>
          <p:nvPr/>
        </p:nvSpPr>
        <p:spPr>
          <a:xfrm rot="20691266">
            <a:off x="4654021" y="4383015"/>
            <a:ext cx="1256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Prepare(No.3)</a:t>
            </a:r>
            <a:endParaRPr 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81BE734-8AA8-49F4-A4E5-0AA7A6F80A4F}"/>
              </a:ext>
            </a:extLst>
          </p:cNvPr>
          <p:cNvSpPr txBox="1"/>
          <p:nvPr/>
        </p:nvSpPr>
        <p:spPr>
          <a:xfrm>
            <a:off x="5544119" y="4312984"/>
            <a:ext cx="1256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Prepare(No.3)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8743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0"/>
            <a:ext cx="7772400" cy="1456267"/>
          </a:xfrm>
        </p:spPr>
        <p:txBody>
          <a:bodyPr>
            <a:normAutofit/>
          </a:bodyPr>
          <a:lstStyle/>
          <a:p>
            <a:r>
              <a:rPr lang="en-US" sz="4000" b="1" cap="none" dirty="0"/>
              <a:t>Prepare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774" y="1198355"/>
            <a:ext cx="7266790" cy="5659645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Finally proposer3’s message arrived at acceptor2 and acceptor3:</a:t>
            </a:r>
          </a:p>
          <a:p>
            <a:pPr lvl="1"/>
            <a:r>
              <a:rPr lang="en-US" altLang="zh-CN" sz="1800" dirty="0" smtClean="0">
                <a:ea typeface="ＭＳ Ｐゴシック" panose="020B0600070205080204" pitchFamily="34" charset="-128"/>
                <a:sym typeface="Wingdings" panose="05000000000000000000" pitchFamily="2" charset="2"/>
              </a:rPr>
              <a:t>Acceptor2 returns </a:t>
            </a:r>
            <a:r>
              <a:rPr lang="en-US" altLang="zh-CN" sz="18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Promise(null, null) to </a:t>
            </a:r>
            <a:r>
              <a:rPr lang="en-US" altLang="zh-CN" sz="1800" dirty="0" smtClean="0">
                <a:ea typeface="ＭＳ Ｐゴシック" panose="020B0600070205080204" pitchFamily="34" charset="-128"/>
                <a:sym typeface="Wingdings" panose="05000000000000000000" pitchFamily="2" charset="2"/>
              </a:rPr>
              <a:t>proposer3 since No.3&gt; No.2.</a:t>
            </a:r>
          </a:p>
          <a:p>
            <a:pPr lvl="1"/>
            <a:r>
              <a:rPr lang="en-US" altLang="zh-CN" sz="1800" dirty="0" smtClean="0">
                <a:ea typeface="ＭＳ Ｐゴシック" panose="020B0600070205080204" pitchFamily="34" charset="-128"/>
                <a:sym typeface="Wingdings" panose="05000000000000000000" pitchFamily="2" charset="2"/>
              </a:rPr>
              <a:t>Acceptor3 returns Promise(null</a:t>
            </a:r>
            <a:r>
              <a:rPr lang="en-US" altLang="zh-CN" sz="18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, null) to </a:t>
            </a:r>
            <a:r>
              <a:rPr lang="en-US" altLang="zh-CN" sz="1800" dirty="0" smtClean="0">
                <a:ea typeface="ＭＳ Ｐゴシック" panose="020B0600070205080204" pitchFamily="34" charset="-128"/>
                <a:sym typeface="Wingdings" panose="05000000000000000000" pitchFamily="2" charset="2"/>
              </a:rPr>
              <a:t>proposer3 since it </a:t>
            </a:r>
            <a:r>
              <a:rPr lang="en-US" altLang="zh-CN" sz="18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hasn’t received any request before</a:t>
            </a:r>
            <a:r>
              <a:rPr lang="en-US" altLang="zh-CN" sz="1800" dirty="0" smtClean="0">
                <a:ea typeface="ＭＳ Ｐゴシック" panose="020B0600070205080204" pitchFamily="34" charset="-128"/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zh-CN" sz="1800" dirty="0" smtClean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pPr lvl="1"/>
            <a:endParaRPr lang="en-US" altLang="zh-CN" sz="14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endParaRPr lang="en-US" altLang="zh-CN" sz="20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endParaRPr lang="en-US" altLang="zh-CN" sz="20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endParaRPr lang="en-US" altLang="zh-CN" sz="20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endParaRPr lang="en-US" altLang="zh-CN" sz="20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endParaRPr lang="en-US" altLang="zh-CN" sz="20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endParaRPr lang="en-US" altLang="zh-CN" sz="20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r>
              <a:rPr lang="en-US" altLang="zh-CN" sz="20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Proposer2 </a:t>
            </a:r>
            <a:r>
              <a:rPr lang="en-US" altLang="zh-CN" sz="2000" dirty="0" smtClean="0">
                <a:ea typeface="ＭＳ Ｐゴシック" panose="020B0600070205080204" pitchFamily="34" charset="-128"/>
                <a:sym typeface="Wingdings" panose="05000000000000000000" pitchFamily="2" charset="2"/>
              </a:rPr>
              <a:t>sends </a:t>
            </a:r>
            <a:r>
              <a:rPr lang="en-US" altLang="zh-CN" sz="20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Prepare(No.4) to acceptor2 and acceptor3 and </a:t>
            </a:r>
            <a:r>
              <a:rPr lang="en-US" altLang="zh-CN" sz="2000" dirty="0" smtClean="0">
                <a:ea typeface="ＭＳ Ｐゴシック" panose="020B0600070205080204" pitchFamily="34" charset="-128"/>
                <a:sym typeface="Wingdings" panose="05000000000000000000" pitchFamily="2" charset="2"/>
              </a:rPr>
              <a:t>receives </a:t>
            </a:r>
            <a:r>
              <a:rPr lang="en-US" altLang="zh-CN" sz="20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Promise(null, null) from accepter2 and acceptor3.</a:t>
            </a:r>
          </a:p>
        </p:txBody>
      </p:sp>
      <p:sp>
        <p:nvSpPr>
          <p:cNvPr id="4" name="Rectangle 3"/>
          <p:cNvSpPr/>
          <p:nvPr/>
        </p:nvSpPr>
        <p:spPr>
          <a:xfrm>
            <a:off x="1700052" y="3029287"/>
            <a:ext cx="1043492" cy="613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server1</a:t>
            </a:r>
          </a:p>
        </p:txBody>
      </p:sp>
      <p:sp>
        <p:nvSpPr>
          <p:cNvPr id="7" name="Rectangle 6"/>
          <p:cNvSpPr/>
          <p:nvPr/>
        </p:nvSpPr>
        <p:spPr>
          <a:xfrm>
            <a:off x="3553057" y="3029287"/>
            <a:ext cx="1043492" cy="613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server2</a:t>
            </a:r>
          </a:p>
        </p:txBody>
      </p:sp>
      <p:sp>
        <p:nvSpPr>
          <p:cNvPr id="8" name="Rectangle 7"/>
          <p:cNvSpPr/>
          <p:nvPr/>
        </p:nvSpPr>
        <p:spPr>
          <a:xfrm>
            <a:off x="5544119" y="3029287"/>
            <a:ext cx="1043492" cy="613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server2</a:t>
            </a:r>
          </a:p>
        </p:txBody>
      </p:sp>
      <p:sp>
        <p:nvSpPr>
          <p:cNvPr id="9" name="Rectangle 8"/>
          <p:cNvSpPr/>
          <p:nvPr/>
        </p:nvSpPr>
        <p:spPr>
          <a:xfrm>
            <a:off x="1688398" y="4130351"/>
            <a:ext cx="1055146" cy="613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proposer1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97880" y="4130351"/>
            <a:ext cx="1043492" cy="613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proposer2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44119" y="4130351"/>
            <a:ext cx="1043492" cy="613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proposer3</a:t>
            </a:r>
          </a:p>
        </p:txBody>
      </p:sp>
      <p:cxnSp>
        <p:nvCxnSpPr>
          <p:cNvPr id="6" name="Straight Arrow Connector 5"/>
          <p:cNvCxnSpPr>
            <a:endCxn id="9" idx="0"/>
          </p:cNvCxnSpPr>
          <p:nvPr/>
        </p:nvCxnSpPr>
        <p:spPr>
          <a:xfrm>
            <a:off x="2215971" y="3642473"/>
            <a:ext cx="0" cy="487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0"/>
          </p:cNvCxnSpPr>
          <p:nvPr/>
        </p:nvCxnSpPr>
        <p:spPr>
          <a:xfrm>
            <a:off x="4119626" y="3642473"/>
            <a:ext cx="0" cy="487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065865" y="3642473"/>
            <a:ext cx="0" cy="487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688398" y="5260889"/>
            <a:ext cx="1055146" cy="613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acceptor1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97880" y="5257700"/>
            <a:ext cx="1055146" cy="613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acceptor2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544119" y="5259280"/>
            <a:ext cx="1055146" cy="613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acceptor3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32873" y="4879512"/>
            <a:ext cx="1537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Promise(null, null)</a:t>
            </a:r>
            <a:endParaRPr lang="en-US" sz="1400" dirty="0"/>
          </a:p>
        </p:txBody>
      </p:sp>
      <p:cxnSp>
        <p:nvCxnSpPr>
          <p:cNvPr id="12" name="Straight Arrow Connector 11"/>
          <p:cNvCxnSpPr>
            <a:stCxn id="19" idx="0"/>
          </p:cNvCxnSpPr>
          <p:nvPr/>
        </p:nvCxnSpPr>
        <p:spPr>
          <a:xfrm flipV="1">
            <a:off x="2215971" y="4765795"/>
            <a:ext cx="0" cy="49509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0" idx="0"/>
          </p:cNvCxnSpPr>
          <p:nvPr/>
        </p:nvCxnSpPr>
        <p:spPr>
          <a:xfrm flipH="1" flipV="1">
            <a:off x="2215971" y="4765795"/>
            <a:ext cx="1909482" cy="49190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869511">
            <a:off x="2413371" y="4762504"/>
            <a:ext cx="1537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Promise(null, null)</a:t>
            </a:r>
            <a:endParaRPr lang="en-US" sz="1400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4119626" y="4765795"/>
            <a:ext cx="1915308" cy="46562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869511">
            <a:off x="4414069" y="4749362"/>
            <a:ext cx="1537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Promise(null, null)</a:t>
            </a:r>
            <a:endParaRPr lang="en-US" sz="1400" dirty="0"/>
          </a:p>
        </p:txBody>
      </p:sp>
      <p:cxnSp>
        <p:nvCxnSpPr>
          <p:cNvPr id="24" name="Straight Arrow Connector 23"/>
          <p:cNvCxnSpPr>
            <a:stCxn id="20" idx="0"/>
            <a:endCxn id="11" idx="2"/>
          </p:cNvCxnSpPr>
          <p:nvPr/>
        </p:nvCxnSpPr>
        <p:spPr>
          <a:xfrm flipV="1">
            <a:off x="4125453" y="4743537"/>
            <a:ext cx="1940412" cy="51416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1" idx="0"/>
            <a:endCxn id="11" idx="2"/>
          </p:cNvCxnSpPr>
          <p:nvPr/>
        </p:nvCxnSpPr>
        <p:spPr>
          <a:xfrm flipH="1" flipV="1">
            <a:off x="6065865" y="4743537"/>
            <a:ext cx="5827" cy="51574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20464334">
            <a:off x="4505005" y="4907002"/>
            <a:ext cx="1537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Promise(null, null)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5716896" y="4895058"/>
            <a:ext cx="1537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Promise(null, null)</a:t>
            </a:r>
            <a:endParaRPr lang="en-US" sz="1400" dirty="0"/>
          </a:p>
        </p:txBody>
      </p:sp>
      <p:sp>
        <p:nvSpPr>
          <p:cNvPr id="5" name="Oval 4"/>
          <p:cNvSpPr/>
          <p:nvPr/>
        </p:nvSpPr>
        <p:spPr>
          <a:xfrm>
            <a:off x="3802307" y="4601217"/>
            <a:ext cx="628812" cy="446418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5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0"/>
            <a:ext cx="7772400" cy="1456267"/>
          </a:xfrm>
        </p:spPr>
        <p:txBody>
          <a:bodyPr>
            <a:normAutofit/>
          </a:bodyPr>
          <a:lstStyle/>
          <a:p>
            <a:r>
              <a:rPr lang="en-US" sz="4000" b="1" cap="none" dirty="0"/>
              <a:t>Prepare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774" y="1198355"/>
            <a:ext cx="7266790" cy="5034577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Proposer2 send Prepare(No.4) to acceptor2 and acceptor3 and receive Promise(null, null) from accepter2 and acceptor3.</a:t>
            </a:r>
          </a:p>
          <a:p>
            <a:pPr lvl="8"/>
            <a:endParaRPr lang="en-US" altLang="zh-CN" sz="14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pPr lvl="8"/>
            <a:endParaRPr lang="en-US" altLang="zh-CN" sz="14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pPr lvl="8"/>
            <a:endParaRPr lang="en-US" altLang="zh-CN" sz="14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pPr lvl="8"/>
            <a:endParaRPr lang="en-US" altLang="zh-CN" sz="14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endParaRPr lang="en-US" altLang="zh-CN" sz="20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endParaRPr lang="en-US" altLang="zh-CN" sz="20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endParaRPr lang="en-US" altLang="zh-CN" sz="20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endParaRPr lang="en-US" altLang="zh-CN" sz="20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endParaRPr lang="en-US" altLang="zh-CN" sz="20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endParaRPr lang="en-US" altLang="zh-CN" sz="20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00052" y="2491404"/>
            <a:ext cx="1043492" cy="613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server1</a:t>
            </a:r>
          </a:p>
        </p:txBody>
      </p:sp>
      <p:sp>
        <p:nvSpPr>
          <p:cNvPr id="7" name="Rectangle 6"/>
          <p:cNvSpPr/>
          <p:nvPr/>
        </p:nvSpPr>
        <p:spPr>
          <a:xfrm>
            <a:off x="3553057" y="2491404"/>
            <a:ext cx="1043492" cy="613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server2</a:t>
            </a:r>
          </a:p>
        </p:txBody>
      </p:sp>
      <p:sp>
        <p:nvSpPr>
          <p:cNvPr id="8" name="Rectangle 7"/>
          <p:cNvSpPr/>
          <p:nvPr/>
        </p:nvSpPr>
        <p:spPr>
          <a:xfrm>
            <a:off x="5544119" y="2491404"/>
            <a:ext cx="1043492" cy="613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server2</a:t>
            </a:r>
          </a:p>
        </p:txBody>
      </p:sp>
      <p:sp>
        <p:nvSpPr>
          <p:cNvPr id="9" name="Rectangle 8"/>
          <p:cNvSpPr/>
          <p:nvPr/>
        </p:nvSpPr>
        <p:spPr>
          <a:xfrm>
            <a:off x="1688398" y="3592468"/>
            <a:ext cx="1055146" cy="613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proposer1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97880" y="3592468"/>
            <a:ext cx="1043492" cy="613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proposer2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44119" y="3592468"/>
            <a:ext cx="1043492" cy="613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proposer3</a:t>
            </a:r>
          </a:p>
        </p:txBody>
      </p:sp>
      <p:cxnSp>
        <p:nvCxnSpPr>
          <p:cNvPr id="6" name="Straight Arrow Connector 5"/>
          <p:cNvCxnSpPr>
            <a:endCxn id="9" idx="0"/>
          </p:cNvCxnSpPr>
          <p:nvPr/>
        </p:nvCxnSpPr>
        <p:spPr>
          <a:xfrm>
            <a:off x="2215971" y="3104590"/>
            <a:ext cx="0" cy="487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0"/>
          </p:cNvCxnSpPr>
          <p:nvPr/>
        </p:nvCxnSpPr>
        <p:spPr>
          <a:xfrm>
            <a:off x="4119626" y="3104590"/>
            <a:ext cx="0" cy="487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065865" y="3104590"/>
            <a:ext cx="0" cy="487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688398" y="4723006"/>
            <a:ext cx="1055146" cy="613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acceptor1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97880" y="4719817"/>
            <a:ext cx="1055146" cy="613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acceptor2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544119" y="4721397"/>
            <a:ext cx="1055146" cy="613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acceptor3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32873" y="4341629"/>
            <a:ext cx="1537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Promise(null, null)</a:t>
            </a:r>
            <a:endParaRPr lang="en-US" sz="1400" dirty="0"/>
          </a:p>
        </p:txBody>
      </p:sp>
      <p:cxnSp>
        <p:nvCxnSpPr>
          <p:cNvPr id="12" name="Straight Arrow Connector 11"/>
          <p:cNvCxnSpPr>
            <a:stCxn id="19" idx="0"/>
          </p:cNvCxnSpPr>
          <p:nvPr/>
        </p:nvCxnSpPr>
        <p:spPr>
          <a:xfrm flipV="1">
            <a:off x="2215971" y="4227912"/>
            <a:ext cx="0" cy="49509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0" idx="0"/>
          </p:cNvCxnSpPr>
          <p:nvPr/>
        </p:nvCxnSpPr>
        <p:spPr>
          <a:xfrm flipH="1" flipV="1">
            <a:off x="2215971" y="4227912"/>
            <a:ext cx="1909482" cy="49190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869511">
            <a:off x="2413371" y="4224621"/>
            <a:ext cx="1537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Promise(null, null)</a:t>
            </a:r>
            <a:endParaRPr lang="en-US" sz="1400" dirty="0"/>
          </a:p>
        </p:txBody>
      </p:sp>
      <p:cxnSp>
        <p:nvCxnSpPr>
          <p:cNvPr id="24" name="Straight Arrow Connector 23"/>
          <p:cNvCxnSpPr>
            <a:stCxn id="20" idx="0"/>
            <a:endCxn id="11" idx="2"/>
          </p:cNvCxnSpPr>
          <p:nvPr/>
        </p:nvCxnSpPr>
        <p:spPr>
          <a:xfrm flipV="1">
            <a:off x="4125453" y="4205654"/>
            <a:ext cx="1940412" cy="51416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1" idx="0"/>
            <a:endCxn id="11" idx="2"/>
          </p:cNvCxnSpPr>
          <p:nvPr/>
        </p:nvCxnSpPr>
        <p:spPr>
          <a:xfrm flipH="1" flipV="1">
            <a:off x="6065865" y="4205654"/>
            <a:ext cx="5827" cy="51574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20464334">
            <a:off x="4505005" y="4369119"/>
            <a:ext cx="1537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Promise(null, null)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5716896" y="4357175"/>
            <a:ext cx="1537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Promise(null, null)</a:t>
            </a:r>
            <a:endParaRPr lang="en-US" sz="1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D0A5D5F-270D-4F2F-B4A1-C474F230A496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>
            <a:off x="4119626" y="4205654"/>
            <a:ext cx="5827" cy="514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D407976-56E3-41FE-93AA-424378B65846}"/>
              </a:ext>
            </a:extLst>
          </p:cNvPr>
          <p:cNvCxnSpPr>
            <a:stCxn id="10" idx="2"/>
            <a:endCxn id="21" idx="0"/>
          </p:cNvCxnSpPr>
          <p:nvPr/>
        </p:nvCxnSpPr>
        <p:spPr>
          <a:xfrm>
            <a:off x="4119626" y="4205654"/>
            <a:ext cx="1952066" cy="515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F2067A4-EB78-4AE4-8038-25AF6803E537}"/>
              </a:ext>
            </a:extLst>
          </p:cNvPr>
          <p:cNvSpPr txBox="1"/>
          <p:nvPr/>
        </p:nvSpPr>
        <p:spPr>
          <a:xfrm>
            <a:off x="3599824" y="4294240"/>
            <a:ext cx="1256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Prepare(No.4)</a:t>
            </a:r>
            <a:endParaRPr 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0B8F2C6-F131-47C7-A90E-D7CA48D9A6B8}"/>
              </a:ext>
            </a:extLst>
          </p:cNvPr>
          <p:cNvSpPr txBox="1"/>
          <p:nvPr/>
        </p:nvSpPr>
        <p:spPr>
          <a:xfrm rot="1077070">
            <a:off x="4464320" y="4197624"/>
            <a:ext cx="1256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Prepare(No.4)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4238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0"/>
            <a:ext cx="7772400" cy="1456267"/>
          </a:xfrm>
        </p:spPr>
        <p:txBody>
          <a:bodyPr>
            <a:normAutofit/>
          </a:bodyPr>
          <a:lstStyle/>
          <a:p>
            <a:r>
              <a:rPr lang="en-US" sz="4000" b="1" cap="none" dirty="0"/>
              <a:t>Prepare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774" y="1198355"/>
            <a:ext cx="7266790" cy="5034577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Proposer2 send Prepare(No.4) to acceptor2 and acceptor3 and receive Promise(null, null) from accepter2 and acceptor3.</a:t>
            </a:r>
          </a:p>
          <a:p>
            <a:pPr lvl="8"/>
            <a:endParaRPr lang="en-US" altLang="zh-CN" sz="14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pPr lvl="8"/>
            <a:endParaRPr lang="en-US" altLang="zh-CN" sz="14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pPr lvl="8"/>
            <a:endParaRPr lang="en-US" altLang="zh-CN" sz="14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pPr lvl="8"/>
            <a:endParaRPr lang="en-US" altLang="zh-CN" sz="14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endParaRPr lang="en-US" altLang="zh-CN" sz="20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endParaRPr lang="en-US" altLang="zh-CN" sz="20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endParaRPr lang="en-US" altLang="zh-CN" sz="20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endParaRPr lang="en-US" altLang="zh-CN" sz="20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endParaRPr lang="en-US" altLang="zh-CN" sz="20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endParaRPr lang="en-US" altLang="zh-CN" sz="20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00052" y="2491404"/>
            <a:ext cx="1043492" cy="613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server1</a:t>
            </a:r>
          </a:p>
        </p:txBody>
      </p:sp>
      <p:sp>
        <p:nvSpPr>
          <p:cNvPr id="7" name="Rectangle 6"/>
          <p:cNvSpPr/>
          <p:nvPr/>
        </p:nvSpPr>
        <p:spPr>
          <a:xfrm>
            <a:off x="3553057" y="2491404"/>
            <a:ext cx="1043492" cy="613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server2</a:t>
            </a:r>
          </a:p>
        </p:txBody>
      </p:sp>
      <p:sp>
        <p:nvSpPr>
          <p:cNvPr id="8" name="Rectangle 7"/>
          <p:cNvSpPr/>
          <p:nvPr/>
        </p:nvSpPr>
        <p:spPr>
          <a:xfrm>
            <a:off x="5544119" y="2491404"/>
            <a:ext cx="1043492" cy="613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server2</a:t>
            </a:r>
          </a:p>
        </p:txBody>
      </p:sp>
      <p:sp>
        <p:nvSpPr>
          <p:cNvPr id="9" name="Rectangle 8"/>
          <p:cNvSpPr/>
          <p:nvPr/>
        </p:nvSpPr>
        <p:spPr>
          <a:xfrm>
            <a:off x="1688398" y="3592468"/>
            <a:ext cx="1055146" cy="613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proposer1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97880" y="3592468"/>
            <a:ext cx="1043492" cy="613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proposer2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44119" y="3592468"/>
            <a:ext cx="1043492" cy="613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proposer3</a:t>
            </a:r>
          </a:p>
        </p:txBody>
      </p:sp>
      <p:cxnSp>
        <p:nvCxnSpPr>
          <p:cNvPr id="6" name="Straight Arrow Connector 5"/>
          <p:cNvCxnSpPr>
            <a:endCxn id="9" idx="0"/>
          </p:cNvCxnSpPr>
          <p:nvPr/>
        </p:nvCxnSpPr>
        <p:spPr>
          <a:xfrm>
            <a:off x="2215971" y="3104590"/>
            <a:ext cx="0" cy="487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0"/>
          </p:cNvCxnSpPr>
          <p:nvPr/>
        </p:nvCxnSpPr>
        <p:spPr>
          <a:xfrm>
            <a:off x="4119626" y="3104590"/>
            <a:ext cx="0" cy="487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065865" y="3104590"/>
            <a:ext cx="0" cy="487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688398" y="4723006"/>
            <a:ext cx="1055146" cy="613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acceptor1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97880" y="4719817"/>
            <a:ext cx="1055146" cy="613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acceptor2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544119" y="4721397"/>
            <a:ext cx="1055146" cy="613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acceptor3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32873" y="4341629"/>
            <a:ext cx="1537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Promise(null, null)</a:t>
            </a:r>
            <a:endParaRPr lang="en-US" sz="1400" dirty="0"/>
          </a:p>
        </p:txBody>
      </p:sp>
      <p:cxnSp>
        <p:nvCxnSpPr>
          <p:cNvPr id="12" name="Straight Arrow Connector 11"/>
          <p:cNvCxnSpPr>
            <a:stCxn id="19" idx="0"/>
          </p:cNvCxnSpPr>
          <p:nvPr/>
        </p:nvCxnSpPr>
        <p:spPr>
          <a:xfrm flipV="1">
            <a:off x="2215971" y="4227912"/>
            <a:ext cx="0" cy="49509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0" idx="0"/>
          </p:cNvCxnSpPr>
          <p:nvPr/>
        </p:nvCxnSpPr>
        <p:spPr>
          <a:xfrm flipH="1" flipV="1">
            <a:off x="2215971" y="4227912"/>
            <a:ext cx="1909482" cy="49190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869511">
            <a:off x="2413371" y="4224621"/>
            <a:ext cx="1537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Promise(null, null)</a:t>
            </a:r>
            <a:endParaRPr lang="en-US" sz="1400" dirty="0"/>
          </a:p>
        </p:txBody>
      </p:sp>
      <p:cxnSp>
        <p:nvCxnSpPr>
          <p:cNvPr id="24" name="Straight Arrow Connector 23"/>
          <p:cNvCxnSpPr>
            <a:stCxn id="20" idx="0"/>
            <a:endCxn id="11" idx="2"/>
          </p:cNvCxnSpPr>
          <p:nvPr/>
        </p:nvCxnSpPr>
        <p:spPr>
          <a:xfrm flipV="1">
            <a:off x="4125453" y="4205654"/>
            <a:ext cx="1940412" cy="51416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1" idx="0"/>
            <a:endCxn id="11" idx="2"/>
          </p:cNvCxnSpPr>
          <p:nvPr/>
        </p:nvCxnSpPr>
        <p:spPr>
          <a:xfrm flipH="1" flipV="1">
            <a:off x="6065865" y="4205654"/>
            <a:ext cx="5827" cy="51574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20464334">
            <a:off x="4505005" y="4369119"/>
            <a:ext cx="1537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Promise(null, null)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5716896" y="4357175"/>
            <a:ext cx="1537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Promise(null, null)</a:t>
            </a:r>
            <a:endParaRPr lang="en-US" sz="1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F6207F-503B-4392-B487-A751F5C4D8DB}"/>
              </a:ext>
            </a:extLst>
          </p:cNvPr>
          <p:cNvCxnSpPr>
            <a:stCxn id="20" idx="0"/>
            <a:endCxn id="10" idx="2"/>
          </p:cNvCxnSpPr>
          <p:nvPr/>
        </p:nvCxnSpPr>
        <p:spPr>
          <a:xfrm flipH="1" flipV="1">
            <a:off x="4119626" y="4205654"/>
            <a:ext cx="5827" cy="51416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800A875-512A-4463-9AF7-16B9150A24F2}"/>
              </a:ext>
            </a:extLst>
          </p:cNvPr>
          <p:cNvCxnSpPr>
            <a:stCxn id="21" idx="0"/>
            <a:endCxn id="10" idx="2"/>
          </p:cNvCxnSpPr>
          <p:nvPr/>
        </p:nvCxnSpPr>
        <p:spPr>
          <a:xfrm flipH="1" flipV="1">
            <a:off x="4119626" y="4205654"/>
            <a:ext cx="1952066" cy="51574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252B6E9-B457-42FD-9927-0949F8CB14C2}"/>
              </a:ext>
            </a:extLst>
          </p:cNvPr>
          <p:cNvSpPr txBox="1"/>
          <p:nvPr/>
        </p:nvSpPr>
        <p:spPr>
          <a:xfrm>
            <a:off x="3663944" y="4400911"/>
            <a:ext cx="1537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Promise(null, null)</a:t>
            </a:r>
            <a:endParaRPr 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CCA9EF-F1E8-4F73-9C96-645095F3B913}"/>
              </a:ext>
            </a:extLst>
          </p:cNvPr>
          <p:cNvSpPr txBox="1"/>
          <p:nvPr/>
        </p:nvSpPr>
        <p:spPr>
          <a:xfrm rot="1167078">
            <a:off x="4335200" y="4186424"/>
            <a:ext cx="1537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Promise(null, null)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7817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0"/>
            <a:ext cx="7772400" cy="1456267"/>
          </a:xfrm>
        </p:spPr>
        <p:txBody>
          <a:bodyPr>
            <a:normAutofit/>
          </a:bodyPr>
          <a:lstStyle/>
          <a:p>
            <a:r>
              <a:rPr lang="en-US" sz="4000" b="1" cap="none" dirty="0"/>
              <a:t>Accept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516" y="1086612"/>
            <a:ext cx="7266790" cy="577138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0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Proposer1 send Propose(No.2, server1) to acceptor1 and acceptor2; same to proposer2 and proposer3;</a:t>
            </a:r>
            <a:endParaRPr lang="en-US" altLang="zh-CN" sz="14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endParaRPr lang="en-US" altLang="zh-CN" sz="20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endParaRPr lang="en-US" altLang="zh-CN" sz="20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endParaRPr lang="en-US" altLang="zh-CN" sz="20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endParaRPr lang="en-US" altLang="zh-CN" sz="20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endParaRPr lang="en-US" altLang="zh-CN" sz="20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endParaRPr lang="en-US" altLang="zh-CN" sz="20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endParaRPr lang="en-US" altLang="zh-CN" sz="20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endParaRPr lang="en-US" altLang="zh-CN" sz="20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endParaRPr lang="en-US" altLang="zh-CN" sz="20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r>
              <a:rPr lang="en-US" altLang="zh-CN" sz="20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Acceptor1 accepts Propose(No.2, server1)</a:t>
            </a:r>
            <a:endParaRPr lang="en-US" sz="2000" dirty="0"/>
          </a:p>
          <a:p>
            <a:r>
              <a:rPr lang="en-US" altLang="zh-CN" sz="20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Acceptor2 accepts Propose(No.4, server2)</a:t>
            </a:r>
          </a:p>
          <a:p>
            <a:pPr marL="457200" lvl="1" indent="0">
              <a:buNone/>
            </a:pPr>
            <a:r>
              <a:rPr lang="en-US" altLang="zh-CN" sz="18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 (</a:t>
            </a:r>
            <a:r>
              <a:rPr lang="en-US" altLang="zh-CN" sz="1800" dirty="0" err="1">
                <a:ea typeface="ＭＳ Ｐゴシック" panose="020B0600070205080204" pitchFamily="34" charset="-128"/>
                <a:sym typeface="Wingdings" panose="05000000000000000000" pitchFamily="2" charset="2"/>
              </a:rPr>
              <a:t>acceptedProposal</a:t>
            </a:r>
            <a:r>
              <a:rPr lang="en-US" altLang="zh-CN" sz="18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=No.4, </a:t>
            </a:r>
            <a:r>
              <a:rPr lang="en-US" altLang="zh-CN" sz="1800" dirty="0" err="1">
                <a:ea typeface="ＭＳ Ｐゴシック" panose="020B0600070205080204" pitchFamily="34" charset="-128"/>
                <a:sym typeface="Wingdings" panose="05000000000000000000" pitchFamily="2" charset="2"/>
              </a:rPr>
              <a:t>acceptedValue</a:t>
            </a:r>
            <a:r>
              <a:rPr lang="en-US" altLang="zh-CN" sz="18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 = server2);</a:t>
            </a:r>
          </a:p>
          <a:p>
            <a:r>
              <a:rPr lang="en-US" altLang="zh-CN" sz="20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Acceptor3 accepts Propose(No.4, server2),</a:t>
            </a:r>
          </a:p>
          <a:p>
            <a:pPr marL="457200" lvl="1" indent="0">
              <a:buNone/>
            </a:pPr>
            <a:r>
              <a:rPr lang="en-US" altLang="zh-CN" sz="18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(</a:t>
            </a:r>
            <a:r>
              <a:rPr lang="en-US" altLang="zh-CN" sz="1800" dirty="0" err="1">
                <a:ea typeface="ＭＳ Ｐゴシック" panose="020B0600070205080204" pitchFamily="34" charset="-128"/>
                <a:sym typeface="Wingdings" panose="05000000000000000000" pitchFamily="2" charset="2"/>
              </a:rPr>
              <a:t>acceptedProposal</a:t>
            </a:r>
            <a:r>
              <a:rPr lang="en-US" altLang="zh-CN" sz="18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=No.4, </a:t>
            </a:r>
            <a:r>
              <a:rPr lang="en-US" altLang="zh-CN" sz="1800" dirty="0" err="1">
                <a:ea typeface="ＭＳ Ｐゴシック" panose="020B0600070205080204" pitchFamily="34" charset="-128"/>
                <a:sym typeface="Wingdings" panose="05000000000000000000" pitchFamily="2" charset="2"/>
              </a:rPr>
              <a:t>acceptedValue</a:t>
            </a:r>
            <a:r>
              <a:rPr lang="en-US" altLang="zh-CN" sz="18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 = server2);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761160" y="2007499"/>
            <a:ext cx="1043492" cy="613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614165" y="2007499"/>
            <a:ext cx="1043492" cy="613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605227" y="2007499"/>
            <a:ext cx="1043492" cy="613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server2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749506" y="3108563"/>
            <a:ext cx="1055146" cy="613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proposer1 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658988" y="3108563"/>
            <a:ext cx="1043492" cy="613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proposer2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605227" y="3108563"/>
            <a:ext cx="1043492" cy="613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proposer3</a:t>
            </a:r>
          </a:p>
        </p:txBody>
      </p:sp>
      <p:cxnSp>
        <p:nvCxnSpPr>
          <p:cNvPr id="39" name="Straight Arrow Connector 38"/>
          <p:cNvCxnSpPr>
            <a:endCxn id="36" idx="0"/>
          </p:cNvCxnSpPr>
          <p:nvPr/>
        </p:nvCxnSpPr>
        <p:spPr>
          <a:xfrm>
            <a:off x="2277079" y="2620685"/>
            <a:ext cx="0" cy="487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37" idx="0"/>
          </p:cNvCxnSpPr>
          <p:nvPr/>
        </p:nvCxnSpPr>
        <p:spPr>
          <a:xfrm>
            <a:off x="4180734" y="2620685"/>
            <a:ext cx="0" cy="487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126973" y="2620685"/>
            <a:ext cx="0" cy="487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749506" y="4239101"/>
            <a:ext cx="1055146" cy="613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acceptor1 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658988" y="4235912"/>
            <a:ext cx="1055146" cy="613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acceptor2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605227" y="4237492"/>
            <a:ext cx="1055146" cy="613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acceptor3</a:t>
            </a:r>
          </a:p>
        </p:txBody>
      </p:sp>
      <p:cxnSp>
        <p:nvCxnSpPr>
          <p:cNvPr id="48" name="Straight Arrow Connector 47"/>
          <p:cNvCxnSpPr>
            <a:stCxn id="36" idx="2"/>
            <a:endCxn id="43" idx="0"/>
          </p:cNvCxnSpPr>
          <p:nvPr/>
        </p:nvCxnSpPr>
        <p:spPr>
          <a:xfrm>
            <a:off x="2277079" y="3721749"/>
            <a:ext cx="0" cy="51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2"/>
            <a:endCxn id="46" idx="0"/>
          </p:cNvCxnSpPr>
          <p:nvPr/>
        </p:nvCxnSpPr>
        <p:spPr>
          <a:xfrm>
            <a:off x="4180734" y="3721749"/>
            <a:ext cx="5827" cy="514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8" idx="2"/>
            <a:endCxn id="47" idx="0"/>
          </p:cNvCxnSpPr>
          <p:nvPr/>
        </p:nvCxnSpPr>
        <p:spPr>
          <a:xfrm>
            <a:off x="6126973" y="3721749"/>
            <a:ext cx="5827" cy="515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657115" y="3828794"/>
            <a:ext cx="192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Propose(No.2, server1)</a:t>
            </a:r>
            <a:endParaRPr lang="en-US" sz="1400" dirty="0"/>
          </a:p>
        </p:txBody>
      </p:sp>
      <p:cxnSp>
        <p:nvCxnSpPr>
          <p:cNvPr id="52" name="Straight Arrow Connector 51"/>
          <p:cNvCxnSpPr>
            <a:stCxn id="36" idx="2"/>
            <a:endCxn id="46" idx="0"/>
          </p:cNvCxnSpPr>
          <p:nvPr/>
        </p:nvCxnSpPr>
        <p:spPr>
          <a:xfrm>
            <a:off x="2277079" y="3721749"/>
            <a:ext cx="1909482" cy="514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7" idx="2"/>
            <a:endCxn id="47" idx="0"/>
          </p:cNvCxnSpPr>
          <p:nvPr/>
        </p:nvCxnSpPr>
        <p:spPr>
          <a:xfrm>
            <a:off x="4180734" y="3721749"/>
            <a:ext cx="1952066" cy="515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571139" y="3819040"/>
            <a:ext cx="1843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Propose(No.4, server2)</a:t>
            </a:r>
            <a:endParaRPr lang="en-US" sz="1400" dirty="0"/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4215697" y="3721749"/>
            <a:ext cx="1940412" cy="514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420545" y="3740222"/>
            <a:ext cx="1843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Propose(No.3, server3)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7855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0"/>
            <a:ext cx="7772400" cy="1456267"/>
          </a:xfrm>
        </p:spPr>
        <p:txBody>
          <a:bodyPr>
            <a:normAutofit/>
          </a:bodyPr>
          <a:lstStyle/>
          <a:p>
            <a:r>
              <a:rPr lang="en-US" sz="4000" b="1" cap="none" dirty="0"/>
              <a:t>Accept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774" y="1198355"/>
            <a:ext cx="7266790" cy="5592970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Majority of the acceptors accept (No.4, server2)  learner always hears about acceptance events from the nodes doing the accepting  commit to a value “server2” (i.e.,</a:t>
            </a:r>
            <a:r>
              <a:rPr lang="en-US" sz="2000" dirty="0"/>
              <a:t> execute the request and send a response to the client)</a:t>
            </a:r>
            <a:endParaRPr lang="en-US" altLang="zh-CN" sz="20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pPr lvl="8"/>
            <a:endParaRPr lang="en-US" altLang="zh-CN" sz="20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pPr lvl="8"/>
            <a:endParaRPr lang="en-US" altLang="zh-CN" sz="20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pPr lvl="8"/>
            <a:endParaRPr lang="en-US" altLang="zh-CN" sz="20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pPr lvl="8"/>
            <a:endParaRPr lang="en-US" altLang="zh-CN" sz="20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pPr lvl="8"/>
            <a:endParaRPr lang="en-US" altLang="zh-CN" sz="20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pPr lvl="8"/>
            <a:endParaRPr lang="en-US" altLang="zh-CN" sz="20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pPr lvl="8"/>
            <a:endParaRPr lang="en-US" altLang="zh-CN" sz="20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pPr lvl="8"/>
            <a:endParaRPr lang="en-US" altLang="zh-CN" sz="20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pPr marL="3657600" lvl="8" indent="0">
              <a:buNone/>
            </a:pPr>
            <a:endParaRPr lang="en-US" altLang="zh-CN" sz="20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pPr lvl="8"/>
            <a:endParaRPr lang="en-US" altLang="zh-CN" sz="14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6867E13-B46C-48D1-A9D1-CC3A49264FCF}"/>
              </a:ext>
            </a:extLst>
          </p:cNvPr>
          <p:cNvGrpSpPr/>
          <p:nvPr/>
        </p:nvGrpSpPr>
        <p:grpSpPr>
          <a:xfrm>
            <a:off x="1098446" y="2577729"/>
            <a:ext cx="5613237" cy="4192273"/>
            <a:chOff x="1098446" y="2293249"/>
            <a:chExt cx="5613237" cy="4192273"/>
          </a:xfrm>
        </p:grpSpPr>
        <p:sp>
          <p:nvSpPr>
            <p:cNvPr id="29" name="Rectangle 28"/>
            <p:cNvSpPr/>
            <p:nvPr/>
          </p:nvSpPr>
          <p:spPr>
            <a:xfrm>
              <a:off x="1208710" y="2293249"/>
              <a:ext cx="1043492" cy="6131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server1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061715" y="2293249"/>
              <a:ext cx="1043492" cy="6131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server2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052777" y="2293249"/>
              <a:ext cx="1043492" cy="6131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server2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197056" y="3394313"/>
              <a:ext cx="1055146" cy="6131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proposer1 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106538" y="3394313"/>
              <a:ext cx="1043492" cy="6131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proposer2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052777" y="3394313"/>
              <a:ext cx="1043492" cy="6131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proposer3</a:t>
              </a:r>
            </a:p>
          </p:txBody>
        </p:sp>
        <p:cxnSp>
          <p:nvCxnSpPr>
            <p:cNvPr id="39" name="Straight Arrow Connector 38"/>
            <p:cNvCxnSpPr>
              <a:endCxn id="36" idx="0"/>
            </p:cNvCxnSpPr>
            <p:nvPr/>
          </p:nvCxnSpPr>
          <p:spPr>
            <a:xfrm>
              <a:off x="1724629" y="2906435"/>
              <a:ext cx="0" cy="4878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endCxn id="37" idx="0"/>
            </p:cNvCxnSpPr>
            <p:nvPr/>
          </p:nvCxnSpPr>
          <p:spPr>
            <a:xfrm>
              <a:off x="3628284" y="2906435"/>
              <a:ext cx="0" cy="4878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5574523" y="2906435"/>
              <a:ext cx="0" cy="4878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098446" y="2996485"/>
              <a:ext cx="26410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ea typeface="ＭＳ Ｐゴシック" panose="020B0600070205080204" pitchFamily="34" charset="-128"/>
                  <a:sym typeface="Wingdings" panose="05000000000000000000" pitchFamily="2" charset="2"/>
                </a:rPr>
                <a:t>Request(“I want to be a master.”)</a:t>
              </a:r>
              <a:endParaRPr lang="en-US" sz="14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197056" y="4524851"/>
              <a:ext cx="1055146" cy="6131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acceptor1 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106538" y="4521662"/>
              <a:ext cx="1055146" cy="6131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acceptor2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052777" y="4523242"/>
              <a:ext cx="1055146" cy="6131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acceptor3</a:t>
              </a:r>
            </a:p>
          </p:txBody>
        </p:sp>
        <p:cxnSp>
          <p:nvCxnSpPr>
            <p:cNvPr id="48" name="Straight Arrow Connector 47"/>
            <p:cNvCxnSpPr>
              <a:stCxn id="36" idx="2"/>
              <a:endCxn id="43" idx="0"/>
            </p:cNvCxnSpPr>
            <p:nvPr/>
          </p:nvCxnSpPr>
          <p:spPr>
            <a:xfrm>
              <a:off x="1724629" y="4007499"/>
              <a:ext cx="0" cy="5173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7" idx="2"/>
              <a:endCxn id="46" idx="0"/>
            </p:cNvCxnSpPr>
            <p:nvPr/>
          </p:nvCxnSpPr>
          <p:spPr>
            <a:xfrm>
              <a:off x="3628284" y="4007499"/>
              <a:ext cx="5827" cy="5141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38" idx="2"/>
              <a:endCxn id="47" idx="0"/>
            </p:cNvCxnSpPr>
            <p:nvPr/>
          </p:nvCxnSpPr>
          <p:spPr>
            <a:xfrm>
              <a:off x="5574523" y="4007499"/>
              <a:ext cx="5827" cy="5157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104665" y="4114544"/>
              <a:ext cx="1928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ea typeface="ＭＳ Ｐゴシック" panose="020B0600070205080204" pitchFamily="34" charset="-128"/>
                  <a:sym typeface="Wingdings" panose="05000000000000000000" pitchFamily="2" charset="2"/>
                </a:rPr>
                <a:t>Propose(No.2, server1)</a:t>
              </a:r>
              <a:endParaRPr lang="en-US" sz="1400" dirty="0"/>
            </a:p>
          </p:txBody>
        </p:sp>
        <p:cxnSp>
          <p:nvCxnSpPr>
            <p:cNvPr id="52" name="Straight Arrow Connector 51"/>
            <p:cNvCxnSpPr>
              <a:stCxn id="36" idx="2"/>
              <a:endCxn id="46" idx="0"/>
            </p:cNvCxnSpPr>
            <p:nvPr/>
          </p:nvCxnSpPr>
          <p:spPr>
            <a:xfrm>
              <a:off x="1724629" y="4007499"/>
              <a:ext cx="1909482" cy="5141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37" idx="2"/>
              <a:endCxn id="47" idx="0"/>
            </p:cNvCxnSpPr>
            <p:nvPr/>
          </p:nvCxnSpPr>
          <p:spPr>
            <a:xfrm>
              <a:off x="3628284" y="4007499"/>
              <a:ext cx="1952066" cy="5157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018689" y="4104790"/>
              <a:ext cx="18435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ea typeface="ＭＳ Ｐゴシック" panose="020B0600070205080204" pitchFamily="34" charset="-128"/>
                  <a:sym typeface="Wingdings" panose="05000000000000000000" pitchFamily="2" charset="2"/>
                </a:rPr>
                <a:t>Propose(No.4, server2)</a:t>
              </a:r>
              <a:endParaRPr lang="en-US" sz="1400" dirty="0"/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H="1">
              <a:off x="3663247" y="4007499"/>
              <a:ext cx="1940412" cy="5141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4868095" y="4025972"/>
              <a:ext cx="18435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ea typeface="ＭＳ Ｐゴシック" panose="020B0600070205080204" pitchFamily="34" charset="-128"/>
                  <a:sym typeface="Wingdings" panose="05000000000000000000" pitchFamily="2" charset="2"/>
                </a:rPr>
                <a:t>Propose(No.3, server3)</a:t>
              </a:r>
              <a:endParaRPr lang="en-US" sz="14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50CCE96-2265-4B7A-ADC1-8E1C01265F4A}"/>
                </a:ext>
              </a:extLst>
            </p:cNvPr>
            <p:cNvSpPr/>
            <p:nvPr/>
          </p:nvSpPr>
          <p:spPr>
            <a:xfrm>
              <a:off x="3135674" y="5872336"/>
              <a:ext cx="1055146" cy="6131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learner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28A45F6-BB56-46FD-8957-B54B00229BE7}"/>
                </a:ext>
              </a:extLst>
            </p:cNvPr>
            <p:cNvSpPr txBox="1"/>
            <p:nvPr/>
          </p:nvSpPr>
          <p:spPr>
            <a:xfrm>
              <a:off x="3231150" y="5351868"/>
              <a:ext cx="14023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ea typeface="ＭＳ Ｐゴシック" panose="020B0600070205080204" pitchFamily="34" charset="-128"/>
                  <a:sym typeface="Wingdings" panose="05000000000000000000" pitchFamily="2" charset="2"/>
                </a:rPr>
                <a:t>(server2)</a:t>
              </a:r>
              <a:endParaRPr lang="en-US" sz="14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926CE94-E5AC-41B3-9BDF-7E75B2E9A4B3}"/>
                </a:ext>
              </a:extLst>
            </p:cNvPr>
            <p:cNvCxnSpPr>
              <a:stCxn id="26" idx="0"/>
              <a:endCxn id="43" idx="2"/>
            </p:cNvCxnSpPr>
            <p:nvPr/>
          </p:nvCxnSpPr>
          <p:spPr>
            <a:xfrm flipH="1" flipV="1">
              <a:off x="1724629" y="5138037"/>
              <a:ext cx="1938618" cy="7342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D3F29B3-1767-44B0-BD8B-9ACF87243281}"/>
                </a:ext>
              </a:extLst>
            </p:cNvPr>
            <p:cNvCxnSpPr>
              <a:stCxn id="26" idx="0"/>
              <a:endCxn id="46" idx="2"/>
            </p:cNvCxnSpPr>
            <p:nvPr/>
          </p:nvCxnSpPr>
          <p:spPr>
            <a:xfrm flipH="1" flipV="1">
              <a:off x="3634111" y="5134848"/>
              <a:ext cx="29136" cy="7374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8001F31-C529-4B4D-AD3D-A9E9CE22458F}"/>
                </a:ext>
              </a:extLst>
            </p:cNvPr>
            <p:cNvCxnSpPr>
              <a:stCxn id="26" idx="0"/>
              <a:endCxn id="47" idx="2"/>
            </p:cNvCxnSpPr>
            <p:nvPr/>
          </p:nvCxnSpPr>
          <p:spPr>
            <a:xfrm flipV="1">
              <a:off x="3663247" y="5136428"/>
              <a:ext cx="1917103" cy="7359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140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https://www.cs.rutgers.edu/~pxk/417/notes/content/10-paxos-slides.pdf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hlinkClick r:id="rId3"/>
              </a:rPr>
              <a:t>https://blog.the-pans.com/paxos-explained/</a:t>
            </a:r>
            <a:endParaRPr lang="en-US" dirty="0"/>
          </a:p>
          <a:p>
            <a:r>
              <a:rPr lang="en-US" dirty="0">
                <a:latin typeface="Helvetica Neue Light"/>
                <a:cs typeface="Helvetica Neue Light"/>
                <a:hlinkClick r:id="rId4"/>
              </a:rPr>
              <a:t>https://courses.engr.illinois.edu/cs525/sp2013/L9_paxos.sp13.ppt</a:t>
            </a:r>
            <a:endParaRPr lang="en-US" dirty="0">
              <a:latin typeface="Helvetica Neue Light"/>
              <a:cs typeface="Helvetica Neue Light"/>
            </a:endParaRPr>
          </a:p>
          <a:p>
            <a:r>
              <a:rPr lang="en-US" dirty="0">
                <a:latin typeface="Helvetica Neue Light"/>
                <a:cs typeface="Helvetica Neue Light"/>
                <a:hlinkClick r:id="rId5"/>
              </a:rPr>
              <a:t>www.cs.berkeley.edu/~istoica/classes/cs294/11/notes/07-gene-paxos.pptx</a:t>
            </a:r>
            <a:endParaRPr lang="en-US" dirty="0">
              <a:latin typeface="Helvetica Neue Light"/>
              <a:cs typeface="Helvetica Neue Light"/>
            </a:endParaRPr>
          </a:p>
          <a:p>
            <a:r>
              <a:rPr lang="en-US" dirty="0">
                <a:hlinkClick r:id="rId6"/>
              </a:rPr>
              <a:t>https://zhuanlan.zhihu.com/p/75373655</a:t>
            </a:r>
            <a:endParaRPr lang="en-US" dirty="0"/>
          </a:p>
          <a:p>
            <a:r>
              <a:rPr lang="en-US" dirty="0">
                <a:hlinkClick r:id="rId7"/>
              </a:rPr>
              <a:t>https://zhuanlan.zhihu.com/p/23811020</a:t>
            </a:r>
            <a:endParaRPr lang="en-US" dirty="0"/>
          </a:p>
          <a:p>
            <a:r>
              <a:rPr lang="en-US" dirty="0">
                <a:hlinkClick r:id="rId8"/>
              </a:rPr>
              <a:t>https://zhuanlan.zhihu.com/p/31780743</a:t>
            </a:r>
            <a:endParaRPr lang="en-US" dirty="0"/>
          </a:p>
          <a:p>
            <a:r>
              <a:rPr lang="en-US" dirty="0">
                <a:hlinkClick r:id="rId3"/>
              </a:rPr>
              <a:t>https://blog.the-pans.com/paxos-explained/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74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2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cap="none" dirty="0"/>
              <a:t>The story</a:t>
            </a:r>
            <a:endParaRPr lang="en-US" sz="4000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>
                <a:ea typeface="ＭＳ Ｐゴシック" panose="020B0600070205080204" pitchFamily="34" charset="-128"/>
              </a:rPr>
              <a:t>Add replicas:  send request to the main server </a:t>
            </a:r>
            <a:r>
              <a:rPr lang="en-US" altLang="en-US" sz="28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 get feedback</a:t>
            </a:r>
          </a:p>
          <a:p>
            <a:pPr lvl="1"/>
            <a:r>
              <a:rPr lang="en-US" altLang="en-US" sz="26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What if the main server is down ?</a:t>
            </a:r>
          </a:p>
          <a:p>
            <a:pPr lvl="1"/>
            <a:endParaRPr lang="en-US" altLang="en-US" sz="2600" i="1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pPr lvl="1"/>
            <a:endParaRPr lang="en-US" altLang="en-US" sz="2600" i="1" dirty="0">
              <a:ea typeface="ＭＳ Ｐゴシック" panose="020B0600070205080204" pitchFamily="34" charset="-128"/>
            </a:endParaRPr>
          </a:p>
          <a:p>
            <a:pPr lvl="1"/>
            <a:endParaRPr lang="en-US" altLang="en-US" sz="2400" dirty="0">
              <a:ea typeface="ＭＳ Ｐゴシック" panose="020B0600070205080204" pitchFamily="34" charset="-128"/>
            </a:endParaRPr>
          </a:p>
          <a:p>
            <a:endParaRPr lang="en-US" altLang="en-US" sz="2800" dirty="0">
              <a:ea typeface="ＭＳ Ｐゴシック" panose="020B0600070205080204" pitchFamily="34" charset="-128"/>
            </a:endParaRPr>
          </a:p>
          <a:p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4274" t="28170" r="18017" b="22370"/>
          <a:stretch/>
        </p:blipFill>
        <p:spPr>
          <a:xfrm>
            <a:off x="1305232" y="3406879"/>
            <a:ext cx="6076335" cy="321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2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cap="none" dirty="0"/>
              <a:t>The story</a:t>
            </a:r>
            <a:endParaRPr lang="en-US" sz="4000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800" dirty="0">
                <a:ea typeface="ＭＳ Ｐゴシック" panose="020B0600070205080204" pitchFamily="34" charset="-128"/>
              </a:rPr>
              <a:t>Add replicas:  send request to the main server </a:t>
            </a:r>
            <a:r>
              <a:rPr lang="en-US" altLang="en-US" sz="28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 get feedback</a:t>
            </a:r>
          </a:p>
          <a:p>
            <a:pPr lvl="1"/>
            <a:r>
              <a:rPr lang="en-US" altLang="en-US" sz="26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If the main server is down  use replicas to continue  Liveness (system is working all the time)</a:t>
            </a:r>
          </a:p>
          <a:p>
            <a:pPr lvl="1"/>
            <a:r>
              <a:rPr lang="en-US" altLang="en-US" sz="26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How to make sure replicas store the same data with the main server  Safety (data consistency / consensus)</a:t>
            </a:r>
            <a:endParaRPr lang="en-US" altLang="en-US" sz="2800" dirty="0">
              <a:ea typeface="ＭＳ Ｐゴシック" panose="020B0600070205080204" pitchFamily="34" charset="-128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8153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cap="none" dirty="0"/>
              <a:t>The story – </a:t>
            </a:r>
            <a:r>
              <a:rPr lang="en-US" altLang="zh-CN" sz="4000" b="1" cap="none" dirty="0" err="1"/>
              <a:t>Paxos</a:t>
            </a:r>
            <a:r>
              <a:rPr lang="en-US" altLang="zh-CN" sz="4000" b="1" cap="none" dirty="0"/>
              <a:t> as a solution</a:t>
            </a:r>
            <a:endParaRPr lang="en-US" sz="4000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Assume:</a:t>
            </a:r>
            <a:r>
              <a:rPr lang="en-US" altLang="zh-CN" sz="2800" dirty="0">
                <a:ea typeface="ＭＳ Ｐゴシック" panose="020B0600070205080204" pitchFamily="34" charset="-128"/>
              </a:rPr>
              <a:t> If every node starts from the same state, then after executing the same commands, every node ends up at the same state. (Replication State Machine)</a:t>
            </a:r>
          </a:p>
          <a:p>
            <a:r>
              <a:rPr lang="en-US" altLang="zh-CN" sz="2800" dirty="0" err="1">
                <a:ea typeface="ＭＳ Ｐゴシック" panose="020B0600070205080204" pitchFamily="34" charset="-128"/>
              </a:rPr>
              <a:t>Paxos</a:t>
            </a:r>
            <a:r>
              <a:rPr lang="en-US" altLang="zh-CN" sz="2800" dirty="0">
                <a:ea typeface="ＭＳ Ｐゴシック" panose="020B0600070205080204" pitchFamily="34" charset="-128"/>
              </a:rPr>
              <a:t>: Guarantee that the proposals/commands under one proposal/command index are the same. </a:t>
            </a:r>
            <a:r>
              <a:rPr lang="en-US" altLang="zh-CN" sz="28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 every node ends at the same state as long as they start from the same state.  How to achieve?</a:t>
            </a:r>
            <a:endParaRPr lang="en-US" altLang="zh-CN" sz="28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327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cap="none" dirty="0"/>
              <a:t>The story – </a:t>
            </a:r>
            <a:r>
              <a:rPr lang="en-US" altLang="zh-CN" sz="4000" b="1" cap="none" dirty="0" err="1"/>
              <a:t>Paxos</a:t>
            </a:r>
            <a:r>
              <a:rPr lang="en-US" altLang="zh-CN" sz="4000" b="1" cap="none" dirty="0"/>
              <a:t> as a solution</a:t>
            </a:r>
            <a:endParaRPr lang="en-US" sz="4000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ea typeface="ＭＳ Ｐゴシック" panose="020B0600070205080204" pitchFamily="34" charset="-128"/>
                <a:sym typeface="Wingdings" panose="05000000000000000000" pitchFamily="2" charset="2"/>
              </a:rPr>
              <a:t>Our goal</a:t>
            </a:r>
            <a:r>
              <a:rPr lang="en-US" altLang="zh-CN" sz="28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:</a:t>
            </a:r>
            <a:r>
              <a:rPr lang="en-US" altLang="zh-CN" sz="26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 let the N-</a:t>
            </a:r>
            <a:r>
              <a:rPr lang="en-US" altLang="zh-CN" sz="2600" dirty="0" err="1">
                <a:ea typeface="ＭＳ Ｐゴシック" panose="020B0600070205080204" pitchFamily="34" charset="-128"/>
                <a:sym typeface="Wingdings" panose="05000000000000000000" pitchFamily="2" charset="2"/>
              </a:rPr>
              <a:t>th</a:t>
            </a:r>
            <a:r>
              <a:rPr lang="en-US" altLang="zh-CN" sz="26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 proposal execute command x on every node;</a:t>
            </a:r>
          </a:p>
          <a:p>
            <a:r>
              <a:rPr lang="en-US" altLang="zh-CN" sz="2800" dirty="0">
                <a:solidFill>
                  <a:srgbClr val="FF0000"/>
                </a:solidFill>
                <a:ea typeface="ＭＳ Ｐゴシック" panose="020B0600070205080204" pitchFamily="34" charset="-128"/>
                <a:sym typeface="Wingdings" panose="05000000000000000000" pitchFamily="2" charset="2"/>
              </a:rPr>
              <a:t>Action</a:t>
            </a:r>
            <a:r>
              <a:rPr lang="en-US" altLang="zh-CN" sz="28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: Send request &lt;N, x&gt; to every node;</a:t>
            </a:r>
          </a:p>
          <a:p>
            <a:r>
              <a:rPr lang="en-US" altLang="zh-CN" sz="2800" dirty="0">
                <a:solidFill>
                  <a:srgbClr val="FF0000"/>
                </a:solidFill>
                <a:ea typeface="ＭＳ Ｐゴシック" panose="020B0600070205080204" pitchFamily="34" charset="-128"/>
                <a:sym typeface="Wingdings" panose="05000000000000000000" pitchFamily="2" charset="2"/>
              </a:rPr>
              <a:t>Result</a:t>
            </a:r>
            <a:r>
              <a:rPr lang="en-US" altLang="zh-CN" sz="28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: If a majority of the nodes agree, then every node executes the command x;</a:t>
            </a:r>
          </a:p>
        </p:txBody>
      </p:sp>
    </p:spTree>
    <p:extLst>
      <p:ext uri="{BB962C8B-B14F-4D97-AF65-F5344CB8AC3E}">
        <p14:creationId xmlns:p14="http://schemas.microsoft.com/office/powerpoint/2010/main" val="20971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cap="none" dirty="0"/>
              <a:t>Action of </a:t>
            </a:r>
            <a:r>
              <a:rPr lang="en-US" sz="4000" b="1" cap="none" dirty="0" err="1"/>
              <a:t>Paxos</a:t>
            </a:r>
            <a:endParaRPr lang="en-US" sz="4000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068"/>
            <a:ext cx="3775587" cy="3649133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Each node/client can be a:</a:t>
            </a:r>
          </a:p>
          <a:p>
            <a:pPr lvl="1"/>
            <a:r>
              <a:rPr lang="en-US" altLang="zh-CN" sz="26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Proposer</a:t>
            </a:r>
          </a:p>
          <a:p>
            <a:pPr lvl="1"/>
            <a:r>
              <a:rPr lang="en-US" altLang="zh-CN" sz="26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Acceptor</a:t>
            </a:r>
          </a:p>
          <a:p>
            <a:pPr lvl="1"/>
            <a:r>
              <a:rPr lang="en-US" altLang="zh-CN" sz="26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Learner</a:t>
            </a:r>
          </a:p>
          <a:p>
            <a:pPr marL="457200" lvl="1" indent="0">
              <a:buNone/>
            </a:pPr>
            <a:r>
              <a:rPr lang="en-US" altLang="zh-CN" sz="26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at the same time.</a:t>
            </a:r>
          </a:p>
        </p:txBody>
      </p:sp>
      <p:pic>
        <p:nvPicPr>
          <p:cNvPr id="7" name="Picture 2" descr="https://pic1.zhimg.com/80/v2-2c0d971fcca713a8e045a93d7881aedc_h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129" y="2526074"/>
            <a:ext cx="4964522" cy="3111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04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0"/>
            <a:ext cx="7772400" cy="1456267"/>
          </a:xfrm>
        </p:spPr>
        <p:txBody>
          <a:bodyPr>
            <a:normAutofit/>
          </a:bodyPr>
          <a:lstStyle/>
          <a:p>
            <a:r>
              <a:rPr lang="en-US" sz="4000" b="1" cap="none" dirty="0"/>
              <a:t>Action of </a:t>
            </a:r>
            <a:r>
              <a:rPr lang="en-US" sz="4000" b="1" cap="none" dirty="0" err="1"/>
              <a:t>Paxos</a:t>
            </a:r>
            <a:endParaRPr lang="en-US" sz="4000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4807974"/>
            <a:ext cx="8404033" cy="2046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6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At the beginning:</a:t>
            </a:r>
          </a:p>
          <a:p>
            <a:r>
              <a:rPr lang="en-US" altLang="zh-CN" sz="26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Client/Node sends a </a:t>
            </a:r>
            <a:r>
              <a:rPr lang="en-US" altLang="zh-CN" sz="2600" dirty="0">
                <a:solidFill>
                  <a:srgbClr val="FF0000"/>
                </a:solidFill>
                <a:ea typeface="ＭＳ Ｐゴシック" panose="020B0600070205080204" pitchFamily="34" charset="-128"/>
                <a:sym typeface="Wingdings" panose="05000000000000000000" pitchFamily="2" charset="2"/>
              </a:rPr>
              <a:t>request(v)</a:t>
            </a:r>
            <a:r>
              <a:rPr lang="en-US" altLang="zh-CN" sz="26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 to the proposer;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6052" t="31598" r="10473" b="6604"/>
          <a:stretch/>
        </p:blipFill>
        <p:spPr>
          <a:xfrm>
            <a:off x="1045360" y="1102101"/>
            <a:ext cx="6752110" cy="358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67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0"/>
            <a:ext cx="7772400" cy="1456267"/>
          </a:xfrm>
        </p:spPr>
        <p:txBody>
          <a:bodyPr>
            <a:normAutofit/>
          </a:bodyPr>
          <a:lstStyle/>
          <a:p>
            <a:r>
              <a:rPr lang="en-US" sz="4000" b="1" cap="none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323192"/>
            <a:ext cx="8404033" cy="5530986"/>
          </a:xfrm>
        </p:spPr>
        <p:txBody>
          <a:bodyPr>
            <a:normAutofit/>
          </a:bodyPr>
          <a:lstStyle/>
          <a:p>
            <a:pPr>
              <a:buClr>
                <a:prstClr val="white"/>
              </a:buClr>
            </a:pPr>
            <a:r>
              <a:rPr lang="en-US" altLang="zh-CN" sz="26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Introduce the basic </a:t>
            </a:r>
            <a:r>
              <a:rPr lang="en-US" altLang="zh-CN" sz="2600" dirty="0" err="1">
                <a:ea typeface="ＭＳ Ｐゴシック" panose="020B0600070205080204" pitchFamily="34" charset="-128"/>
                <a:sym typeface="Wingdings" panose="05000000000000000000" pitchFamily="2" charset="2"/>
              </a:rPr>
              <a:t>Paxos</a:t>
            </a:r>
            <a:r>
              <a:rPr lang="en-US" altLang="zh-CN" sz="26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 steps  use it in a complete process of achieving consensus. </a:t>
            </a:r>
          </a:p>
          <a:p>
            <a:pPr>
              <a:buClr>
                <a:prstClr val="white"/>
              </a:buClr>
            </a:pPr>
            <a:endParaRPr lang="en-US" altLang="zh-CN" sz="26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pPr>
              <a:buClr>
                <a:prstClr val="white"/>
              </a:buClr>
            </a:pPr>
            <a:endParaRPr lang="en-US" altLang="zh-CN" sz="26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pPr>
              <a:buClr>
                <a:prstClr val="white"/>
              </a:buClr>
            </a:pPr>
            <a:endParaRPr lang="en-US" altLang="zh-CN" sz="26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pPr>
              <a:buClr>
                <a:prstClr val="white"/>
              </a:buClr>
            </a:pPr>
            <a:endParaRPr lang="en-US" altLang="zh-CN" sz="26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pPr>
              <a:buClr>
                <a:prstClr val="white"/>
              </a:buClr>
            </a:pPr>
            <a:endParaRPr lang="en-US" altLang="zh-CN" sz="26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pPr>
              <a:buClr>
                <a:prstClr val="white"/>
              </a:buClr>
            </a:pPr>
            <a:endParaRPr lang="en-US" altLang="zh-CN" sz="26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pPr>
              <a:buClr>
                <a:prstClr val="white"/>
              </a:buClr>
            </a:pPr>
            <a:endParaRPr lang="en-US" altLang="zh-CN" sz="26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pPr>
              <a:buClr>
                <a:prstClr val="white"/>
              </a:buClr>
            </a:pPr>
            <a:endParaRPr lang="en-US" altLang="zh-CN" sz="26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</p:txBody>
      </p:sp>
      <p:pic>
        <p:nvPicPr>
          <p:cNvPr id="7" name="Picture 2" descr="pre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785" y="2433830"/>
            <a:ext cx="5427232" cy="423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94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648</TotalTime>
  <Words>1216</Words>
  <Application>Microsoft Office PowerPoint</Application>
  <PresentationFormat>On-screen Show (4:3)</PresentationFormat>
  <Paragraphs>359</Paragraphs>
  <Slides>27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Helvetica Neue Light</vt:lpstr>
      <vt:lpstr>ＭＳ Ｐゴシック</vt:lpstr>
      <vt:lpstr>宋体</vt:lpstr>
      <vt:lpstr>Arial</vt:lpstr>
      <vt:lpstr>Calibri</vt:lpstr>
      <vt:lpstr>Calibri Light</vt:lpstr>
      <vt:lpstr>Wingdings</vt:lpstr>
      <vt:lpstr>Celestial</vt:lpstr>
      <vt:lpstr>Paxos protocol</vt:lpstr>
      <vt:lpstr>The story</vt:lpstr>
      <vt:lpstr>The story</vt:lpstr>
      <vt:lpstr>The story</vt:lpstr>
      <vt:lpstr>The story – Paxos as a solution</vt:lpstr>
      <vt:lpstr>The story – Paxos as a solution</vt:lpstr>
      <vt:lpstr>Action of Paxos</vt:lpstr>
      <vt:lpstr>Action of Paxos</vt:lpstr>
      <vt:lpstr>Outline</vt:lpstr>
      <vt:lpstr>Basic Paxos</vt:lpstr>
      <vt:lpstr>Basic Paxos</vt:lpstr>
      <vt:lpstr>Basic Paxos</vt:lpstr>
      <vt:lpstr>Basic Paxos</vt:lpstr>
      <vt:lpstr>Basic Paxos</vt:lpstr>
      <vt:lpstr>How basic Poxas achieves consensus?</vt:lpstr>
      <vt:lpstr>Prepare</vt:lpstr>
      <vt:lpstr>Prepare</vt:lpstr>
      <vt:lpstr>Prepare</vt:lpstr>
      <vt:lpstr>Prepare</vt:lpstr>
      <vt:lpstr>Prepare</vt:lpstr>
      <vt:lpstr>Prepare</vt:lpstr>
      <vt:lpstr>Prepare</vt:lpstr>
      <vt:lpstr>Prepare</vt:lpstr>
      <vt:lpstr>Accept</vt:lpstr>
      <vt:lpstr>Accept</vt:lpstr>
      <vt:lpstr>reference</vt:lpstr>
      <vt:lpstr>Questions?</vt:lpstr>
    </vt:vector>
  </TitlesOfParts>
  <Company>The University of Texas at San Antonio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Paxos protocol</dc:title>
  <dc:creator>Rui Hu</dc:creator>
  <cp:lastModifiedBy>Rui Hu</cp:lastModifiedBy>
  <cp:revision>42</cp:revision>
  <dcterms:created xsi:type="dcterms:W3CDTF">2019-11-20T15:35:09Z</dcterms:created>
  <dcterms:modified xsi:type="dcterms:W3CDTF">2019-11-27T15:19:13Z</dcterms:modified>
</cp:coreProperties>
</file>