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7" r:id="rId3"/>
    <p:sldId id="302" r:id="rId4"/>
    <p:sldId id="303" r:id="rId5"/>
    <p:sldId id="288" r:id="rId6"/>
    <p:sldId id="298" r:id="rId7"/>
    <p:sldId id="290" r:id="rId8"/>
    <p:sldId id="291" r:id="rId9"/>
    <p:sldId id="293" r:id="rId10"/>
    <p:sldId id="295" r:id="rId11"/>
    <p:sldId id="300" r:id="rId12"/>
    <p:sldId id="301" r:id="rId13"/>
    <p:sldId id="297" r:id="rId14"/>
    <p:sldId id="296" r:id="rId15"/>
    <p:sldId id="306" r:id="rId16"/>
    <p:sldId id="304" r:id="rId17"/>
    <p:sldId id="305" r:id="rId1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D71AE6"/>
    <a:srgbClr val="3399FF"/>
    <a:srgbClr val="CC9900"/>
    <a:srgbClr val="CC00FF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89" autoAdjust="0"/>
    <p:restoredTop sz="86364" autoAdjust="0"/>
  </p:normalViewPr>
  <p:slideViewPr>
    <p:cSldViewPr>
      <p:cViewPr varScale="1">
        <p:scale>
          <a:sx n="75" d="100"/>
          <a:sy n="75" d="100"/>
        </p:scale>
        <p:origin x="-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9440F7BA-3FB4-4DAB-8F9D-0684233D3C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C7367BC2-82EE-4E4F-AADE-08DA742D7F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90CFF-A319-456A-A454-FA03BF9FD0DC}" type="slidenum">
              <a:rPr lang="en-US"/>
              <a:pPr/>
              <a:t>1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7BC2-82EE-4E4F-AADE-08DA742D7F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7BC2-82EE-4E4F-AADE-08DA742D7F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8916C-DAA9-4429-BD00-6D65DF371B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CC6C6-A692-4AB4-A58A-6F8170EA9C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0600"/>
            <a:ext cx="19431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0600"/>
            <a:ext cx="56769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75546-007D-46FE-8ADD-A678F4747D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2CA8C-91A2-4D9E-BD7C-5A90047BDB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35C2F-B064-4C75-B7F8-888A79077B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67F99-1EFF-4276-B170-C770DE13E1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AF801-9D66-4F94-A404-25CBCD684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04226-6184-4D8F-9B28-513AA7123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87C270-B5A2-4359-879F-C3ACE47455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69146-E02F-4339-A2B9-0BCB649A8A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18283-73F1-4858-82E6-FF6E723A3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6552BC-8B4F-49A3-8A8D-7228BDE222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143000"/>
          </a:xfrm>
          <a:noFill/>
          <a:ln/>
        </p:spPr>
        <p:txBody>
          <a:bodyPr/>
          <a:lstStyle/>
          <a:p>
            <a:r>
              <a:rPr lang="en-US" dirty="0"/>
              <a:t>CollectionSpace </a:t>
            </a:r>
            <a:r>
              <a:rPr lang="en-US" dirty="0" smtClean="0"/>
              <a:t>Service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Behind the scenes</a:t>
            </a:r>
            <a:endParaRPr lang="en-US" sz="3200" dirty="0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June 2009 Face-to-face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Sanjay </a:t>
            </a:r>
            <a:r>
              <a:rPr lang="en-US" sz="2800" dirty="0" err="1" smtClean="0"/>
              <a:t>Dalal</a:t>
            </a: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U.C</a:t>
            </a:r>
            <a:r>
              <a:rPr lang="en-US" sz="2800" dirty="0"/>
              <a:t>. Berkeley IST/Data </a:t>
            </a:r>
            <a:r>
              <a:rPr lang="en-US" sz="2800" dirty="0" smtClean="0"/>
              <a:t>Services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609600"/>
          </a:xfrm>
        </p:spPr>
        <p:txBody>
          <a:bodyPr/>
          <a:lstStyle/>
          <a:p>
            <a:r>
              <a:rPr lang="en-US" sz="3600" dirty="0" smtClean="0"/>
              <a:t>Develop JAX-RS Resource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953000"/>
          </a:xfrm>
          <a:solidFill>
            <a:srgbClr val="FFFF66"/>
          </a:solidFill>
        </p:spPr>
        <p:txBody>
          <a:bodyPr/>
          <a:lstStyle/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@POST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public Response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createCollectionObject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(CollectionObject co) { 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…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RepositoryInstance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repoSession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getRepositorySession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DocumentRef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nuxeoWspace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= new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IdRef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(CS_COLLECTIONOBJECTS_WORKSPACE_UID);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DocumentModel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wspaceCOs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=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repoSession.getDocument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(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nuxeoWspace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   String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wspacePath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=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wspaceCOs.getPathAsString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   String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docType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 = “CollectionObject";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   String id =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IdUtils.generateId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("New " +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docType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DocumentModel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coDoc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repoSession.createDocumentModel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wspacePath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, id,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docType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fillDocument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(co,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coDoc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coDoc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repoSession.createDocument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coDoc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   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repoSession.save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	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co.setId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coDoc.getId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());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 …</a:t>
            </a:r>
            <a:endParaRPr lang="en-US" sz="1400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UriBuilder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 path =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UriBuilder.fromResource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CollectionObjectResource.class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path.path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("" +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co.getId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());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Response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response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=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Response.created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(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path.build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()).build();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return response;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}</a:t>
            </a:r>
            <a:endParaRPr lang="en-US" sz="1200" b="1" dirty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990600"/>
          </a:xfrm>
        </p:spPr>
        <p:txBody>
          <a:bodyPr/>
          <a:lstStyle/>
          <a:p>
            <a:r>
              <a:rPr lang="en-US" sz="3600" dirty="0" smtClean="0"/>
              <a:t>Register resource </a:t>
            </a:r>
            <a:br>
              <a:rPr lang="en-US" sz="3600" dirty="0" smtClean="0"/>
            </a:br>
            <a:r>
              <a:rPr lang="en-US" sz="3600" dirty="0" smtClean="0"/>
              <a:t>with JAX-RS Application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public class </a:t>
            </a:r>
            <a:r>
              <a:rPr lang="en-US" sz="1200" dirty="0" err="1" smtClean="0">
                <a:latin typeface="Courier" pitchFamily="49" charset="0"/>
              </a:rPr>
              <a:t>CollectionSpaceApplication</a:t>
            </a:r>
            <a:r>
              <a:rPr lang="en-US" sz="1200" dirty="0" smtClean="0">
                <a:latin typeface="Courier" pitchFamily="49" charset="0"/>
              </a:rPr>
              <a:t> extends </a:t>
            </a:r>
            <a:r>
              <a:rPr lang="en-US" sz="1200" b="1" dirty="0" smtClean="0">
                <a:latin typeface="Courier" pitchFamily="49" charset="0"/>
              </a:rPr>
              <a:t>Application</a:t>
            </a:r>
            <a:r>
              <a:rPr lang="en-US" sz="1200" dirty="0" smtClean="0">
                <a:latin typeface="Courier" pitchFamily="49" charset="0"/>
              </a:rPr>
              <a:t> {</a:t>
            </a:r>
          </a:p>
          <a:p>
            <a:pPr>
              <a:buNone/>
            </a:pP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private Set&lt;Object&gt; singletons = new </a:t>
            </a:r>
            <a:r>
              <a:rPr lang="en-US" sz="1200" dirty="0" err="1" smtClean="0">
                <a:latin typeface="Courier" pitchFamily="49" charset="0"/>
              </a:rPr>
              <a:t>HashSet</a:t>
            </a:r>
            <a:r>
              <a:rPr lang="en-US" sz="1200" dirty="0" smtClean="0">
                <a:latin typeface="Courier" pitchFamily="49" charset="0"/>
              </a:rPr>
              <a:t>&lt;Object&gt;();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private Set&lt;Class&lt;?&gt;&gt; empty = new </a:t>
            </a:r>
            <a:r>
              <a:rPr lang="en-US" sz="1200" dirty="0" err="1" smtClean="0">
                <a:latin typeface="Courier" pitchFamily="49" charset="0"/>
              </a:rPr>
              <a:t>HashSet</a:t>
            </a:r>
            <a:r>
              <a:rPr lang="en-US" sz="1200" dirty="0" smtClean="0">
                <a:latin typeface="Courier" pitchFamily="49" charset="0"/>
              </a:rPr>
              <a:t>&lt;Class&lt;?&gt;&gt;();</a:t>
            </a:r>
          </a:p>
          <a:p>
            <a:pPr>
              <a:buNone/>
            </a:pP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public </a:t>
            </a:r>
            <a:r>
              <a:rPr lang="en-US" sz="1200" dirty="0" err="1" smtClean="0">
                <a:latin typeface="Courier" pitchFamily="49" charset="0"/>
              </a:rPr>
              <a:t>CollectionSpaceApplication</a:t>
            </a:r>
            <a:r>
              <a:rPr lang="en-US" sz="1200" dirty="0" smtClean="0">
                <a:latin typeface="Courier" pitchFamily="49" charset="0"/>
              </a:rPr>
              <a:t>() {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    </a:t>
            </a:r>
            <a:r>
              <a:rPr lang="en-US" sz="1200" b="1" dirty="0" err="1" smtClean="0">
                <a:latin typeface="Courier" pitchFamily="49" charset="0"/>
              </a:rPr>
              <a:t>singletons.add</a:t>
            </a:r>
            <a:r>
              <a:rPr lang="en-US" sz="1200" b="1" dirty="0" smtClean="0">
                <a:latin typeface="Courier" pitchFamily="49" charset="0"/>
              </a:rPr>
              <a:t>(new </a:t>
            </a:r>
            <a:r>
              <a:rPr lang="en-US" sz="1200" b="1" dirty="0" err="1" smtClean="0">
                <a:latin typeface="Courier" pitchFamily="49" charset="0"/>
              </a:rPr>
              <a:t>CollectionObjectResource</a:t>
            </a:r>
            <a:r>
              <a:rPr lang="en-US" sz="1200" b="1" dirty="0" smtClean="0">
                <a:latin typeface="Courier" pitchFamily="49" charset="0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}</a:t>
            </a:r>
          </a:p>
          <a:p>
            <a:pPr>
              <a:buNone/>
            </a:pP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@Override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public Set&lt;Class&lt;?&gt;&gt; </a:t>
            </a:r>
            <a:r>
              <a:rPr lang="en-US" sz="1200" dirty="0" err="1" smtClean="0">
                <a:latin typeface="Courier" pitchFamily="49" charset="0"/>
              </a:rPr>
              <a:t>getClasses</a:t>
            </a:r>
            <a:r>
              <a:rPr lang="en-US" sz="1200" dirty="0" smtClean="0">
                <a:latin typeface="Courier" pitchFamily="49" charset="0"/>
              </a:rPr>
              <a:t>() {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    return empty;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}</a:t>
            </a:r>
          </a:p>
          <a:p>
            <a:pPr>
              <a:buNone/>
            </a:pP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@Override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public Set&lt;Object&gt; </a:t>
            </a:r>
            <a:r>
              <a:rPr lang="en-US" sz="1200" dirty="0" err="1" smtClean="0">
                <a:latin typeface="Courier" pitchFamily="49" charset="0"/>
              </a:rPr>
              <a:t>getSingletons</a:t>
            </a:r>
            <a:r>
              <a:rPr lang="en-US" sz="1200" dirty="0" smtClean="0">
                <a:latin typeface="Courier" pitchFamily="49" charset="0"/>
              </a:rPr>
              <a:t>() {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    return singletons;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}</a:t>
            </a:r>
            <a:endParaRPr lang="en-US" sz="1200" dirty="0">
              <a:latin typeface="Courier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Package Nuxeo document type as OSGI component (</a:t>
            </a:r>
            <a:r>
              <a:rPr lang="en-US" sz="2000" dirty="0" smtClean="0"/>
              <a:t>jar META-INF/MANIFEST.MF)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Manifest-Version: 1.0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</a:t>
            </a:r>
            <a:r>
              <a:rPr lang="en-US" sz="1200" dirty="0" err="1" smtClean="0">
                <a:latin typeface="Courier" pitchFamily="49" charset="0"/>
              </a:rPr>
              <a:t>ManifestVersion</a:t>
            </a:r>
            <a:r>
              <a:rPr lang="en-US" sz="1200" dirty="0" smtClean="0">
                <a:latin typeface="Courier" pitchFamily="49" charset="0"/>
              </a:rPr>
              <a:t>: 1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Bundle-Name: </a:t>
            </a:r>
            <a:r>
              <a:rPr lang="en-US" sz="1200" dirty="0" err="1" smtClean="0">
                <a:latin typeface="Courier" pitchFamily="49" charset="0"/>
              </a:rPr>
              <a:t>NuxeoCS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</a:t>
            </a:r>
            <a:r>
              <a:rPr lang="en-US" sz="1200" dirty="0" err="1" smtClean="0">
                <a:latin typeface="Courier" pitchFamily="49" charset="0"/>
              </a:rPr>
              <a:t>SymbolicName</a:t>
            </a:r>
            <a:r>
              <a:rPr lang="en-US" sz="1200" dirty="0" smtClean="0">
                <a:latin typeface="Courier" pitchFamily="49" charset="0"/>
              </a:rPr>
              <a:t>: </a:t>
            </a:r>
            <a:r>
              <a:rPr lang="en-US" sz="1200" dirty="0" err="1" smtClean="0">
                <a:latin typeface="Courier" pitchFamily="49" charset="0"/>
              </a:rPr>
              <a:t>org.collectionspace.collectionobject;singleton</a:t>
            </a:r>
            <a:r>
              <a:rPr lang="en-US" sz="1200" dirty="0" smtClean="0">
                <a:latin typeface="Courier" pitchFamily="49" charset="0"/>
              </a:rPr>
              <a:t>:=true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Bundle-Version: 1.0.0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Bundle-Localization: </a:t>
            </a:r>
            <a:r>
              <a:rPr lang="en-US" sz="1200" dirty="0" err="1" smtClean="0">
                <a:latin typeface="Courier" pitchFamily="49" charset="0"/>
              </a:rPr>
              <a:t>plugin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Bundle-Vendor: Nuxeo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Require-Bundle: </a:t>
            </a:r>
            <a:r>
              <a:rPr lang="en-US" sz="1200" dirty="0" err="1" smtClean="0">
                <a:latin typeface="Courier" pitchFamily="49" charset="0"/>
              </a:rPr>
              <a:t>org.nuxeo.runtime</a:t>
            </a:r>
            <a:r>
              <a:rPr lang="en-US" sz="1200" dirty="0" smtClean="0">
                <a:latin typeface="Courier" pitchFamily="49" charset="0"/>
              </a:rPr>
              <a:t>,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org.nuxeo.ecm.core.api</a:t>
            </a:r>
            <a:r>
              <a:rPr lang="en-US" sz="1200" dirty="0" smtClean="0">
                <a:latin typeface="Courier" pitchFamily="49" charset="0"/>
              </a:rPr>
              <a:t>,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org.nuxeo.ecm.core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org.nuxeo.ecm.core.api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org.nuxeo.ecm.platform.types.api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org.nuxeo.ecm.platform.versioning.api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org.nuxeo.ecm.platform.ui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org.nuxeo.ecm.platform.forms.layout.client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org.nuxeo.ecm.platform.publishing.api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org.nuxeo.ecm.platform.ws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Provide-Package: </a:t>
            </a:r>
            <a:r>
              <a:rPr lang="en-US" sz="1200" b="1" dirty="0" err="1" smtClean="0">
                <a:latin typeface="Courier" pitchFamily="49" charset="0"/>
              </a:rPr>
              <a:t>org.collectionspace.collectionobject</a:t>
            </a:r>
            <a:endParaRPr lang="en-US" sz="1200" b="1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err="1" smtClean="0">
                <a:latin typeface="Courier" pitchFamily="49" charset="0"/>
              </a:rPr>
              <a:t>Nuxeo</a:t>
            </a:r>
            <a:r>
              <a:rPr lang="en-US" sz="1200" dirty="0" smtClean="0">
                <a:latin typeface="Courier" pitchFamily="49" charset="0"/>
              </a:rPr>
              <a:t>-Component: </a:t>
            </a:r>
            <a:r>
              <a:rPr lang="en-US" sz="1200" b="1" dirty="0" smtClean="0">
                <a:latin typeface="Courier" pitchFamily="49" charset="0"/>
              </a:rPr>
              <a:t>OSGI-INF/core-types-contrib.xml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OSGI-INF/ecm-types-contrib.xml,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OSGI-INF/layouts-contrib.xml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762000"/>
          </a:xfrm>
        </p:spPr>
        <p:txBody>
          <a:bodyPr/>
          <a:lstStyle/>
          <a:p>
            <a:r>
              <a:rPr lang="en-US" sz="3200" dirty="0" smtClean="0"/>
              <a:t>Package resource as web-app</a:t>
            </a:r>
            <a:br>
              <a:rPr lang="en-US" sz="3200" dirty="0" smtClean="0"/>
            </a:br>
            <a:r>
              <a:rPr lang="en-US" sz="2000" dirty="0" smtClean="0"/>
              <a:t>(war WEB-INF/web.xml)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962400"/>
          </a:xfrm>
        </p:spPr>
        <p:txBody>
          <a:bodyPr/>
          <a:lstStyle/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&lt;context-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-name&gt;</a:t>
            </a:r>
            <a:r>
              <a:rPr lang="en-US" sz="1200" b="1" dirty="0" err="1" smtClean="0">
                <a:latin typeface="Courier" pitchFamily="49" charset="0"/>
              </a:rPr>
              <a:t>javax.ws.rs.Application</a:t>
            </a: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-name&gt;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-value&gt;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</a:t>
            </a:r>
            <a:r>
              <a:rPr lang="en-US" sz="1200" dirty="0" err="1" smtClean="0">
                <a:latin typeface="Courier" pitchFamily="49" charset="0"/>
              </a:rPr>
              <a:t>org.collectionspace.hello.services.CollectionSpaceApplication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&lt;/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-value&gt;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&lt;/context-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&lt;context-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-name&gt;</a:t>
            </a:r>
            <a:r>
              <a:rPr lang="en-US" sz="1200" b="1" dirty="0" err="1" smtClean="0">
                <a:latin typeface="Courier" pitchFamily="49" charset="0"/>
              </a:rPr>
              <a:t>resteasy.servlet.mapping.prefix</a:t>
            </a: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-name&gt;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-value&gt;/</a:t>
            </a:r>
            <a:r>
              <a:rPr lang="en-US" sz="1200" dirty="0" err="1" smtClean="0">
                <a:latin typeface="Courier" pitchFamily="49" charset="0"/>
              </a:rPr>
              <a:t>cspace-nuxeo</a:t>
            </a: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-value&gt;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/context-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&lt;listener&gt;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&lt;listener-class&gt;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</a:t>
            </a:r>
            <a:r>
              <a:rPr lang="en-US" sz="1200" b="1" dirty="0" err="1" smtClean="0">
                <a:latin typeface="Courier" pitchFamily="49" charset="0"/>
              </a:rPr>
              <a:t>org.jboss.resteasy.plugins.server.servlet.ResteasyBootstrap</a:t>
            </a:r>
            <a:endParaRPr lang="en-US" sz="1200" b="1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&lt;/listener-class&gt;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&lt;/listener&gt;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&lt;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-name&gt;</a:t>
            </a:r>
            <a:r>
              <a:rPr lang="en-US" sz="1200" dirty="0" err="1" smtClean="0">
                <a:latin typeface="Courier" pitchFamily="49" charset="0"/>
              </a:rPr>
              <a:t>Resteasy</a:t>
            </a: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-name&gt;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&lt;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-class&gt;</a:t>
            </a:r>
            <a:r>
              <a:rPr lang="en-US" sz="1200" b="1" dirty="0" err="1" smtClean="0">
                <a:latin typeface="Courier" pitchFamily="49" charset="0"/>
              </a:rPr>
              <a:t>org.jboss.resteasy.plugins.server.servlet.HttpServletDispatcher</a:t>
            </a:r>
            <a:endParaRPr lang="en-US" sz="1200" b="1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&lt;/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-class&gt;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-mapping&gt;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-name&gt;</a:t>
            </a:r>
            <a:r>
              <a:rPr lang="en-US" sz="1200" dirty="0" err="1" smtClean="0">
                <a:latin typeface="Courier" pitchFamily="49" charset="0"/>
              </a:rPr>
              <a:t>Resteasy</a:t>
            </a: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-name&gt;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url</a:t>
            </a:r>
            <a:r>
              <a:rPr lang="en-US" sz="1200" dirty="0" smtClean="0">
                <a:latin typeface="Courier" pitchFamily="49" charset="0"/>
              </a:rPr>
              <a:t>-pattern&gt;/</a:t>
            </a:r>
            <a:r>
              <a:rPr lang="en-US" sz="1200" dirty="0" err="1" smtClean="0">
                <a:latin typeface="Courier" pitchFamily="49" charset="0"/>
              </a:rPr>
              <a:t>cspace-nuxeo</a:t>
            </a:r>
            <a:r>
              <a:rPr lang="en-US" sz="1200" dirty="0" smtClean="0">
                <a:latin typeface="Courier" pitchFamily="49" charset="0"/>
              </a:rPr>
              <a:t>/*&lt;/</a:t>
            </a:r>
            <a:r>
              <a:rPr lang="en-US" sz="1200" dirty="0" err="1" smtClean="0">
                <a:latin typeface="Courier" pitchFamily="49" charset="0"/>
              </a:rPr>
              <a:t>url</a:t>
            </a:r>
            <a:r>
              <a:rPr lang="en-US" sz="1200" dirty="0" smtClean="0">
                <a:latin typeface="Courier" pitchFamily="49" charset="0"/>
              </a:rPr>
              <a:t>-pattern&gt;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-mapping&gt;</a:t>
            </a:r>
            <a:endParaRPr lang="en-US" sz="1200" dirty="0">
              <a:latin typeface="Courier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533400"/>
          </a:xfrm>
        </p:spPr>
        <p:txBody>
          <a:bodyPr/>
          <a:lstStyle/>
          <a:p>
            <a:r>
              <a:rPr lang="en-US" sz="3600" dirty="0" smtClean="0"/>
              <a:t>Deployment Architecture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533400" y="1600200"/>
          <a:ext cx="8077200" cy="5092002"/>
        </p:xfrm>
        <a:graphic>
          <a:graphicData uri="http://schemas.openxmlformats.org/presentationml/2006/ole">
            <p:oleObj spid="_x0000_s1026" name="Visio" r:id="rId4" imgW="6124340" imgH="4092662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90600" y="2209800"/>
            <a:ext cx="7467600" cy="198120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CollectionSpace as a web-based software service that is centrally deployed and maintained and where collections of different institutions are managed.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Multi-tenancy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14600"/>
            <a:ext cx="7772400" cy="3810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   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One or more Berkeley museums sharing the same CollectionSpace deployment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One or more small and mid-size museums using CollectionSpace service provided by a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Multi-tenancy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Security, Storage, Metadata, Administration, Runtime</a:t>
            </a:r>
          </a:p>
          <a:p>
            <a:endParaRPr lang="en-US" sz="2800" dirty="0" smtClean="0"/>
          </a:p>
          <a:p>
            <a:r>
              <a:rPr lang="en-US" sz="2800" dirty="0" smtClean="0"/>
              <a:t>Security</a:t>
            </a:r>
          </a:p>
          <a:p>
            <a:pPr lvl="1"/>
            <a:r>
              <a:rPr lang="en-US" sz="2000" dirty="0" smtClean="0"/>
              <a:t>Account (tenant, user) registration</a:t>
            </a:r>
          </a:p>
          <a:p>
            <a:pPr lvl="1"/>
            <a:r>
              <a:rPr lang="en-US" sz="2000" dirty="0" smtClean="0"/>
              <a:t>Choosing ID provider(s) during authentication</a:t>
            </a:r>
          </a:p>
          <a:p>
            <a:pPr lvl="1"/>
            <a:r>
              <a:rPr lang="en-US" sz="2000" dirty="0" smtClean="0"/>
              <a:t>Authorization and access control</a:t>
            </a:r>
          </a:p>
          <a:p>
            <a:pPr lvl="1"/>
            <a:r>
              <a:rPr lang="en-US" sz="2000" dirty="0" smtClean="0"/>
              <a:t>Audit </a:t>
            </a:r>
            <a:r>
              <a:rPr lang="en-US" sz="2000" dirty="0" smtClean="0"/>
              <a:t>trail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990600"/>
          </a:xfrm>
        </p:spPr>
        <p:txBody>
          <a:bodyPr/>
          <a:lstStyle/>
          <a:p>
            <a:r>
              <a:rPr lang="en-US" dirty="0" smtClean="0"/>
              <a:t>Multi-tenancy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962400"/>
          </a:xfrm>
        </p:spPr>
        <p:txBody>
          <a:bodyPr/>
          <a:lstStyle/>
          <a:p>
            <a:r>
              <a:rPr lang="en-US" sz="2800" dirty="0" smtClean="0"/>
              <a:t>Storage</a:t>
            </a:r>
          </a:p>
          <a:p>
            <a:pPr lvl="1"/>
            <a:r>
              <a:rPr lang="en-US" sz="2000" dirty="0" smtClean="0"/>
              <a:t>Nuxeo </a:t>
            </a:r>
            <a:r>
              <a:rPr lang="en-US" sz="2000" dirty="0" smtClean="0"/>
              <a:t>repository</a:t>
            </a:r>
          </a:p>
          <a:p>
            <a:pPr lvl="2"/>
            <a:r>
              <a:rPr lang="en-US" sz="1600" dirty="0" smtClean="0"/>
              <a:t>Domain per tenant, repository per tenant, </a:t>
            </a:r>
            <a:r>
              <a:rPr lang="en-US" sz="1600" dirty="0" smtClean="0"/>
              <a:t>hybrid</a:t>
            </a:r>
          </a:p>
          <a:p>
            <a:pPr lvl="1"/>
            <a:r>
              <a:rPr lang="en-US" sz="2000" dirty="0" smtClean="0"/>
              <a:t>File </a:t>
            </a:r>
            <a:r>
              <a:rPr lang="en-US" sz="2000" dirty="0" smtClean="0"/>
              <a:t>system</a:t>
            </a:r>
            <a:endParaRPr lang="en-US" sz="2800" dirty="0" smtClean="0"/>
          </a:p>
          <a:p>
            <a:endParaRPr lang="en-US" sz="2400" dirty="0" smtClean="0"/>
          </a:p>
          <a:p>
            <a:r>
              <a:rPr lang="en-US" sz="2800" dirty="0" smtClean="0"/>
              <a:t>Metadata</a:t>
            </a:r>
            <a:endParaRPr lang="en-US" sz="2800" dirty="0" smtClean="0"/>
          </a:p>
          <a:p>
            <a:pPr lvl="1"/>
            <a:r>
              <a:rPr lang="en-US" sz="2000" dirty="0" smtClean="0"/>
              <a:t>Configuration, Customization, Extensions, Access control policies, roles and resources</a:t>
            </a:r>
          </a:p>
          <a:p>
            <a:endParaRPr lang="en-US" sz="2400" dirty="0" smtClean="0"/>
          </a:p>
          <a:p>
            <a:r>
              <a:rPr lang="en-US" sz="2800" dirty="0" smtClean="0"/>
              <a:t>Administration</a:t>
            </a:r>
            <a:endParaRPr lang="en-US" sz="2800" dirty="0" smtClean="0"/>
          </a:p>
          <a:p>
            <a:pPr lvl="1"/>
            <a:r>
              <a:rPr lang="en-US" sz="2000" dirty="0" smtClean="0"/>
              <a:t>Delegated administration, import/export</a:t>
            </a:r>
          </a:p>
          <a:p>
            <a:pPr lvl="1">
              <a:buNone/>
            </a:pPr>
            <a:endParaRPr lang="en-US" dirty="0" smtClean="0"/>
          </a:p>
          <a:p>
            <a:endParaRPr lang="en-US" sz="2000" dirty="0" smtClean="0"/>
          </a:p>
          <a:p>
            <a:pPr lvl="2"/>
            <a:endParaRPr lang="en-US" sz="1600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with Nuxeo</a:t>
            </a:r>
            <a:endParaRPr lang="en-US" dirty="0" smtClean="0"/>
          </a:p>
          <a:p>
            <a:r>
              <a:rPr lang="en-US" dirty="0" smtClean="0"/>
              <a:t>A CollectionSpace service</a:t>
            </a:r>
          </a:p>
          <a:p>
            <a:pPr lvl="1"/>
            <a:r>
              <a:rPr lang="en-US" dirty="0" smtClean="0"/>
              <a:t>Nuxeo Document Type</a:t>
            </a:r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smtClean="0"/>
              <a:t>Resource</a:t>
            </a:r>
          </a:p>
          <a:p>
            <a:r>
              <a:rPr lang="en-US" dirty="0" smtClean="0"/>
              <a:t>Deployment Architecture</a:t>
            </a:r>
          </a:p>
          <a:p>
            <a:r>
              <a:rPr lang="en-US" dirty="0" smtClean="0"/>
              <a:t>Multi-tenancy </a:t>
            </a:r>
            <a:r>
              <a:rPr lang="en-US" dirty="0" smtClean="0"/>
              <a:t>aspects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sz="3200" dirty="0" smtClean="0"/>
              <a:t>Service layer cake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524000"/>
            <a:ext cx="59721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685800"/>
          </a:xfrm>
        </p:spPr>
        <p:txBody>
          <a:bodyPr/>
          <a:lstStyle/>
          <a:p>
            <a:pPr algn="ctr"/>
            <a:r>
              <a:rPr lang="en-US" sz="2400" dirty="0" smtClean="0"/>
              <a:t>Splitting the cake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4876800"/>
            <a:ext cx="8077200" cy="1676400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Why?</a:t>
            </a:r>
            <a:endParaRPr lang="en-US" sz="1600" dirty="0" smtClean="0"/>
          </a:p>
          <a:p>
            <a:r>
              <a:rPr lang="en-US" sz="1600" dirty="0" smtClean="0"/>
              <a:t>Prototypical </a:t>
            </a:r>
            <a:r>
              <a:rPr lang="en-US" sz="1600" u="sng" dirty="0" smtClean="0"/>
              <a:t>Nuxeo </a:t>
            </a:r>
            <a:r>
              <a:rPr lang="en-US" sz="1600" u="sng" dirty="0" err="1" smtClean="0"/>
              <a:t>RESTful</a:t>
            </a:r>
            <a:r>
              <a:rPr lang="en-US" sz="1600" u="sng" dirty="0" smtClean="0"/>
              <a:t> APIs </a:t>
            </a:r>
            <a:r>
              <a:rPr lang="en-US" sz="1600" dirty="0" smtClean="0"/>
              <a:t>(only supports document repository, no support for XML complex type, </a:t>
            </a:r>
            <a:r>
              <a:rPr lang="en-US" sz="1600" dirty="0" smtClean="0"/>
              <a:t>have to use export </a:t>
            </a:r>
            <a:r>
              <a:rPr lang="en-US" sz="1600" dirty="0" smtClean="0"/>
              <a:t>vs. </a:t>
            </a:r>
            <a:r>
              <a:rPr lang="en-US" sz="1600" dirty="0" smtClean="0"/>
              <a:t>get)</a:t>
            </a:r>
            <a:endParaRPr lang="en-US" sz="1600" dirty="0" smtClean="0"/>
          </a:p>
          <a:p>
            <a:r>
              <a:rPr lang="en-US" sz="1600" dirty="0" err="1" smtClean="0"/>
              <a:t>Nuxeo’s</a:t>
            </a:r>
            <a:r>
              <a:rPr lang="en-US" sz="1600" dirty="0" smtClean="0"/>
              <a:t> </a:t>
            </a:r>
            <a:r>
              <a:rPr lang="en-US" sz="1600" u="sng" dirty="0" smtClean="0"/>
              <a:t>Java Local APIs </a:t>
            </a:r>
            <a:r>
              <a:rPr lang="en-US" sz="1600" dirty="0" smtClean="0"/>
              <a:t>force to run inside the Nuxeo </a:t>
            </a:r>
            <a:r>
              <a:rPr lang="en-US" sz="1600" dirty="0" smtClean="0"/>
              <a:t>container</a:t>
            </a:r>
            <a:endParaRPr lang="en-US" sz="1600" dirty="0" smtClean="0"/>
          </a:p>
          <a:p>
            <a:r>
              <a:rPr lang="en-US" sz="1600" dirty="0" smtClean="0"/>
              <a:t>Co-located (same </a:t>
            </a:r>
            <a:r>
              <a:rPr lang="en-US" sz="1600" dirty="0" err="1" smtClean="0"/>
              <a:t>addressspace</a:t>
            </a:r>
            <a:r>
              <a:rPr lang="en-US" sz="1600" dirty="0" smtClean="0"/>
              <a:t>) CS and Nuxeo using </a:t>
            </a:r>
            <a:r>
              <a:rPr lang="en-US" sz="1600" u="sng" dirty="0" smtClean="0"/>
              <a:t>Java Remote APIs </a:t>
            </a:r>
            <a:r>
              <a:rPr lang="en-US" sz="1600" dirty="0" smtClean="0"/>
              <a:t>was not possible due to </a:t>
            </a:r>
            <a:r>
              <a:rPr lang="en-US" sz="1600" dirty="0" smtClean="0"/>
              <a:t>class loading </a:t>
            </a:r>
            <a:r>
              <a:rPr lang="en-US" sz="1600" dirty="0" smtClean="0"/>
              <a:t>issues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/>
          <a:p>
            <a:fld id="{BD92CA8C-91A2-4D9E-BD7C-5A90047BDB7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1" y="1042988"/>
            <a:ext cx="3733799" cy="372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3622921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Elbow Connector 9"/>
          <p:cNvCxnSpPr>
            <a:stCxn id="12" idx="3"/>
          </p:cNvCxnSpPr>
          <p:nvPr/>
        </p:nvCxnSpPr>
        <p:spPr>
          <a:xfrm flipV="1">
            <a:off x="2819400" y="2362200"/>
            <a:ext cx="2209800" cy="12573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37749" y="2369403"/>
            <a:ext cx="862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Black" pitchFamily="34" charset="0"/>
              </a:rPr>
              <a:t>Nuxeo</a:t>
            </a:r>
          </a:p>
          <a:p>
            <a:r>
              <a:rPr lang="en-US" sz="1200" b="1" dirty="0" smtClean="0">
                <a:latin typeface="Arial Black" pitchFamily="34" charset="0"/>
              </a:rPr>
              <a:t>Java Remote</a:t>
            </a:r>
          </a:p>
          <a:p>
            <a:r>
              <a:rPr lang="en-US" sz="1200" b="1" dirty="0" smtClean="0">
                <a:latin typeface="Arial Black" pitchFamily="34" charset="0"/>
              </a:rPr>
              <a:t>APIs</a:t>
            </a:r>
            <a:endParaRPr lang="en-US" sz="1200" b="1" dirty="0">
              <a:latin typeface="Arial Black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33600" y="3429000"/>
            <a:ext cx="6858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 Black" pitchFamily="34" charset="0"/>
              </a:rPr>
              <a:t>Nuxeo Client</a:t>
            </a:r>
            <a:endParaRPr lang="en-US" sz="1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5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CollectionObject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</a:t>
            </a:r>
          </a:p>
          <a:p>
            <a:pPr lvl="1"/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APIs</a:t>
            </a:r>
            <a:endParaRPr lang="en-US" dirty="0" smtClean="0"/>
          </a:p>
          <a:p>
            <a:r>
              <a:rPr lang="en-US" dirty="0" err="1" smtClean="0"/>
              <a:t>RESTful</a:t>
            </a:r>
            <a:r>
              <a:rPr lang="en-US" dirty="0" smtClean="0"/>
              <a:t> Resource using JAX-RS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685800"/>
          </a:xfrm>
        </p:spPr>
        <p:txBody>
          <a:bodyPr/>
          <a:lstStyle/>
          <a:p>
            <a:r>
              <a:rPr lang="en-US" sz="2800" dirty="0" smtClean="0"/>
              <a:t>CollectionObject Entity Schema</a:t>
            </a:r>
            <a:endParaRPr lang="en-US" sz="2800" dirty="0"/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sz="half" idx="1"/>
          </p:nvPr>
        </p:nvGraphicFramePr>
        <p:xfrm>
          <a:off x="457200" y="1524000"/>
          <a:ext cx="4038600" cy="4200143"/>
        </p:xfrm>
        <a:graphic>
          <a:graphicData uri="http://schemas.openxmlformats.org/presentationml/2006/ole">
            <p:oleObj spid="_x0000_s2051" name="Visio" r:id="rId3" imgW="6124340" imgH="4092662" progId="Visio.Drawing.11">
              <p:embed/>
            </p:oleObj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2"/>
          </p:nvPr>
        </p:nvGraphicFramePr>
        <p:xfrm>
          <a:off x="3962400" y="2141537"/>
          <a:ext cx="5029200" cy="3802063"/>
        </p:xfrm>
        <a:graphic>
          <a:graphicData uri="http://schemas.openxmlformats.org/presentationml/2006/ole">
            <p:oleObj spid="_x0000_s2052" name="Visio" r:id="rId4" imgW="6124340" imgH="4092662" progId="Visio.Drawing.11">
              <p:embed/>
            </p:oleObj>
          </a:graphicData>
        </a:graphic>
      </p:graphicFrame>
      <p:sp>
        <p:nvSpPr>
          <p:cNvPr id="10" name="Right Arrow 9"/>
          <p:cNvSpPr/>
          <p:nvPr/>
        </p:nvSpPr>
        <p:spPr>
          <a:xfrm>
            <a:off x="4724400" y="3361943"/>
            <a:ext cx="1600200" cy="484632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4191000" y="1914143"/>
            <a:ext cx="381000" cy="3429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990600"/>
          </a:xfrm>
        </p:spPr>
        <p:txBody>
          <a:bodyPr/>
          <a:lstStyle/>
          <a:p>
            <a:r>
              <a:rPr lang="en-US" sz="2800" dirty="0" smtClean="0"/>
              <a:t>Nuxeo document type for CollectionObject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000" dirty="0" smtClean="0"/>
              <a:t>OSGI-INF/core-types-contrib.xml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648200"/>
          </a:xfrm>
          <a:solidFill>
            <a:srgbClr val="FFFF66"/>
          </a:solidFill>
        </p:spPr>
        <p:txBody>
          <a:bodyPr/>
          <a:lstStyle/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&lt;?xml version="1.0"?&gt;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&lt;component name="</a:t>
            </a:r>
            <a:r>
              <a:rPr lang="en-US" sz="1400" b="1" dirty="0" err="1" smtClean="0">
                <a:solidFill>
                  <a:srgbClr val="FF0000"/>
                </a:solidFill>
                <a:latin typeface="Courier" pitchFamily="49" charset="0"/>
              </a:rPr>
              <a:t>org.collectionspace.collectionobject.coreTypes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&lt;extension target="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org.nuxeo.ecm.core.schema.TypeService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 point="schema"&gt;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&lt;schema name="</a:t>
            </a:r>
            <a:r>
              <a:rPr lang="en-US" sz="1400" b="1" dirty="0" err="1" smtClean="0">
                <a:solidFill>
                  <a:srgbClr val="FF0000"/>
                </a:solidFill>
                <a:latin typeface="Courier" pitchFamily="49" charset="0"/>
              </a:rPr>
              <a:t>collectionobject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-common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 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prefix="</a:t>
            </a:r>
            <a:r>
              <a:rPr lang="en-US" sz="1400" b="1" dirty="0" err="1" smtClean="0">
                <a:solidFill>
                  <a:srgbClr val="FF0000"/>
                </a:solidFill>
                <a:latin typeface="Courier" pitchFamily="49" charset="0"/>
              </a:rPr>
              <a:t>collectionobject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-common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src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="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schemas/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collectionobject-common.xsd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…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/&gt;</a:t>
            </a:r>
            <a:endParaRPr lang="en-US" sz="1400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&lt;/extension&gt;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&lt;extension target="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org.nuxeo.ecm.core.schema.TypeService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 point="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doctype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doctype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name="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CollectionObject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 extends="Document"&gt;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  &lt;schema name=“</a:t>
            </a:r>
            <a:r>
              <a:rPr lang="en-US" sz="1400" b="1" dirty="0" err="1" smtClean="0">
                <a:solidFill>
                  <a:srgbClr val="FF0000"/>
                </a:solidFill>
                <a:latin typeface="Courier" pitchFamily="49" charset="0"/>
              </a:rPr>
              <a:t>collectionobject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-common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 </a:t>
            </a:r>
            <a:endParaRPr lang="en-US" sz="1400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  &lt;schema name=“</a:t>
            </a:r>
            <a:r>
              <a:rPr lang="en-US" sz="1400" b="1" dirty="0" err="1" smtClean="0">
                <a:solidFill>
                  <a:srgbClr val="FF0000"/>
                </a:solidFill>
                <a:latin typeface="Courier" pitchFamily="49" charset="0"/>
              </a:rPr>
              <a:t>collectionobject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-anthropology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  &lt;schema name="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collectionobject-hearstmuseum.berkeley.edu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&lt;/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doctype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&lt;/extension&gt;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&lt;/component&gt;</a:t>
            </a:r>
            <a:endParaRPr lang="en-US" sz="1400" b="1" dirty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r>
              <a:rPr lang="en-US" sz="4000" dirty="0" smtClean="0"/>
              <a:t>collectionobject-common.xsd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  <a:solidFill>
            <a:srgbClr val="FFFF66"/>
          </a:solidFill>
        </p:spPr>
        <p:txBody>
          <a:bodyPr/>
          <a:lstStyle/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&lt;?xml version="1.0" encoding="UTF-8" standalone="yes"?&gt;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xs:schema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xmlns:xs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="http://www.w3.org/2001/XMLSchema"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xmlns:ns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="http://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collectionspace.org/collectionobject/"</a:t>
            </a:r>
            <a:endParaRPr lang="en-US" sz="1400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xmlns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="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http://collectionspace.org/collectionobject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/"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targetNamespace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="http://collectionspace.org/collectionobject/"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version="0.1"&gt;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xs:element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name="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objectNumber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 type="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xs:string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xs:element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name="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otherNumber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 type="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xs:string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xs:element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name="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briefDescription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 type="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xs:string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xs:element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name="comments" type="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xs:string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xs:element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name="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distFeatures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 type="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xs:string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xs:element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name="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objectName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 type="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xs:string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xs:element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name="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responsibleDept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 type="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xs:string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xs:element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name="title" type="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xs:string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    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&lt;/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xs:schema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5864423"/>
            <a:ext cx="8277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 flat schema – used due to limitations of Nuxeo </a:t>
            </a:r>
            <a:r>
              <a:rPr lang="en-US" sz="1400" dirty="0" err="1" smtClean="0"/>
              <a:t>RESTful</a:t>
            </a:r>
            <a:r>
              <a:rPr lang="en-US" sz="1400" dirty="0" smtClean="0"/>
              <a:t> APIs. No more needed with Nuxeo Java Remote APIs.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533400"/>
          </a:xfrm>
        </p:spPr>
        <p:txBody>
          <a:bodyPr/>
          <a:lstStyle/>
          <a:p>
            <a:r>
              <a:rPr lang="en-US" sz="3600" dirty="0" smtClean="0"/>
              <a:t>Develop JAX-RS Resource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  <a:solidFill>
            <a:srgbClr val="FFFF66"/>
          </a:solidFill>
        </p:spPr>
        <p:txBody>
          <a:bodyPr/>
          <a:lstStyle/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@Path("/</a:t>
            </a:r>
            <a:r>
              <a:rPr lang="en-US" sz="1400" b="1" dirty="0" err="1" smtClean="0">
                <a:solidFill>
                  <a:srgbClr val="FF0000"/>
                </a:solidFill>
                <a:latin typeface="Courier" pitchFamily="49" charset="0"/>
              </a:rPr>
              <a:t>collectionobjects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") 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@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Consumes("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application/xml“) @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Produces("application/xml")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public class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CollectionObjectResource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extends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CollectionSpaceResource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{</a:t>
            </a:r>
          </a:p>
          <a:p>
            <a:pPr>
              <a:buNone/>
            </a:pPr>
            <a:endParaRPr lang="en-US" sz="1400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@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POST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	public Response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createCollectionObject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(CollectionObject co) { … 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}</a:t>
            </a:r>
          </a:p>
          <a:p>
            <a:pPr>
              <a:buNone/>
            </a:pPr>
            <a:endParaRPr lang="en-US" sz="1400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@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GET @Path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("{id}")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	public CollectionObject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getCollectionObject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@</a:t>
            </a:r>
            <a:r>
              <a:rPr lang="en-US" sz="1400" b="1" dirty="0" err="1" smtClean="0">
                <a:solidFill>
                  <a:srgbClr val="FF0000"/>
                </a:solidFill>
                <a:latin typeface="Courier" pitchFamily="49" charset="0"/>
              </a:rPr>
              <a:t>PathParam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("id") 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String id) { .. }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	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@PUT 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@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Path("{id}")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	public CollectionObject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updateCollectionObject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(@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PathParam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("id") String id, CollectionObject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theUpdate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) { … }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	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@DELETE 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@Path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("{id}")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	public void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deleteCollectionObject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(@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PathParam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("id") String id) { … }</a:t>
            </a:r>
          </a:p>
          <a:p>
            <a:pPr>
              <a:buNone/>
            </a:pPr>
            <a:endParaRPr lang="en-US" sz="1400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@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GET</a:t>
            </a:r>
            <a:endParaRPr lang="en-US" sz="1400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	public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CollectionObjectList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getCollectionObjectList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@Context </a:t>
            </a:r>
            <a:r>
              <a:rPr lang="en-US" sz="1400" b="1" dirty="0" err="1" smtClean="0">
                <a:solidFill>
                  <a:srgbClr val="FF0000"/>
                </a:solidFill>
                <a:latin typeface="Courier" pitchFamily="49" charset="0"/>
              </a:rPr>
              <a:t>UriInfo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ui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) 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{ … }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</a:p>
          <a:p>
            <a:pPr>
              <a:buNone/>
            </a:pPr>
            <a:endParaRPr lang="en-US" sz="1400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t-cs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antoria MT Std SemiBold"/>
        <a:ea typeface=""/>
        <a:cs typeface=""/>
      </a:majorFont>
      <a:minorFont>
        <a:latin typeface="Cantoria M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ist-cs</Template>
  <TotalTime>1979</TotalTime>
  <Words>874</Words>
  <Application>Microsoft Office PowerPoint</Application>
  <PresentationFormat>On-screen Show (4:3)</PresentationFormat>
  <Paragraphs>233</Paragraphs>
  <Slides>17</Slides>
  <Notes>3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ist-cs</vt:lpstr>
      <vt:lpstr>Microsoft Office Visio Drawing</vt:lpstr>
      <vt:lpstr>CollectionSpace Service Behind the scenes</vt:lpstr>
      <vt:lpstr>Agenda</vt:lpstr>
      <vt:lpstr>Service layer cake</vt:lpstr>
      <vt:lpstr>Splitting the cake</vt:lpstr>
      <vt:lpstr>CollectionObject service</vt:lpstr>
      <vt:lpstr>CollectionObject Entity Schema</vt:lpstr>
      <vt:lpstr>Nuxeo document type for CollectionObject  OSGI-INF/core-types-contrib.xml</vt:lpstr>
      <vt:lpstr>collectionobject-common.xsd</vt:lpstr>
      <vt:lpstr>Develop JAX-RS Resource</vt:lpstr>
      <vt:lpstr>Develop JAX-RS Resource</vt:lpstr>
      <vt:lpstr>Register resource  with JAX-RS Application</vt:lpstr>
      <vt:lpstr>Package Nuxeo document type as OSGI component (jar META-INF/MANIFEST.MF)</vt:lpstr>
      <vt:lpstr>Package resource as web-app (war WEB-INF/web.xml)</vt:lpstr>
      <vt:lpstr>Deployment Architecture</vt:lpstr>
      <vt:lpstr>Multi-tenancy aspects</vt:lpstr>
      <vt:lpstr>Multi-tenancy aspects</vt:lpstr>
      <vt:lpstr>Multi-tenancy aspects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CollectionSpace  Services Overview</dc:title>
  <dc:creator>sanjaydalal</dc:creator>
  <cp:lastModifiedBy>sanjaydalal</cp:lastModifiedBy>
  <cp:revision>124</cp:revision>
  <dcterms:created xsi:type="dcterms:W3CDTF">2009-06-04T17:41:26Z</dcterms:created>
  <dcterms:modified xsi:type="dcterms:W3CDTF">2009-06-12T22:27:03Z</dcterms:modified>
</cp:coreProperties>
</file>