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87" r:id="rId3"/>
    <p:sldId id="302" r:id="rId4"/>
    <p:sldId id="303" r:id="rId5"/>
    <p:sldId id="305" r:id="rId6"/>
    <p:sldId id="306" r:id="rId7"/>
    <p:sldId id="307" r:id="rId8"/>
    <p:sldId id="309" r:id="rId9"/>
    <p:sldId id="310" r:id="rId10"/>
    <p:sldId id="311" r:id="rId11"/>
    <p:sldId id="312" r:id="rId12"/>
    <p:sldId id="313" r:id="rId13"/>
    <p:sldId id="314" r:id="rId14"/>
    <p:sldId id="315" r:id="rId15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D71AE6"/>
    <a:srgbClr val="3399FF"/>
    <a:srgbClr val="CC9900"/>
    <a:srgbClr val="CC00FF"/>
    <a:srgbClr val="FFFF66"/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23689" autoAdjust="0"/>
    <p:restoredTop sz="86364" autoAdjust="0"/>
  </p:normalViewPr>
  <p:slideViewPr>
    <p:cSldViewPr>
      <p:cViewPr varScale="1">
        <p:scale>
          <a:sx n="94" d="100"/>
          <a:sy n="94" d="100"/>
        </p:scale>
        <p:origin x="-40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slide" Target="slides/slide13.xml"/><Relationship Id="rId20" Type="http://schemas.openxmlformats.org/officeDocument/2006/relationships/viewProps" Target="viewProps.xml"/><Relationship Id="rId4" Type="http://schemas.openxmlformats.org/officeDocument/2006/relationships/slide" Target="slides/slide3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Relationship Id="rId18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endParaRPr lang="en-US"/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29813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endParaRPr lang="en-US"/>
          </a:p>
        </p:txBody>
      </p:sp>
      <p:sp>
        <p:nvSpPr>
          <p:cNvPr id="216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829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endParaRPr lang="en-US"/>
          </a:p>
        </p:txBody>
      </p:sp>
      <p:sp>
        <p:nvSpPr>
          <p:cNvPr id="216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8831263"/>
            <a:ext cx="298132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fld id="{9440F7BA-3FB4-4DAB-8F9D-0684233D3C7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13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829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31263"/>
            <a:ext cx="298132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fld id="{C7367BC2-82EE-4E4F-AADE-08DA742D7F1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590CFF-A319-456A-A454-FA03BF9FD0DC}" type="slidenum">
              <a:rPr lang="en-US"/>
              <a:pPr/>
              <a:t>1</a:t>
            </a:fld>
            <a:endParaRPr lang="en-US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68916C-DAA9-4429-BD00-6D65DF371B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7CC6C6-A692-4AB4-A58A-6F8170EA9C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90600"/>
            <a:ext cx="1943100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90600"/>
            <a:ext cx="5676900" cy="5105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E75546-007D-46FE-8ADD-A678F4747D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92CA8C-91A2-4D9E-BD7C-5A90047BDB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235C2F-B064-4C75-B7F8-888A79077B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33600"/>
            <a:ext cx="38100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38100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467F99-1EFF-4276-B170-C770DE13E1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1AF801-9D66-4F94-A404-25CBCD684E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E04226-6184-4D8F-9B28-513AA7123D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87C270-B5A2-4359-879F-C3ACE47455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669146-E02F-4339-A2B9-0BCB649A8A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218283-73F1-4858-82E6-FF6E723A33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0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33600"/>
            <a:ext cx="77724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B6552BC-8B4F-49A3-8A8D-7228BDE222F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toria MT Std SemiBold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toria MT Std SemiBold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toria MT Std SemiBold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toria MT Std SemiBold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toria MT Std SemiBold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toria MT Std SemiBold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toria MT Std SemiBold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toria MT Std SemiBol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8229600" cy="1143000"/>
          </a:xfrm>
          <a:noFill/>
          <a:ln/>
        </p:spPr>
        <p:txBody>
          <a:bodyPr/>
          <a:lstStyle/>
          <a:p>
            <a:r>
              <a:rPr lang="en-US" dirty="0"/>
              <a:t>CollectionSpace </a:t>
            </a:r>
            <a:r>
              <a:rPr lang="en-US" dirty="0" smtClean="0"/>
              <a:t>Service</a:t>
            </a:r>
            <a:br>
              <a:rPr lang="en-US" dirty="0" smtClean="0"/>
            </a:br>
            <a:r>
              <a:rPr lang="en-US" dirty="0" smtClean="0"/>
              <a:t>REST-based APIs</a:t>
            </a:r>
            <a:endParaRPr lang="en-US" sz="3200" dirty="0"/>
          </a:p>
        </p:txBody>
      </p:sp>
      <p:sp>
        <p:nvSpPr>
          <p:cNvPr id="284679" name="Rectangle 7"/>
          <p:cNvSpPr>
            <a:spLocks noGrp="1" noChangeArrowheads="1"/>
          </p:cNvSpPr>
          <p:nvPr>
            <p:ph type="subTitle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June 2009 Face-to-face</a:t>
            </a:r>
            <a:endParaRPr lang="en-US" sz="28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Aron Roberts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U.C. Berkeley IST/Data </a:t>
            </a:r>
            <a:r>
              <a:rPr lang="en-US" sz="2800" dirty="0" smtClean="0"/>
              <a:t>Services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 smtClean="0"/>
              <a:t> APIs (proposed)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85800" y="2133600"/>
            <a:ext cx="7772400" cy="3662541"/>
          </a:xfrm>
        </p:spPr>
        <p:txBody>
          <a:bodyPr lIns="91440" rIns="91440" anchor="t"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Arial" pitchFamily="80" charset="0"/>
              </a:rPr>
              <a:t>Search</a:t>
            </a:r>
            <a:r>
              <a:rPr lang="en-US" sz="2800" dirty="0" smtClean="0">
                <a:solidFill>
                  <a:srgbClr val="000000"/>
                </a:solidFill>
                <a:latin typeface="Arial" pitchFamily="80" charset="0"/>
              </a:rPr>
              <a:t>  (cont’d)</a:t>
            </a:r>
            <a:endParaRPr lang="en-US" sz="2400" b="1" dirty="0" smtClean="0">
              <a:solidFill>
                <a:srgbClr val="3333CC"/>
              </a:solidFill>
              <a:latin typeface="Courier New" pitchFamily="80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i="1" dirty="0" smtClean="0">
                <a:solidFill>
                  <a:srgbClr val="000000"/>
                </a:solidFill>
                <a:latin typeface="Arial" pitchFamily="80" charset="0"/>
              </a:rPr>
              <a:t>If </a:t>
            </a: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we model searches as resources: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sz="2400" dirty="0" smtClean="0">
              <a:solidFill>
                <a:srgbClr val="000000"/>
              </a:solidFill>
              <a:latin typeface="Arial" pitchFamily="80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Arial" pitchFamily="80" charset="0"/>
              </a:rPr>
              <a:t>Create  </a:t>
            </a: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POST a new search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b="1" dirty="0" smtClean="0">
                <a:solidFill>
                  <a:srgbClr val="3333CC"/>
                </a:solidFill>
                <a:latin typeface="Courier New" pitchFamily="80" charset="0"/>
              </a:rPr>
              <a:t>  POST /searches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sz="2400" dirty="0" smtClean="0">
              <a:solidFill>
                <a:srgbClr val="000000"/>
              </a:solidFill>
              <a:latin typeface="Arial" pitchFamily="80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Arial" pitchFamily="80" charset="0"/>
              </a:rPr>
              <a:t>Read  </a:t>
            </a: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GET search results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b="1" dirty="0" smtClean="0">
                <a:solidFill>
                  <a:srgbClr val="3333CC"/>
                </a:solidFill>
                <a:latin typeface="Courier New" pitchFamily="80" charset="0"/>
              </a:rPr>
              <a:t>  GET /searches/{id}/results</a:t>
            </a: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/>
            </a:r>
            <a:b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</a:br>
            <a:endParaRPr lang="en-US" sz="2400" dirty="0" smtClean="0">
              <a:solidFill>
                <a:srgbClr val="000000"/>
              </a:solidFill>
              <a:latin typeface="Arial" pitchFamily="80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Searches </a:t>
            </a:r>
            <a:r>
              <a:rPr lang="en-US" sz="2400" i="1" dirty="0" smtClean="0">
                <a:solidFill>
                  <a:srgbClr val="000000"/>
                </a:solidFill>
                <a:latin typeface="Arial" pitchFamily="80" charset="0"/>
              </a:rPr>
              <a:t>might </a:t>
            </a: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thus be saved, shared </a:t>
            </a: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CollectionSpace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Codes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85800" y="2133600"/>
            <a:ext cx="7772400" cy="4159600"/>
          </a:xfrm>
        </p:spPr>
        <p:txBody>
          <a:bodyPr lIns="91440" rIns="91440" anchor="t"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HTTP status codes returned in the response header:</a:t>
            </a:r>
            <a:b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</a:br>
            <a:endParaRPr lang="en-US" sz="1400" dirty="0" smtClean="0">
              <a:solidFill>
                <a:srgbClr val="000000"/>
              </a:solidFill>
              <a:latin typeface="Arial" pitchFamily="80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2400" b="1" dirty="0" smtClean="0">
                <a:solidFill>
                  <a:srgbClr val="008040"/>
                </a:solidFill>
                <a:latin typeface="Arial" pitchFamily="80" charset="0"/>
              </a:rPr>
              <a:t>200 OK</a:t>
            </a:r>
            <a:r>
              <a:rPr lang="en-US" sz="2400" dirty="0" smtClean="0">
                <a:solidFill>
                  <a:srgbClr val="008040"/>
                </a:solidFill>
                <a:latin typeface="Arial" pitchFamily="80" charset="0"/>
              </a:rPr>
              <a:t> The resource was read, updated, or deleted.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2400" b="1" dirty="0" smtClean="0">
                <a:solidFill>
                  <a:srgbClr val="008040"/>
                </a:solidFill>
                <a:latin typeface="Arial" pitchFamily="80" charset="0"/>
              </a:rPr>
              <a:t>201 Created</a:t>
            </a:r>
            <a:r>
              <a:rPr lang="en-US" sz="2400" dirty="0" smtClean="0">
                <a:solidFill>
                  <a:srgbClr val="008040"/>
                </a:solidFill>
                <a:latin typeface="Arial" pitchFamily="80" charset="0"/>
              </a:rPr>
              <a:t>  The resource was created.</a:t>
            </a:r>
            <a:endParaRPr lang="en-US" sz="2400" dirty="0" smtClean="0">
              <a:latin typeface="Arial" pitchFamily="80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2400" b="1" dirty="0" smtClean="0">
                <a:solidFill>
                  <a:srgbClr val="FF0000"/>
                </a:solidFill>
                <a:latin typeface="Arial" pitchFamily="80" charset="0"/>
              </a:rPr>
              <a:t>400 Bad Request</a:t>
            </a:r>
            <a:r>
              <a:rPr lang="en-US" sz="2400" dirty="0" smtClean="0">
                <a:solidFill>
                  <a:srgbClr val="FF0000"/>
                </a:solidFill>
                <a:latin typeface="Arial" pitchFamily="80" charset="0"/>
              </a:rPr>
              <a:t>  The data sent in the request was bad.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2400" b="1" dirty="0" smtClean="0">
                <a:solidFill>
                  <a:srgbClr val="FF0000"/>
                </a:solidFill>
                <a:latin typeface="Arial" pitchFamily="80" charset="0"/>
              </a:rPr>
              <a:t>403 Not Authorized</a:t>
            </a:r>
            <a:r>
              <a:rPr lang="en-US" sz="2400" dirty="0" smtClean="0">
                <a:solidFill>
                  <a:srgbClr val="FF0000"/>
                </a:solidFill>
                <a:latin typeface="Arial" pitchFamily="80" charset="0"/>
              </a:rPr>
              <a:t>  The Principal named in the request was not authorized to perform this action.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2400" b="1" dirty="0" smtClean="0">
                <a:solidFill>
                  <a:srgbClr val="FF0000"/>
                </a:solidFill>
                <a:latin typeface="Arial" pitchFamily="80" charset="0"/>
              </a:rPr>
              <a:t>404 Not Found</a:t>
            </a:r>
            <a:r>
              <a:rPr lang="en-US" sz="2400" dirty="0" smtClean="0">
                <a:solidFill>
                  <a:srgbClr val="FF0000"/>
                </a:solidFill>
                <a:latin typeface="Arial" pitchFamily="80" charset="0"/>
              </a:rPr>
              <a:t>  The resource does not exist.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2400" b="1" dirty="0" smtClean="0">
                <a:solidFill>
                  <a:srgbClr val="FF0000"/>
                </a:solidFill>
                <a:latin typeface="Arial" pitchFamily="80" charset="0"/>
              </a:rPr>
              <a:t>409 Conflict</a:t>
            </a:r>
            <a:r>
              <a:rPr lang="en-US" sz="2400" dirty="0" smtClean="0">
                <a:solidFill>
                  <a:srgbClr val="FF0000"/>
                </a:solidFill>
                <a:latin typeface="Arial" pitchFamily="80" charset="0"/>
              </a:rPr>
              <a:t>  A duplicate resource could not be created.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2400" b="1" dirty="0" smtClean="0">
                <a:solidFill>
                  <a:srgbClr val="FF0000"/>
                </a:solidFill>
                <a:latin typeface="Arial" pitchFamily="80" charset="0"/>
              </a:rPr>
              <a:t>500 Internal Server Error</a:t>
            </a:r>
            <a:r>
              <a:rPr lang="en-US" sz="2400" dirty="0" smtClean="0">
                <a:solidFill>
                  <a:srgbClr val="FF0000"/>
                </a:solidFill>
                <a:latin typeface="Arial" pitchFamily="80" charset="0"/>
              </a:rPr>
              <a:t>  A service error occurred.</a:t>
            </a:r>
            <a:endParaRPr lang="en-US" sz="2400" dirty="0">
              <a:solidFill>
                <a:srgbClr val="000000"/>
              </a:solidFill>
              <a:latin typeface="Arial" pitchFamily="8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CollectionSpace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Responses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85800" y="2133600"/>
            <a:ext cx="7772400" cy="3048270"/>
          </a:xfrm>
        </p:spPr>
        <p:txBody>
          <a:bodyPr lIns="91440" rIns="91440" anchor="t">
            <a:spAutoFit/>
          </a:bodyPr>
          <a:lstStyle/>
          <a:p>
            <a:pPr mar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Response in body when a 4xx or 5xx status is returned:</a:t>
            </a:r>
            <a:b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</a:br>
            <a:endParaRPr lang="en-US" sz="240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200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&lt;error&gt;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2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&lt;code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  <a:cs typeface="Courier New"/>
              </a:rPr>
              <a:t>&gt;</a:t>
            </a:r>
            <a:r>
              <a:rPr lang="en-US" sz="2200" b="1" dirty="0" smtClean="0">
                <a:solidFill>
                  <a:srgbClr val="3333CC"/>
                </a:solidFill>
                <a:latin typeface="Courier New"/>
                <a:cs typeface="Courier New"/>
              </a:rPr>
              <a:t>{Mandatory code}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  <a:cs typeface="Courier New"/>
              </a:rPr>
              <a:t>/code&gt;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2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&lt;message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  <a:cs typeface="Courier New"/>
              </a:rPr>
              <a:t>&gt;</a:t>
            </a:r>
            <a:r>
              <a:rPr lang="en-US" sz="2200" b="1" dirty="0" smtClean="0">
                <a:solidFill>
                  <a:srgbClr val="3333CC"/>
                </a:solidFill>
                <a:latin typeface="Courier New"/>
                <a:cs typeface="Courier New"/>
              </a:rPr>
              <a:t>{Optional message}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  <a:cs typeface="Courier New"/>
              </a:rPr>
              <a:t>/message&gt;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2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&lt;resource-id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  <a:cs typeface="Courier New"/>
              </a:rPr>
              <a:t>&gt;</a:t>
            </a:r>
            <a:r>
              <a:rPr lang="en-US" sz="2200" b="1" dirty="0" smtClean="0">
                <a:solidFill>
                  <a:srgbClr val="3333CC"/>
                </a:solidFill>
                <a:latin typeface="Courier New"/>
                <a:cs typeface="Courier New"/>
              </a:rPr>
              <a:t>{Resource </a:t>
            </a:r>
            <a:r>
              <a:rPr lang="en-US" sz="2200" b="1" dirty="0" smtClean="0">
                <a:solidFill>
                  <a:srgbClr val="3333CC"/>
                </a:solidFill>
                <a:latin typeface="Courier New"/>
                <a:cs typeface="Courier New"/>
              </a:rPr>
              <a:t>ID, if </a:t>
            </a:r>
            <a:r>
              <a:rPr lang="en-US" sz="2200" b="1" dirty="0" smtClean="0">
                <a:solidFill>
                  <a:srgbClr val="3333CC"/>
                </a:solidFill>
                <a:latin typeface="Courier New"/>
                <a:cs typeface="Courier New"/>
              </a:rPr>
              <a:t>available}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  <a:cs typeface="Courier New"/>
              </a:rPr>
              <a:t/>
            </a:r>
            <a:br>
              <a:rPr lang="en-US" sz="2200" b="1" dirty="0" smtClean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en-US" sz="2200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&lt;/resource-id&gt;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2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&lt;request-</a:t>
            </a:r>
            <a:r>
              <a:rPr lang="en-US" sz="22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uri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  <a:cs typeface="Courier New"/>
              </a:rPr>
              <a:t>&gt;</a:t>
            </a:r>
            <a:r>
              <a:rPr lang="en-US" sz="2200" b="1" dirty="0" smtClean="0">
                <a:solidFill>
                  <a:srgbClr val="3333CC"/>
                </a:solidFill>
                <a:latin typeface="Courier New"/>
                <a:cs typeface="Courier New"/>
              </a:rPr>
              <a:t>{URI </a:t>
            </a:r>
            <a:r>
              <a:rPr lang="en-US" sz="2200" b="1" dirty="0" smtClean="0">
                <a:solidFill>
                  <a:srgbClr val="3333CC"/>
                </a:solidFill>
                <a:latin typeface="Courier New"/>
                <a:cs typeface="Courier New"/>
              </a:rPr>
              <a:t>of </a:t>
            </a:r>
            <a:r>
              <a:rPr lang="en-US" sz="2200" b="1" dirty="0" smtClean="0">
                <a:solidFill>
                  <a:srgbClr val="3333CC"/>
                </a:solidFill>
                <a:latin typeface="Courier New"/>
                <a:cs typeface="Courier New"/>
              </a:rPr>
              <a:t>request}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  <a:cs typeface="Courier New"/>
              </a:rPr>
              <a:t>/request-</a:t>
            </a:r>
            <a:r>
              <a:rPr lang="en-US" sz="22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uri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  <a:cs typeface="Courier New"/>
              </a:rPr>
              <a:t>&gt;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200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&lt;/error&gt;</a:t>
            </a:r>
            <a:endParaRPr lang="en-US" sz="22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CollectionSpace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85800" y="2133600"/>
            <a:ext cx="7772400" cy="2551468"/>
          </a:xfrm>
        </p:spPr>
        <p:txBody>
          <a:bodyPr lIns="91440" rIns="91440" anchor="t"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REST-based APIs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dirty="0" smtClean="0">
                <a:solidFill>
                  <a:srgbClr val="0000FF"/>
                </a:solidFill>
                <a:latin typeface="Arial" pitchFamily="80" charset="0"/>
              </a:rPr>
              <a:t>http://wiki.collectionspace.org/x/yYD8</a:t>
            </a:r>
            <a:endParaRPr lang="en-US" sz="2400" dirty="0" smtClean="0">
              <a:solidFill>
                <a:srgbClr val="0000FF"/>
              </a:solidFill>
            </a:endParaRP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 </a:t>
            </a:r>
            <a:endParaRPr lang="en-US" sz="2400" dirty="0" smtClean="0"/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Common System Specific Elements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dirty="0" smtClean="0">
                <a:solidFill>
                  <a:srgbClr val="0000FF"/>
                </a:solidFill>
                <a:latin typeface="Arial" pitchFamily="80" charset="0"/>
              </a:rPr>
              <a:t>http://wiki.collectionspace.org/x/iID8</a:t>
            </a:r>
            <a:endParaRPr lang="en-US" sz="2400" dirty="0" smtClean="0">
              <a:solidFill>
                <a:srgbClr val="0000FF"/>
              </a:solidFill>
            </a:endParaRP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(payloads, error messages, and more!)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endParaRPr lang="en-US" sz="2400" dirty="0">
              <a:solidFill>
                <a:srgbClr val="000000"/>
              </a:solidFill>
              <a:latin typeface="Arial" pitchFamily="8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CollectionSpace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85800" y="2133600"/>
            <a:ext cx="7772400" cy="1849737"/>
          </a:xfrm>
        </p:spPr>
        <p:txBody>
          <a:bodyPr lIns="91440" rIns="91440" anchor="t"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Eagerly invited.  (Probably later on!)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Arial"/>
              <a:buChar char="•"/>
            </a:pPr>
            <a:endParaRPr lang="en-US" sz="2400" dirty="0" smtClean="0">
              <a:solidFill>
                <a:srgbClr val="000000"/>
              </a:solidFill>
              <a:latin typeface="Arial" pitchFamily="80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We seek consistency, </a:t>
            </a:r>
            <a:r>
              <a:rPr lang="en-US" sz="2400" smtClean="0">
                <a:solidFill>
                  <a:srgbClr val="000000"/>
                </a:solidFill>
                <a:latin typeface="Arial" pitchFamily="80" charset="0"/>
              </a:rPr>
              <a:t>and to </a:t>
            </a: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share ideas</a:t>
            </a:r>
            <a:r>
              <a:rPr lang="en-US" sz="2400" smtClean="0">
                <a:solidFill>
                  <a:srgbClr val="000000"/>
                </a:solidFill>
                <a:latin typeface="Arial" pitchFamily="80" charset="0"/>
              </a:rPr>
              <a:t>, with </a:t>
            </a: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other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80" charset="0"/>
              </a:rPr>
              <a:t>CollectionSpace</a:t>
            </a: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 teams re REST-based APIs.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endParaRPr lang="en-US" sz="2400" dirty="0">
              <a:solidFill>
                <a:srgbClr val="000000"/>
              </a:solidFill>
              <a:latin typeface="Arial" pitchFamily="8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CollectionSpace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3200" b="1" dirty="0" smtClean="0">
                <a:solidFill>
                  <a:srgbClr val="000000"/>
                </a:solidFill>
                <a:latin typeface="Arial" pitchFamily="80" charset="0"/>
              </a:rPr>
              <a:t>Overview</a:t>
            </a:r>
            <a:r>
              <a:rPr lang="en-US" sz="3200" dirty="0" smtClean="0">
                <a:solidFill>
                  <a:srgbClr val="000000"/>
                </a:solidFill>
                <a:latin typeface="Arial" pitchFamily="80" charset="0"/>
              </a:rPr>
              <a:t>: REST in 3 slides</a:t>
            </a:r>
            <a:br>
              <a:rPr lang="en-US" sz="3200" dirty="0" smtClean="0">
                <a:solidFill>
                  <a:srgbClr val="000000"/>
                </a:solidFill>
                <a:latin typeface="Arial" pitchFamily="80" charset="0"/>
              </a:rPr>
            </a:br>
            <a:endParaRPr lang="en-US" sz="3200" dirty="0" smtClean="0">
              <a:solidFill>
                <a:srgbClr val="000000"/>
              </a:solidFill>
              <a:latin typeface="Arial" pitchFamily="80" charset="0"/>
            </a:endParaRPr>
          </a:p>
          <a:p>
            <a:pPr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3200" b="1" dirty="0" smtClean="0">
                <a:solidFill>
                  <a:srgbClr val="000000"/>
                </a:solidFill>
                <a:latin typeface="Arial" pitchFamily="80" charset="0"/>
              </a:rPr>
              <a:t>Summary</a:t>
            </a:r>
            <a:r>
              <a:rPr lang="en-US" sz="3200" dirty="0" smtClean="0">
                <a:solidFill>
                  <a:srgbClr val="000000"/>
                </a:solidFill>
                <a:latin typeface="Arial" pitchFamily="80" charset="0"/>
              </a:rPr>
              <a:t>: REST-based APIs</a:t>
            </a:r>
            <a:br>
              <a:rPr lang="en-US" sz="3200" dirty="0" smtClean="0">
                <a:solidFill>
                  <a:srgbClr val="000000"/>
                </a:solidFill>
                <a:latin typeface="Arial" pitchFamily="80" charset="0"/>
              </a:rPr>
            </a:br>
            <a:r>
              <a:rPr lang="en-US" sz="3200" dirty="0" smtClean="0">
                <a:solidFill>
                  <a:srgbClr val="000000"/>
                </a:solidFill>
                <a:latin typeface="Arial" pitchFamily="80" charset="0"/>
              </a:rPr>
              <a:t>proposed for the Services Layer</a:t>
            </a:r>
            <a:br>
              <a:rPr lang="en-US" sz="3200" dirty="0" smtClean="0">
                <a:solidFill>
                  <a:srgbClr val="000000"/>
                </a:solidFill>
                <a:latin typeface="Arial" pitchFamily="80" charset="0"/>
              </a:rPr>
            </a:br>
            <a:endParaRPr lang="en-US" sz="3200" dirty="0" smtClean="0">
              <a:solidFill>
                <a:srgbClr val="000000"/>
              </a:solidFill>
              <a:latin typeface="Arial" pitchFamily="80" charset="0"/>
            </a:endParaRPr>
          </a:p>
          <a:p>
            <a:pPr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3200" b="1" dirty="0" smtClean="0">
                <a:solidFill>
                  <a:srgbClr val="000000"/>
                </a:solidFill>
                <a:latin typeface="Arial" pitchFamily="80" charset="0"/>
              </a:rPr>
              <a:t>Request</a:t>
            </a:r>
            <a:r>
              <a:rPr lang="en-US" sz="3200" dirty="0" smtClean="0">
                <a:solidFill>
                  <a:srgbClr val="000000"/>
                </a:solidFill>
                <a:latin typeface="Arial" pitchFamily="80" charset="0"/>
              </a:rPr>
              <a:t>: Feedback (later-on)</a:t>
            </a:r>
            <a:endParaRPr lang="en-US" sz="3200" dirty="0" smtClean="0">
              <a:solidFill>
                <a:srgbClr val="000000"/>
              </a:solidFill>
              <a:latin typeface="" pitchFamily="6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CollectionSpace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… in 1 slide …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85800" y="2133600"/>
            <a:ext cx="7772400" cy="4115742"/>
          </a:xfrm>
        </p:spPr>
        <p:txBody>
          <a:bodyPr lIns="91440" rIns="91440" anchor="t">
            <a:spAutoFit/>
          </a:bodyPr>
          <a:lstStyle/>
          <a:p>
            <a:pPr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" pitchFamily="64" charset="0"/>
              </a:rPr>
              <a:t>“… </a:t>
            </a:r>
            <a:r>
              <a:rPr lang="en-US" sz="2400" b="1" dirty="0" smtClean="0">
                <a:solidFill>
                  <a:srgbClr val="000000"/>
                </a:solidFill>
                <a:latin typeface="" pitchFamily="64" charset="0"/>
              </a:rPr>
              <a:t>resources </a:t>
            </a:r>
            <a:r>
              <a:rPr lang="en-US" sz="2400" dirty="0" smtClean="0">
                <a:solidFill>
                  <a:srgbClr val="000000"/>
                </a:solidFill>
                <a:latin typeface="" pitchFamily="64" charset="0"/>
              </a:rPr>
              <a:t>are just consistent </a:t>
            </a:r>
            <a:r>
              <a:rPr lang="en-US" sz="2400" b="1" dirty="0" smtClean="0">
                <a:solidFill>
                  <a:srgbClr val="000000"/>
                </a:solidFill>
                <a:latin typeface="" pitchFamily="64" charset="0"/>
              </a:rPr>
              <a:t>mappings </a:t>
            </a:r>
            <a:r>
              <a:rPr lang="en-US" sz="2400" dirty="0" smtClean="0">
                <a:solidFill>
                  <a:srgbClr val="000000"/>
                </a:solidFill>
                <a:latin typeface="" pitchFamily="64" charset="0"/>
              </a:rPr>
              <a:t>from an identifier [such as a URL path] </a:t>
            </a:r>
            <a:r>
              <a:rPr lang="en-US" sz="2400" b="1" dirty="0" smtClean="0">
                <a:solidFill>
                  <a:srgbClr val="000000"/>
                </a:solidFill>
                <a:latin typeface="" pitchFamily="64" charset="0"/>
              </a:rPr>
              <a:t>to some set of views on server-side state</a:t>
            </a:r>
            <a:r>
              <a:rPr lang="en-US" sz="2400" dirty="0" smtClean="0">
                <a:solidFill>
                  <a:srgbClr val="000000"/>
                </a:solidFill>
                <a:latin typeface="" pitchFamily="64" charset="0"/>
              </a:rPr>
              <a:t>.</a:t>
            </a:r>
            <a:r>
              <a:rPr lang="en-US" sz="2100" dirty="0" smtClean="0">
                <a:solidFill>
                  <a:srgbClr val="000000"/>
                </a:solidFill>
                <a:latin typeface="" pitchFamily="64" charset="0"/>
              </a:rPr>
              <a:t/>
            </a:r>
            <a:br>
              <a:rPr lang="en-US" sz="2100" dirty="0" smtClean="0">
                <a:solidFill>
                  <a:srgbClr val="000000"/>
                </a:solidFill>
                <a:latin typeface="" pitchFamily="64" charset="0"/>
              </a:rPr>
            </a:br>
            <a:endParaRPr lang="en-US" sz="2100" dirty="0" smtClean="0">
              <a:solidFill>
                <a:srgbClr val="000000"/>
              </a:solidFill>
              <a:latin typeface="Arial" pitchFamily="80" charset="0"/>
            </a:endParaRPr>
          </a:p>
          <a:p>
            <a:pPr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" pitchFamily="64" charset="0"/>
              </a:rPr>
              <a:t>“If one view doesn’t suit your needs, then feel free to create a different resource that provides a better view …</a:t>
            </a:r>
            <a:r>
              <a:rPr lang="en-US" sz="2200" dirty="0" smtClean="0">
                <a:solidFill>
                  <a:srgbClr val="000000"/>
                </a:solidFill>
                <a:latin typeface="Arial" pitchFamily="80" charset="0"/>
              </a:rPr>
              <a:t/>
            </a:r>
            <a:br>
              <a:rPr lang="en-US" sz="2200" dirty="0" smtClean="0">
                <a:solidFill>
                  <a:srgbClr val="000000"/>
                </a:solidFill>
                <a:latin typeface="Arial" pitchFamily="80" charset="0"/>
              </a:rPr>
            </a:br>
            <a:endParaRPr lang="en-US" sz="1400" dirty="0" smtClean="0">
              <a:solidFill>
                <a:srgbClr val="000000"/>
              </a:solidFill>
              <a:latin typeface="Arial" pitchFamily="80" charset="0"/>
            </a:endParaRPr>
          </a:p>
          <a:p>
            <a:pPr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" pitchFamily="64" charset="0"/>
              </a:rPr>
              <a:t>“These views need not have anything to do with how the information is stored on the server … [They just need] to be understandable (and actionable) by the recipient.” </a:t>
            </a:r>
            <a:r>
              <a:rPr lang="en-US" sz="1800" dirty="0" smtClean="0">
                <a:solidFill>
                  <a:srgbClr val="606060"/>
                </a:solidFill>
                <a:latin typeface="" pitchFamily="64" charset="0"/>
              </a:rPr>
              <a:t>– Roy T. Fielding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CollectionSpace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… in 2 slides …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85800" y="2133600"/>
            <a:ext cx="7772400" cy="3414396"/>
          </a:xfrm>
        </p:spPr>
        <p:txBody>
          <a:bodyPr lIns="91440" rIns="91440" anchor="t">
            <a:spAutoFit/>
          </a:bodyPr>
          <a:lstStyle/>
          <a:p>
            <a:pPr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700" dirty="0" smtClean="0">
                <a:solidFill>
                  <a:srgbClr val="000000"/>
                </a:solidFill>
                <a:latin typeface="Arial" pitchFamily="80" charset="0"/>
              </a:rPr>
              <a:t>Every resource is URL-addressable:</a:t>
            </a:r>
          </a:p>
          <a:p>
            <a:pPr indent="0">
              <a:lnSpc>
                <a:spcPct val="95000"/>
              </a:lnSpc>
              <a:spcBef>
                <a:spcPct val="0"/>
              </a:spcBef>
              <a:buNone/>
            </a:pPr>
            <a:endParaRPr lang="en-US" sz="1200" b="1" dirty="0" smtClean="0">
              <a:solidFill>
                <a:srgbClr val="000000"/>
              </a:solidFill>
              <a:latin typeface="Arial" pitchFamily="80" charset="0"/>
            </a:endParaRPr>
          </a:p>
          <a:p>
            <a:pPr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700" b="1" dirty="0" smtClean="0">
                <a:solidFill>
                  <a:srgbClr val="000000"/>
                </a:solidFill>
                <a:latin typeface="Courier New" pitchFamily="80" charset="0"/>
              </a:rPr>
              <a:t>/collectionobjects</a:t>
            </a:r>
            <a:br>
              <a:rPr lang="en-US" sz="2700" b="1" dirty="0" smtClean="0">
                <a:solidFill>
                  <a:srgbClr val="000000"/>
                </a:solidFill>
                <a:latin typeface="Courier New" pitchFamily="80" charset="0"/>
              </a:rPr>
            </a:br>
            <a:r>
              <a:rPr lang="en-US" sz="2700" b="1" dirty="0" smtClean="0">
                <a:solidFill>
                  <a:srgbClr val="000000"/>
                </a:solidFill>
                <a:latin typeface="Courier New" pitchFamily="80" charset="0"/>
              </a:rPr>
              <a:t>/collectionobjects/{id} </a:t>
            </a:r>
            <a:endParaRPr lang="en-US" sz="2700" dirty="0" smtClean="0">
              <a:latin typeface="Courier New" pitchFamily="80" charset="0"/>
            </a:endParaRPr>
          </a:p>
          <a:p>
            <a:pPr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700" b="1" dirty="0" smtClean="0">
                <a:solidFill>
                  <a:srgbClr val="000000"/>
                </a:solidFill>
                <a:latin typeface="Courier New" pitchFamily="80" charset="0"/>
              </a:rPr>
              <a:t>/loans</a:t>
            </a:r>
          </a:p>
          <a:p>
            <a:pPr indent="0">
              <a:lnSpc>
                <a:spcPct val="95000"/>
              </a:lnSpc>
              <a:spcBef>
                <a:spcPct val="0"/>
              </a:spcBef>
              <a:buNone/>
            </a:pPr>
            <a:endParaRPr lang="en-US" sz="1200" b="1" dirty="0" smtClean="0">
              <a:solidFill>
                <a:srgbClr val="000000"/>
              </a:solidFill>
              <a:latin typeface="Courier New" pitchFamily="80" charset="0"/>
            </a:endParaRPr>
          </a:p>
          <a:p>
            <a:pPr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700" dirty="0" smtClean="0">
                <a:solidFill>
                  <a:srgbClr val="000000"/>
                </a:solidFill>
                <a:latin typeface="Arial"/>
                <a:cs typeface="Arial"/>
              </a:rPr>
              <a:t>You can get creative!</a:t>
            </a:r>
            <a:br>
              <a:rPr lang="en-US" sz="2700" dirty="0" smtClean="0">
                <a:solidFill>
                  <a:srgbClr val="000000"/>
                </a:solidFill>
                <a:latin typeface="Arial"/>
                <a:cs typeface="Arial"/>
              </a:rPr>
            </a:br>
            <a:endParaRPr lang="en-US" sz="140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700" b="1" dirty="0" smtClean="0">
                <a:solidFill>
                  <a:srgbClr val="000000"/>
                </a:solidFill>
                <a:latin typeface="Courier New" pitchFamily="80" charset="0"/>
              </a:rPr>
              <a:t>/collectionobjects/</a:t>
            </a:r>
            <a:r>
              <a:rPr lang="en-US" sz="2700" b="1" dirty="0" err="1" smtClean="0">
                <a:solidFill>
                  <a:srgbClr val="000000"/>
                </a:solidFill>
                <a:latin typeface="Courier New" pitchFamily="80" charset="0"/>
              </a:rPr>
              <a:t>moviescripts</a:t>
            </a:r>
            <a:endParaRPr lang="en-US" sz="2700" dirty="0" smtClean="0">
              <a:latin typeface="Courier New" pitchFamily="80" charset="0"/>
            </a:endParaRPr>
          </a:p>
          <a:p>
            <a:pPr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700" b="1" dirty="0" smtClean="0">
                <a:solidFill>
                  <a:srgbClr val="000000"/>
                </a:solidFill>
                <a:latin typeface="Courier New" pitchFamily="80" charset="0"/>
              </a:rPr>
              <a:t>/loans/overdue</a:t>
            </a:r>
            <a:endParaRPr lang="en-US" b="1" dirty="0">
              <a:solidFill>
                <a:srgbClr val="000000"/>
              </a:solidFill>
              <a:latin typeface="Arial" pitchFamily="8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CollectionSpace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… in 3 slides …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85800" y="2133600"/>
            <a:ext cx="7772400" cy="3238964"/>
          </a:xfrm>
        </p:spPr>
        <p:txBody>
          <a:bodyPr lIns="91440" rIns="91440" anchor="t">
            <a:spAutoFit/>
          </a:bodyPr>
          <a:lstStyle/>
          <a:p>
            <a:pPr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700" dirty="0" smtClean="0">
                <a:solidFill>
                  <a:srgbClr val="000000"/>
                </a:solidFill>
                <a:latin typeface="Arial" pitchFamily="80" charset="0"/>
              </a:rPr>
              <a:t>To change system state, simply change a resource.</a:t>
            </a:r>
          </a:p>
          <a:p>
            <a:pPr indent="0">
              <a:lnSpc>
                <a:spcPct val="95000"/>
              </a:lnSpc>
              <a:spcBef>
                <a:spcPct val="0"/>
              </a:spcBef>
              <a:buNone/>
            </a:pPr>
            <a:endParaRPr lang="en-US" sz="1200" b="1" dirty="0" smtClean="0">
              <a:solidFill>
                <a:srgbClr val="000000"/>
              </a:solidFill>
              <a:latin typeface="Arial" pitchFamily="80" charset="0"/>
            </a:endParaRPr>
          </a:p>
          <a:p>
            <a:pPr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700" dirty="0" smtClean="0">
                <a:solidFill>
                  <a:srgbClr val="000000"/>
                </a:solidFill>
                <a:latin typeface="Arial"/>
                <a:cs typeface="Arial"/>
              </a:rPr>
              <a:t>Within the </a:t>
            </a:r>
            <a:r>
              <a:rPr lang="en-US" sz="2700" b="1" dirty="0" smtClean="0">
                <a:solidFill>
                  <a:srgbClr val="000000"/>
                </a:solidFill>
                <a:latin typeface="Courier New" pitchFamily="80" charset="0"/>
              </a:rPr>
              <a:t>/collectionobjects</a:t>
            </a:r>
            <a:r>
              <a:rPr lang="en-US" sz="2700" dirty="0" smtClean="0">
                <a:solidFill>
                  <a:srgbClr val="000000"/>
                </a:solidFill>
                <a:latin typeface="Arial"/>
                <a:cs typeface="Arial"/>
              </a:rPr>
              <a:t> “bucket”, you can:</a:t>
            </a:r>
          </a:p>
          <a:p>
            <a:pPr indent="0">
              <a:lnSpc>
                <a:spcPct val="95000"/>
              </a:lnSpc>
              <a:spcBef>
                <a:spcPct val="0"/>
              </a:spcBef>
              <a:buNone/>
            </a:pPr>
            <a:endParaRPr lang="en-US" sz="140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700" dirty="0" smtClean="0">
                <a:solidFill>
                  <a:srgbClr val="000000"/>
                </a:solidFill>
                <a:latin typeface="Arial"/>
                <a:cs typeface="Arial"/>
              </a:rPr>
              <a:t>	• Create an item</a:t>
            </a:r>
          </a:p>
          <a:p>
            <a:pPr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700" dirty="0" smtClean="0">
                <a:solidFill>
                  <a:srgbClr val="000000"/>
                </a:solidFill>
                <a:latin typeface="Arial"/>
                <a:cs typeface="Arial"/>
              </a:rPr>
              <a:t>	• Update an item with new data</a:t>
            </a:r>
          </a:p>
          <a:p>
            <a:pPr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700" dirty="0" smtClean="0">
                <a:solidFill>
                  <a:srgbClr val="000000"/>
                </a:solidFill>
                <a:latin typeface="Arial"/>
                <a:cs typeface="Arial"/>
              </a:rPr>
              <a:t>	• Delete an item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CollectionSpace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 smtClean="0"/>
              <a:t> APIs (proposed)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85800" y="2133600"/>
            <a:ext cx="7772400" cy="3312189"/>
          </a:xfrm>
        </p:spPr>
        <p:txBody>
          <a:bodyPr lIns="91440" rIns="91440" anchor="t"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Arial" pitchFamily="80" charset="0"/>
              </a:rPr>
              <a:t>Create</a:t>
            </a:r>
            <a:r>
              <a:rPr lang="en-US" sz="2800" dirty="0" smtClean="0">
                <a:solidFill>
                  <a:srgbClr val="000000"/>
                </a:solidFill>
                <a:latin typeface="Arial" pitchFamily="80" charset="0"/>
              </a:rPr>
              <a:t>  POST a new item to a “bucket”</a:t>
            </a:r>
            <a:endParaRPr lang="en-US" sz="2800" dirty="0" smtClean="0"/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b="1" dirty="0" smtClean="0">
                <a:latin typeface="Courier New" pitchFamily="80" charset="0"/>
              </a:rPr>
              <a:t>	</a:t>
            </a:r>
            <a:r>
              <a:rPr lang="en-US" sz="2400" b="1" dirty="0" smtClean="0">
                <a:solidFill>
                  <a:srgbClr val="3333CC"/>
                </a:solidFill>
                <a:latin typeface="Courier New" pitchFamily="80" charset="0"/>
              </a:rPr>
              <a:t>POST </a:t>
            </a:r>
            <a:r>
              <a:rPr lang="en-US" sz="2400" b="1" smtClean="0">
                <a:solidFill>
                  <a:srgbClr val="3333CC"/>
                </a:solidFill>
                <a:latin typeface="Courier New" pitchFamily="80" charset="0"/>
              </a:rPr>
              <a:t>/collectionobjects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endParaRPr lang="en-US" sz="2800" b="1" dirty="0" smtClean="0">
              <a:solidFill>
                <a:srgbClr val="000000"/>
              </a:solidFill>
              <a:latin typeface="Arial" pitchFamily="80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Arial" pitchFamily="80" charset="0"/>
              </a:rPr>
              <a:t>Read</a:t>
            </a:r>
            <a:r>
              <a:rPr lang="en-US" sz="2800" dirty="0" smtClean="0">
                <a:solidFill>
                  <a:srgbClr val="000000"/>
                </a:solidFill>
                <a:latin typeface="Arial" pitchFamily="80" charset="0"/>
              </a:rPr>
              <a:t>  GET an item by its ID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Arial" pitchFamily="80" charset="0"/>
              </a:rPr>
              <a:t>	</a:t>
            </a:r>
            <a:r>
              <a:rPr lang="en-US" sz="2400" b="1" dirty="0" smtClean="0">
                <a:solidFill>
                  <a:srgbClr val="3333CC"/>
                </a:solidFill>
                <a:latin typeface="Courier New" pitchFamily="80" charset="0"/>
              </a:rPr>
              <a:t>GET /collectionobjects/{id}</a:t>
            </a:r>
            <a:endParaRPr lang="en-US" sz="2800" dirty="0" smtClean="0">
              <a:solidFill>
                <a:srgbClr val="3333CC"/>
              </a:solidFill>
              <a:latin typeface="Courier New" pitchFamily="80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endParaRPr lang="en-US" sz="2800" dirty="0" smtClean="0">
              <a:solidFill>
                <a:srgbClr val="000000"/>
              </a:solidFill>
              <a:latin typeface="Arial" pitchFamily="80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Arial" pitchFamily="80" charset="0"/>
              </a:rPr>
              <a:t>Read (multiple)</a:t>
            </a:r>
            <a:r>
              <a:rPr lang="en-US" sz="2800" dirty="0" smtClean="0">
                <a:solidFill>
                  <a:srgbClr val="000000"/>
                </a:solidFill>
                <a:latin typeface="Arial" pitchFamily="80" charset="0"/>
              </a:rPr>
              <a:t>  GET the items in a “bucket”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Arial" pitchFamily="80" charset="0"/>
              </a:rPr>
              <a:t>	</a:t>
            </a:r>
            <a:r>
              <a:rPr lang="en-US" sz="2400" b="1" dirty="0" smtClean="0">
                <a:solidFill>
                  <a:srgbClr val="3333CC"/>
                </a:solidFill>
                <a:latin typeface="Courier New" pitchFamily="80" charset="0"/>
              </a:rPr>
              <a:t>GET /collectionobjects</a:t>
            </a:r>
            <a:endParaRPr lang="en-US" sz="2400" b="1" dirty="0">
              <a:solidFill>
                <a:srgbClr val="3333CC"/>
              </a:solidFill>
              <a:latin typeface="" pitchFamily="6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CollectionSpace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 smtClean="0"/>
              <a:t> APIs (proposed)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85800" y="2133600"/>
            <a:ext cx="7772400" cy="3721019"/>
          </a:xfrm>
        </p:spPr>
        <p:txBody>
          <a:bodyPr lIns="91440" rIns="91440" anchor="t"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800" b="1" dirty="0" smtClean="0">
                <a:solidFill>
                  <a:schemeClr val="bg2">
                    <a:lumMod val="75000"/>
                  </a:schemeClr>
                </a:solidFill>
                <a:latin typeface="Arial" pitchFamily="80" charset="0"/>
              </a:rPr>
              <a:t>Read (multiple)</a:t>
            </a: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  <a:latin typeface="Arial" pitchFamily="80" charset="0"/>
              </a:rPr>
              <a:t>  GET the items in a “bucket”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800" b="1" dirty="0" smtClean="0">
                <a:solidFill>
                  <a:schemeClr val="bg2">
                    <a:lumMod val="75000"/>
                  </a:schemeClr>
                </a:solidFill>
                <a:latin typeface="Arial" pitchFamily="80" charset="0"/>
              </a:rPr>
              <a:t>	</a:t>
            </a:r>
            <a:r>
              <a:rPr lang="en-US" sz="2400" b="1" dirty="0" smtClean="0">
                <a:solidFill>
                  <a:schemeClr val="bg2">
                    <a:lumMod val="75000"/>
                  </a:schemeClr>
                </a:solidFill>
                <a:latin typeface="Courier New" pitchFamily="80" charset="0"/>
              </a:rPr>
              <a:t>GET /collectionobjects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endParaRPr lang="en-US" sz="2400" b="1" dirty="0" smtClean="0">
              <a:solidFill>
                <a:srgbClr val="3333CC"/>
              </a:solidFill>
              <a:latin typeface="Courier New" pitchFamily="80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Need to define details of:</a:t>
            </a:r>
            <a:b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</a:br>
            <a:endParaRPr lang="en-US" sz="2400" dirty="0" smtClean="0">
              <a:solidFill>
                <a:srgbClr val="000000"/>
              </a:solidFill>
              <a:latin typeface="Arial" pitchFamily="80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	• IDs –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80" charset="0"/>
              </a:rPr>
              <a:t>CSIDs</a:t>
            </a: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, museum numbers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	• Filtering – child resources, query parameters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	• Paging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	• Formats returned – URLs, full records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endParaRPr lang="en-US" sz="2400" b="1" dirty="0" smtClean="0">
              <a:solidFill>
                <a:srgbClr val="3333CC"/>
              </a:solidFill>
              <a:latin typeface="Courier New" pitchFamily="8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CollectionSpace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 smtClean="0"/>
              <a:t> APIs (proposed)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85800" y="2133600"/>
            <a:ext cx="7772400" cy="4013406"/>
          </a:xfrm>
        </p:spPr>
        <p:txBody>
          <a:bodyPr lIns="91440" rIns="91440" anchor="t"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Arial" pitchFamily="80" charset="0"/>
              </a:rPr>
              <a:t>Update</a:t>
            </a:r>
            <a:r>
              <a:rPr lang="en-US" sz="2800" dirty="0" smtClean="0">
                <a:solidFill>
                  <a:srgbClr val="000000"/>
                </a:solidFill>
                <a:latin typeface="Arial" pitchFamily="80" charset="0"/>
              </a:rPr>
              <a:t>  PUT a fully updated item to an ID</a:t>
            </a:r>
            <a:endParaRPr lang="en-US" sz="2800" dirty="0" smtClean="0"/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b="1" dirty="0" smtClean="0">
                <a:latin typeface="Courier New" pitchFamily="80" charset="0"/>
              </a:rPr>
              <a:t>	</a:t>
            </a:r>
            <a:r>
              <a:rPr lang="en-US" sz="2400" b="1" dirty="0" smtClean="0">
                <a:solidFill>
                  <a:srgbClr val="3333CC"/>
                </a:solidFill>
                <a:latin typeface="Courier New" pitchFamily="80" charset="0"/>
              </a:rPr>
              <a:t>PUT /collectionobjects/{id}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b="1" dirty="0" smtClean="0">
                <a:solidFill>
                  <a:srgbClr val="3333CC"/>
                </a:solidFill>
                <a:latin typeface="Courier New" pitchFamily="80" charset="0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Arial" pitchFamily="80" charset="0"/>
              </a:rPr>
              <a:t>(Partial updates not REST-defined, however.)</a:t>
            </a:r>
            <a:endParaRPr lang="en-US" sz="2000" b="1" dirty="0" smtClean="0">
              <a:solidFill>
                <a:srgbClr val="3333CC"/>
              </a:solidFill>
              <a:latin typeface="Courier New" pitchFamily="80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endParaRPr lang="en-US" sz="2800" b="1" dirty="0" smtClean="0">
              <a:solidFill>
                <a:srgbClr val="000000"/>
              </a:solidFill>
              <a:latin typeface="Arial" pitchFamily="80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Arial" pitchFamily="80" charset="0"/>
              </a:rPr>
              <a:t>Delete</a:t>
            </a:r>
            <a:r>
              <a:rPr lang="en-US" sz="2800" dirty="0" smtClean="0">
                <a:solidFill>
                  <a:srgbClr val="000000"/>
                </a:solidFill>
                <a:latin typeface="Arial" pitchFamily="80" charset="0"/>
              </a:rPr>
              <a:t>  DELETE an item by its ID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Arial" pitchFamily="80" charset="0"/>
              </a:rPr>
              <a:t>	</a:t>
            </a:r>
            <a:r>
              <a:rPr lang="en-US" sz="2400" b="1" dirty="0" smtClean="0">
                <a:solidFill>
                  <a:srgbClr val="3333CC"/>
                </a:solidFill>
                <a:latin typeface="Courier New" pitchFamily="80" charset="0"/>
              </a:rPr>
              <a:t>GET /collectionobjects/{id}</a:t>
            </a:r>
            <a:endParaRPr lang="en-US" sz="2800" dirty="0" smtClean="0">
              <a:solidFill>
                <a:srgbClr val="3333CC"/>
              </a:solidFill>
              <a:latin typeface="Courier New" pitchFamily="80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endParaRPr lang="en-US" sz="2800" dirty="0" smtClean="0">
              <a:solidFill>
                <a:srgbClr val="000000"/>
              </a:solidFill>
              <a:latin typeface="Arial" pitchFamily="80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Arial" pitchFamily="80" charset="0"/>
              </a:rPr>
              <a:t>Resource discovery</a:t>
            </a:r>
            <a:r>
              <a:rPr lang="en-US" sz="2800" dirty="0" smtClean="0">
                <a:solidFill>
                  <a:srgbClr val="000000"/>
                </a:solidFill>
                <a:latin typeface="Arial" pitchFamily="80" charset="0"/>
              </a:rPr>
              <a:t>  GET</a:t>
            </a:r>
            <a:r>
              <a:rPr lang="en-US" sz="2800" dirty="0" smtClean="0">
                <a:solidFill>
                  <a:srgbClr val="000000"/>
                </a:solidFill>
                <a:latin typeface="Arial" pitchFamily="80" charset="0"/>
              </a:rPr>
              <a:t> info abou</a:t>
            </a:r>
            <a:r>
              <a:rPr lang="en-US" sz="2800" dirty="0" smtClean="0">
                <a:solidFill>
                  <a:srgbClr val="000000"/>
                </a:solidFill>
                <a:latin typeface="Arial" pitchFamily="80" charset="0"/>
              </a:rPr>
              <a:t>t resource</a:t>
            </a:r>
            <a:endParaRPr lang="en-US" sz="2800" dirty="0" smtClean="0">
              <a:solidFill>
                <a:srgbClr val="000000"/>
              </a:solidFill>
              <a:latin typeface="Arial" pitchFamily="80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Arial" pitchFamily="80" charset="0"/>
              </a:rPr>
              <a:t>	</a:t>
            </a:r>
            <a:r>
              <a:rPr lang="en-US" sz="2400" b="1" dirty="0" smtClean="0">
                <a:solidFill>
                  <a:srgbClr val="3333CC"/>
                </a:solidFill>
                <a:latin typeface="Courier New" pitchFamily="80" charset="0"/>
              </a:rPr>
              <a:t>GET /collectionobjects/</a:t>
            </a:r>
            <a:r>
              <a:rPr lang="en-US" sz="2400" b="1" dirty="0" smtClean="0">
                <a:solidFill>
                  <a:srgbClr val="3333CC"/>
                </a:solidFill>
                <a:latin typeface="Courier New" pitchFamily="80" charset="0"/>
              </a:rPr>
              <a:t>schema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b="1" dirty="0" smtClean="0">
                <a:solidFill>
                  <a:srgbClr val="3333CC"/>
                </a:solidFill>
                <a:latin typeface="Courier New" pitchFamily="80" charset="0"/>
              </a:rPr>
              <a:t>	GET </a:t>
            </a:r>
            <a:r>
              <a:rPr lang="en-US" sz="2400" b="1" dirty="0" smtClean="0">
                <a:solidFill>
                  <a:srgbClr val="3333CC"/>
                </a:solidFill>
                <a:latin typeface="Courier New" pitchFamily="80" charset="0"/>
              </a:rPr>
              <a:t>/</a:t>
            </a:r>
            <a:r>
              <a:rPr lang="en-US" sz="2400" b="1" dirty="0" err="1" smtClean="0">
                <a:solidFill>
                  <a:srgbClr val="3333CC"/>
                </a:solidFill>
                <a:latin typeface="Courier New" pitchFamily="80" charset="0"/>
              </a:rPr>
              <a:t>collectionobjects</a:t>
            </a:r>
            <a:r>
              <a:rPr lang="en-US" sz="2400" b="1" dirty="0" smtClean="0">
                <a:solidFill>
                  <a:srgbClr val="3333CC"/>
                </a:solidFill>
                <a:latin typeface="Courier New" pitchFamily="80" charset="0"/>
              </a:rPr>
              <a:t>/description</a:t>
            </a:r>
            <a:endParaRPr lang="en-US" sz="2400" b="1" dirty="0" smtClean="0">
              <a:solidFill>
                <a:srgbClr val="3333CC"/>
              </a:solidFill>
              <a:latin typeface="Courier New" pitchFamily="8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CollectionSpace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 smtClean="0"/>
              <a:t> APIs (proposed)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85800" y="2133600"/>
            <a:ext cx="7772400" cy="4013406"/>
          </a:xfrm>
        </p:spPr>
        <p:txBody>
          <a:bodyPr lIns="91440" rIns="91440" anchor="t"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Arial" pitchFamily="80" charset="0"/>
              </a:rPr>
              <a:t>Search</a:t>
            </a:r>
            <a:r>
              <a:rPr lang="en-US" sz="2800" dirty="0" smtClean="0">
                <a:solidFill>
                  <a:srgbClr val="000000"/>
                </a:solidFill>
                <a:latin typeface="Arial" pitchFamily="80" charset="0"/>
              </a:rPr>
              <a:t>  Not REST-defined.  Often:</a:t>
            </a:r>
            <a:endParaRPr lang="en-US" sz="2800" dirty="0" smtClean="0"/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b="1" dirty="0" smtClean="0">
                <a:latin typeface="Courier New" pitchFamily="80" charset="0"/>
              </a:rPr>
              <a:t>	</a:t>
            </a:r>
            <a:r>
              <a:rPr lang="en-US" sz="2400" b="1" dirty="0" smtClean="0">
                <a:solidFill>
                  <a:srgbClr val="3333CC"/>
                </a:solidFill>
                <a:latin typeface="Courier New" pitchFamily="80" charset="0"/>
              </a:rPr>
              <a:t>GET /</a:t>
            </a:r>
            <a:r>
              <a:rPr lang="en-US" sz="2400" b="1" dirty="0" err="1" smtClean="0">
                <a:solidFill>
                  <a:srgbClr val="3333CC"/>
                </a:solidFill>
                <a:latin typeface="Courier New" pitchFamily="80" charset="0"/>
              </a:rPr>
              <a:t>collectionobjects?q</a:t>
            </a:r>
            <a:r>
              <a:rPr lang="en-US" sz="2400" b="1" dirty="0" smtClean="0">
                <a:solidFill>
                  <a:srgbClr val="3333CC"/>
                </a:solidFill>
                <a:latin typeface="Courier New" pitchFamily="80" charset="0"/>
              </a:rPr>
              <a:t>=term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endParaRPr lang="en-US" sz="2400" b="1" dirty="0" smtClean="0">
              <a:solidFill>
                <a:srgbClr val="3333CC"/>
              </a:solidFill>
              <a:latin typeface="Courier New" pitchFamily="80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Need to define:</a:t>
            </a:r>
            <a:b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</a:br>
            <a:endParaRPr lang="en-US" sz="2400" dirty="0" smtClean="0">
              <a:solidFill>
                <a:srgbClr val="000000"/>
              </a:solidFill>
              <a:latin typeface="Arial" pitchFamily="80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	• “Simple” search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•	Fully</a:t>
            </a: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-specified search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		– Resource-oriented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		– Query parameters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		– Forms submission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Arial" pitchFamily="80" charset="0"/>
              </a:rPr>
              <a:t>	</a:t>
            </a:r>
            <a:endParaRPr lang="en-US" sz="2400" b="1" dirty="0" smtClean="0">
              <a:solidFill>
                <a:srgbClr val="3333CC"/>
              </a:solidFill>
              <a:latin typeface="Courier New" pitchFamily="8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CollectionSpace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t-cs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antoria MT Std SemiBold"/>
        <a:ea typeface=""/>
        <a:cs typeface=""/>
      </a:majorFont>
      <a:minorFont>
        <a:latin typeface="Cantoria MT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ist-cs</Template>
  <TotalTime>700</TotalTime>
  <Words>822</Words>
  <Application>Microsoft Office PowerPoint</Application>
  <PresentationFormat>On-screen Show (4:3)</PresentationFormat>
  <Paragraphs>134</Paragraphs>
  <Slides>14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ist-cs</vt:lpstr>
      <vt:lpstr>CollectionSpace Service REST-based APIs</vt:lpstr>
      <vt:lpstr>Agenda</vt:lpstr>
      <vt:lpstr>REST … in 1 slide …</vt:lpstr>
      <vt:lpstr>REST … in 2 slides …</vt:lpstr>
      <vt:lpstr>REST … in 3 slides …</vt:lpstr>
      <vt:lpstr>RESTful APIs (proposed)</vt:lpstr>
      <vt:lpstr>RESTful APIs (proposed)</vt:lpstr>
      <vt:lpstr>RESTful APIs (proposed)</vt:lpstr>
      <vt:lpstr>RESTful APIs (proposed)</vt:lpstr>
      <vt:lpstr>RESTful APIs (proposed)</vt:lpstr>
      <vt:lpstr>Status Codes</vt:lpstr>
      <vt:lpstr>Error Responses</vt:lpstr>
      <vt:lpstr>More info</vt:lpstr>
      <vt:lpstr>Feedback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CollectionSpace  Services Overview</dc:title>
  <dc:creator>sanjaydalal</dc:creator>
  <cp:lastModifiedBy>Aron Roberts</cp:lastModifiedBy>
  <cp:revision>76</cp:revision>
  <dcterms:created xsi:type="dcterms:W3CDTF">2009-06-12T17:16:37Z</dcterms:created>
  <dcterms:modified xsi:type="dcterms:W3CDTF">2009-06-12T18:45:05Z</dcterms:modified>
</cp:coreProperties>
</file>