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Default Extension="xml" ContentType="application/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slides/slide10.xml" ContentType="application/vnd.openxmlformats-officedocument.presentationml.slide+xml"/>
  <Default Extension="jpeg" ContentType="image/jpeg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3689" autoAdjust="0"/>
    <p:restoredTop sz="86364" autoAdjust="0"/>
  </p:normalViewPr>
  <p:slideViewPr>
    <p:cSldViewPr>
      <p:cViewPr varScale="1">
        <p:scale>
          <a:sx n="129" d="100"/>
          <a:sy n="129" d="100"/>
        </p:scale>
        <p:origin x="-5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REST-based APIs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Aron Roberts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662541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(</a:t>
            </a:r>
            <a:r>
              <a:rPr lang="en-US" sz="2800" smtClean="0">
                <a:solidFill>
                  <a:srgbClr val="000000"/>
                </a:solidFill>
                <a:latin typeface="Arial" pitchFamily="80" charset="0"/>
              </a:rPr>
              <a:t>cont’d)</a:t>
            </a:r>
            <a:endParaRPr lang="en-US" sz="2400" b="1" smtClean="0">
              <a:solidFill>
                <a:srgbClr val="3333CC"/>
              </a:solidFill>
              <a:latin typeface="Courier New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If we model searches as resources: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Create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POST a new search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POST /searches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Read 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GET search results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  GET /searches/{id}/results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Searches might thus be saved, shared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59600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HTTP status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codes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returned in the response header: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200 OK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 The resource was read, updated, or deleted.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008040"/>
                </a:solidFill>
                <a:latin typeface="Arial" pitchFamily="80" charset="0"/>
              </a:rPr>
              <a:t>201 Created</a:t>
            </a:r>
            <a:r>
              <a:rPr lang="en-US" sz="2400" dirty="0" smtClean="0">
                <a:solidFill>
                  <a:srgbClr val="008040"/>
                </a:solidFill>
                <a:latin typeface="Arial" pitchFamily="80" charset="0"/>
              </a:rPr>
              <a:t>  The resource was created.</a:t>
            </a:r>
            <a:endParaRPr lang="en-US" sz="2400" dirty="0" smtClean="0"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400 Bad Request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data sent in the request was bad.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403 Not Authorized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Principal named in the request was not authorized to perform this action.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404 Not Found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The resource does not exist.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409 Conflict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duplicate resource could not be created.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80" charset="0"/>
              </a:rPr>
              <a:t>500 Internal Server Error</a:t>
            </a:r>
            <a:r>
              <a:rPr lang="en-US" sz="2400" dirty="0" smtClean="0">
                <a:solidFill>
                  <a:srgbClr val="FF0000"/>
                </a:solidFill>
                <a:latin typeface="Arial" pitchFamily="80" charset="0"/>
              </a:rPr>
              <a:t>  A service error occurred.</a:t>
            </a: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Responses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048270"/>
          </a:xfrm>
        </p:spPr>
        <p:txBody>
          <a:bodyPr lIns="91440" rIns="91440" anchor="t">
            <a:spAutoFit/>
          </a:bodyPr>
          <a:lstStyle/>
          <a:p>
            <a:pPr mar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Response in body when a 4xx or 5xx status is returned:</a:t>
            </a:r>
            <a:b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&lt;error&gt;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&lt;code&gt;Mandatory code&lt;/code&gt;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&lt;message&gt;Optional message&lt;/message&gt;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&lt;resource-id&gt;Resource ID, if available</a:t>
            </a:r>
            <a:b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&lt;/resource-id&gt;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&lt;request-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&gt;URI of request&lt;/request-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&lt;/error&gt;</a:t>
            </a:r>
            <a:endParaRPr lang="en-US" sz="2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551468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REST-based APIs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http://wiki.collectionspace.org/x/yYD8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 </a:t>
            </a:r>
            <a:endParaRPr lang="en-US" sz="24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Common System Specific Elements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itchFamily="80" charset="0"/>
              </a:rPr>
              <a:t>http://wiki.collectionspace.org/x/iID8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(payloads, error messages, and more!)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1849737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Eagerly invited.  (Probably later on!)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We seek consistency, 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and to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share ideas</a:t>
            </a:r>
            <a:r>
              <a:rPr lang="en-US" sz="2400" smtClean="0">
                <a:solidFill>
                  <a:srgbClr val="000000"/>
                </a:solidFill>
                <a:latin typeface="Arial" pitchFamily="80" charset="0"/>
              </a:rPr>
              <a:t>, with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other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CollectionSpace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teams re REST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-based 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APIs.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Overview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REST in 3 slides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Summary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REST-based 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APIs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proposed for the Services Layer</a:t>
            </a:r>
            <a:b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32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pitchFamily="80" charset="0"/>
              </a:rPr>
              <a:t>Request</a:t>
            </a:r>
            <a:r>
              <a:rPr lang="en-US" sz="3200" dirty="0" smtClean="0">
                <a:solidFill>
                  <a:srgbClr val="000000"/>
                </a:solidFill>
                <a:latin typeface="Arial" pitchFamily="80" charset="0"/>
              </a:rPr>
              <a:t>: Feedback (later-on)</a:t>
            </a:r>
            <a:endParaRPr lang="en-US" sz="3200" dirty="0" smtClean="0">
              <a:solidFill>
                <a:srgbClr val="000000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1 slide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5742"/>
          </a:xfrm>
        </p:spPr>
        <p:txBody>
          <a:bodyPr lIns="91440" rIns="91440" anchor="t"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“…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resources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are just consistent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mappings 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from an identifier [such as a URL path] </a:t>
            </a:r>
            <a:r>
              <a:rPr lang="en-US" sz="2400" b="1" dirty="0" smtClean="0">
                <a:solidFill>
                  <a:srgbClr val="000000"/>
                </a:solidFill>
                <a:latin typeface="" pitchFamily="64" charset="0"/>
              </a:rPr>
              <a:t>to some set of views on server-side state</a:t>
            </a: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" pitchFamily="64" charset="0"/>
              </a:rPr>
              <a:t/>
            </a:r>
            <a:br>
              <a:rPr lang="en-US" sz="2100" dirty="0" smtClean="0">
                <a:solidFill>
                  <a:srgbClr val="000000"/>
                </a:solidFill>
                <a:latin typeface="" pitchFamily="64" charset="0"/>
              </a:rPr>
            </a:br>
            <a:endParaRPr lang="en-US" sz="21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“If one view doesn’t suit your needs, then feel free to create a different resource that provides a better view …</a:t>
            </a:r>
            <a: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1400" dirty="0" smtClean="0">
              <a:solidFill>
                <a:srgbClr val="000000"/>
              </a:solidFill>
              <a:latin typeface="Arial" pitchFamily="80" charset="0"/>
            </a:endParaRPr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" pitchFamily="64" charset="0"/>
              </a:rPr>
              <a:t>“These views need not have anything to do with how the information is stored on the server … [They just need] to be understandable (and actionable) by the recipient.” </a:t>
            </a:r>
            <a:r>
              <a:rPr lang="en-US" sz="1800" dirty="0" smtClean="0">
                <a:solidFill>
                  <a:srgbClr val="606060"/>
                </a:solidFill>
                <a:latin typeface="" pitchFamily="64" charset="0"/>
              </a:rPr>
              <a:t>– Roy T. Fielding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2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414396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Every resource is URL-addressable: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b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</a:b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/collectionobjects/{id} 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You can get creative!</a:t>
            </a:r>
            <a:b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/collectionobjects/</a:t>
            </a:r>
            <a:r>
              <a:rPr lang="en-US" sz="2700" b="1" dirty="0" err="1" smtClean="0">
                <a:solidFill>
                  <a:srgbClr val="000000"/>
                </a:solidFill>
                <a:latin typeface="Courier New" pitchFamily="80" charset="0"/>
              </a:rPr>
              <a:t>moviescripts</a:t>
            </a:r>
            <a:endParaRPr lang="en-US" sz="2700" dirty="0" smtClean="0">
              <a:latin typeface="Courier New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/loans/overdue</a:t>
            </a:r>
            <a:endParaRPr lang="en-US" b="1" dirty="0">
              <a:solidFill>
                <a:srgbClr val="000000"/>
              </a:solidFill>
              <a:latin typeface="Arial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… in 3 slides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238964"/>
          </a:xfrm>
        </p:spPr>
        <p:txBody>
          <a:bodyPr lIns="91440" rIns="91440" anchor="t">
            <a:spAutoFit/>
          </a:bodyPr>
          <a:lstStyle/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 pitchFamily="80" charset="0"/>
              </a:rPr>
              <a:t>To change system state, simply change a resource.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2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Within the </a:t>
            </a:r>
            <a:r>
              <a:rPr lang="en-US" sz="2700" b="1" dirty="0" smtClean="0">
                <a:solidFill>
                  <a:srgbClr val="000000"/>
                </a:solidFill>
                <a:latin typeface="Courier New" pitchFamily="80" charset="0"/>
              </a:rPr>
              <a:t>/collectionobjects</a:t>
            </a: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 “bucket”, you can: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Create an item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Update an item with new data</a:t>
            </a:r>
          </a:p>
          <a:p>
            <a:pPr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 smtClean="0">
                <a:solidFill>
                  <a:srgbClr val="000000"/>
                </a:solidFill>
                <a:latin typeface="Arial"/>
                <a:cs typeface="Arial"/>
              </a:rPr>
              <a:t>	• Delete an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31218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Create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POST a new item to a “bucket”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POST /collectionobjects/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</a:t>
            </a:r>
            <a:endParaRPr lang="en-US" sz="2400" b="1" dirty="0">
              <a:solidFill>
                <a:srgbClr val="3333CC"/>
              </a:solidFill>
              <a:latin typeface="" pitchFamily="6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721019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Read (multiple)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  GET the items in a “bucket”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80" charset="0"/>
              </a:rPr>
              <a:t>GET /collectionobjects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 details of: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IDs –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80" charset="0"/>
              </a:rPr>
              <a:t>CSIDs</a:t>
            </a: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, museum numbers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Filtering – child resources,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Paging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 Formats returned – URLs, full records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Update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PUT a fully updated item to an ID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PUT /collectionobjects/{id}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(Partial updates not REST-defined, however.)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b="1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Delete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DELETE an item by its ID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/collectionobjects/{id}</a:t>
            </a:r>
            <a:endParaRPr lang="en-US" sz="2800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Resource discovery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GET a schema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/collectionobjects/schema</a:t>
            </a:r>
            <a:b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pitchFamily="80" charset="0"/>
              </a:rPr>
              <a:t>(Others needed?)</a:t>
            </a:r>
            <a:endParaRPr lang="en-US" sz="20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 (proposed)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013406"/>
          </a:xfrm>
        </p:spPr>
        <p:txBody>
          <a:bodyPr lIns="91440" rIns="9144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pitchFamily="80" charset="0"/>
              </a:rPr>
              <a:t>Search</a:t>
            </a:r>
            <a:r>
              <a:rPr lang="en-US" sz="2800" dirty="0" smtClean="0">
                <a:solidFill>
                  <a:srgbClr val="000000"/>
                </a:solidFill>
                <a:latin typeface="Arial" pitchFamily="80" charset="0"/>
              </a:rPr>
              <a:t>  Not REST-defined.  Often:</a:t>
            </a:r>
            <a:endParaRPr lang="en-US" sz="2800" dirty="0" smtClean="0"/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latin typeface="Courier New" pitchFamily="80" charset="0"/>
              </a:rPr>
              <a:t>	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GET /</a:t>
            </a:r>
            <a:r>
              <a:rPr lang="en-US" sz="2400" b="1" dirty="0" err="1" smtClean="0">
                <a:solidFill>
                  <a:srgbClr val="3333CC"/>
                </a:solidFill>
                <a:latin typeface="Courier New" pitchFamily="80" charset="0"/>
              </a:rPr>
              <a:t>collectionobjects?q</a:t>
            </a:r>
            <a:r>
              <a:rPr lang="en-US" sz="2400" b="1" dirty="0" smtClean="0">
                <a:solidFill>
                  <a:srgbClr val="3333CC"/>
                </a:solidFill>
                <a:latin typeface="Courier New" pitchFamily="80" charset="0"/>
              </a:rPr>
              <a:t>=term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Need to define:</a:t>
            </a:r>
            <a:b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</a:br>
            <a:endParaRPr lang="en-US" sz="2400" dirty="0" smtClean="0">
              <a:solidFill>
                <a:srgbClr val="000000"/>
              </a:solidFill>
              <a:latin typeface="Arial" pitchFamily="80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 “Simple”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•	Fully-specified search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Resource-oriented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Query parameters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80" charset="0"/>
              </a:rPr>
              <a:t>		– Forms submission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80" charset="0"/>
              </a:rPr>
              <a:t>	</a:t>
            </a:r>
            <a:endParaRPr lang="en-US" sz="2400" b="1" dirty="0" smtClean="0">
              <a:solidFill>
                <a:srgbClr val="3333CC"/>
              </a:solidFill>
              <a:latin typeface="Courier New" pitchFamily="8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610</TotalTime>
  <Words>814</Words>
  <Application>Microsoft Office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ist-cs</vt:lpstr>
      <vt:lpstr>CollectionSpace Service REST-based APIs</vt:lpstr>
      <vt:lpstr>Agenda</vt:lpstr>
      <vt:lpstr>REST … in 1 slide …</vt:lpstr>
      <vt:lpstr>REST … in 2 slides …</vt:lpstr>
      <vt:lpstr>REST … in 3 slides …</vt:lpstr>
      <vt:lpstr>RESTful APIs (proposed)</vt:lpstr>
      <vt:lpstr>RESTful APIs (proposed)</vt:lpstr>
      <vt:lpstr>RESTful APIs (proposed)</vt:lpstr>
      <vt:lpstr>RESTful APIs (proposed)</vt:lpstr>
      <vt:lpstr>RESTful APIs (proposed)</vt:lpstr>
      <vt:lpstr>Status Codes</vt:lpstr>
      <vt:lpstr>Error Responses</vt:lpstr>
      <vt:lpstr>More info</vt:lpstr>
      <vt:lpstr>Feedback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Aron Roberts</cp:lastModifiedBy>
  <cp:revision>74</cp:revision>
  <dcterms:created xsi:type="dcterms:W3CDTF">2009-06-11T03:55:56Z</dcterms:created>
  <dcterms:modified xsi:type="dcterms:W3CDTF">2009-06-11T04:02:45Z</dcterms:modified>
</cp:coreProperties>
</file>