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7" r:id="rId3"/>
    <p:sldId id="302" r:id="rId4"/>
    <p:sldId id="303" r:id="rId5"/>
    <p:sldId id="288" r:id="rId6"/>
    <p:sldId id="298" r:id="rId7"/>
    <p:sldId id="290" r:id="rId8"/>
    <p:sldId id="291" r:id="rId9"/>
    <p:sldId id="293" r:id="rId10"/>
    <p:sldId id="295" r:id="rId11"/>
    <p:sldId id="300" r:id="rId12"/>
    <p:sldId id="301" r:id="rId13"/>
    <p:sldId id="297" r:id="rId14"/>
    <p:sldId id="296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AE6"/>
    <a:srgbClr val="3399FF"/>
    <a:srgbClr val="CC9900"/>
    <a:srgbClr val="CC00FF"/>
    <a:srgbClr val="FFFF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9" autoAdjust="0"/>
    <p:restoredTop sz="86364" autoAdjust="0"/>
  </p:normalViewPr>
  <p:slideViewPr>
    <p:cSldViewPr>
      <p:cViewPr varScale="1">
        <p:scale>
          <a:sx n="77" d="100"/>
          <a:sy n="77" d="100"/>
        </p:scale>
        <p:origin x="-5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9440F7BA-3FB4-4DAB-8F9D-0684233D3C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7367BC2-82EE-4E4F-AADE-08DA742D7F1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90CFF-A319-456A-A454-FA03BF9FD0DC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8916C-DAA9-4429-BD00-6D65DF371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CC6C6-A692-4AB4-A58A-6F8170EA9C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5546-007D-46FE-8ADD-A678F4747D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2CA8C-91A2-4D9E-BD7C-5A90047BDB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35C2F-B064-4C75-B7F8-888A79077B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7F99-1EFF-4276-B170-C770DE13E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AF801-9D66-4F94-A404-25CBCD684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4226-6184-4D8F-9B28-513AA7123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C270-B5A2-4359-879F-C3ACE4745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69146-E02F-4339-A2B9-0BCB649A8A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18283-73F1-4858-82E6-FF6E723A3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6552BC-8B4F-49A3-8A8D-7228BDE222F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toria MT Std SemiBol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CollectionSpace </a:t>
            </a:r>
            <a:r>
              <a:rPr lang="en-US" dirty="0" smtClean="0"/>
              <a:t>Service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Behind the scenes</a:t>
            </a:r>
            <a:endParaRPr lang="en-US" sz="3200" dirty="0"/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June 2009 Face-to-face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Sanjay </a:t>
            </a:r>
            <a:r>
              <a:rPr lang="en-US" sz="2800" dirty="0" err="1" smtClean="0"/>
              <a:t>Dalal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Richard Millet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U.C. Berkeley IST/Data </a:t>
            </a:r>
            <a:r>
              <a:rPr lang="en-US" sz="2800" dirty="0" smtClean="0"/>
              <a:t>Services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r>
              <a:rPr lang="en-US" dirty="0" smtClean="0"/>
              <a:t>Develop JAX-RS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@POST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public Response </a:t>
            </a:r>
            <a:r>
              <a:rPr lang="en-US" sz="1200" dirty="0" err="1" smtClean="0">
                <a:latin typeface="Courier" pitchFamily="49" charset="0"/>
              </a:rPr>
              <a:t>createCollectionObject</a:t>
            </a:r>
            <a:r>
              <a:rPr lang="en-US" sz="1200" dirty="0" smtClean="0">
                <a:latin typeface="Courier" pitchFamily="49" charset="0"/>
              </a:rPr>
              <a:t>(CollectionObject co) </a:t>
            </a:r>
            <a:r>
              <a:rPr lang="en-US" sz="1200" dirty="0" smtClean="0">
                <a:latin typeface="Courier" pitchFamily="49" charset="0"/>
              </a:rPr>
              <a:t>{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…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RepositoryInstance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repoSession</a:t>
            </a:r>
            <a:r>
              <a:rPr lang="en-US" sz="1200" b="1" dirty="0" smtClean="0">
                <a:latin typeface="Courier" pitchFamily="49" charset="0"/>
              </a:rPr>
              <a:t> = </a:t>
            </a:r>
            <a:r>
              <a:rPr lang="en-US" sz="1200" b="1" dirty="0" err="1" smtClean="0">
                <a:latin typeface="Courier" pitchFamily="49" charset="0"/>
              </a:rPr>
              <a:t>getRepositorySession</a:t>
            </a:r>
            <a:r>
              <a:rPr lang="en-US" sz="1200" b="1" dirty="0" smtClean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DocumentRef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nuxeoWspace</a:t>
            </a:r>
            <a:r>
              <a:rPr lang="en-US" sz="1200" b="1" dirty="0" smtClean="0">
                <a:latin typeface="Courier" pitchFamily="49" charset="0"/>
              </a:rPr>
              <a:t> = new </a:t>
            </a:r>
            <a:r>
              <a:rPr lang="en-US" sz="1200" b="1" dirty="0" err="1" smtClean="0">
                <a:latin typeface="Courier" pitchFamily="49" charset="0"/>
              </a:rPr>
              <a:t>IdRef</a:t>
            </a:r>
            <a:r>
              <a:rPr lang="en-US" sz="1200" b="1" dirty="0" smtClean="0">
                <a:latin typeface="Courier" pitchFamily="49" charset="0"/>
              </a:rPr>
              <a:t>(CS_COLLECTIONOBJECTS_WORKSPACE_UID</a:t>
            </a:r>
            <a:r>
              <a:rPr lang="en-US" sz="1200" b="1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DocumentModel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wspaceCOs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smtClean="0">
                <a:latin typeface="Courier" pitchFamily="49" charset="0"/>
              </a:rPr>
              <a:t>= </a:t>
            </a:r>
            <a:r>
              <a:rPr lang="en-US" sz="1200" dirty="0" err="1" smtClean="0">
                <a:latin typeface="Courier" pitchFamily="49" charset="0"/>
              </a:rPr>
              <a:t>repoSession.getDocument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dirty="0" err="1" smtClean="0">
                <a:latin typeface="Courier" pitchFamily="49" charset="0"/>
              </a:rPr>
              <a:t>nuxeoWspace</a:t>
            </a:r>
            <a:r>
              <a:rPr lang="en-US" sz="1200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String </a:t>
            </a:r>
            <a:r>
              <a:rPr lang="en-US" sz="1200" dirty="0" err="1" smtClean="0">
                <a:latin typeface="Courier" pitchFamily="49" charset="0"/>
              </a:rPr>
              <a:t>wspacePath</a:t>
            </a:r>
            <a:r>
              <a:rPr lang="en-US" sz="1200" dirty="0" smtClean="0">
                <a:latin typeface="Courier" pitchFamily="49" charset="0"/>
              </a:rPr>
              <a:t> = </a:t>
            </a:r>
            <a:r>
              <a:rPr lang="en-US" sz="1200" dirty="0" err="1" smtClean="0">
                <a:latin typeface="Courier" pitchFamily="49" charset="0"/>
              </a:rPr>
              <a:t>wspaceCOs.getPathAsString</a:t>
            </a:r>
            <a:r>
              <a:rPr lang="en-US" sz="1200" dirty="0" smtClean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String </a:t>
            </a:r>
            <a:r>
              <a:rPr lang="en-US" sz="1200" dirty="0" err="1" smtClean="0">
                <a:latin typeface="Courier" pitchFamily="49" charset="0"/>
              </a:rPr>
              <a:t>docType</a:t>
            </a:r>
            <a:r>
              <a:rPr lang="en-US" sz="1200" dirty="0" smtClean="0">
                <a:latin typeface="Courier" pitchFamily="49" charset="0"/>
              </a:rPr>
              <a:t> = </a:t>
            </a:r>
            <a:r>
              <a:rPr lang="en-US" sz="1200" dirty="0" smtClean="0">
                <a:latin typeface="Courier" pitchFamily="49" charset="0"/>
              </a:rPr>
              <a:t>“</a:t>
            </a:r>
            <a:r>
              <a:rPr lang="en-US" sz="1200" b="1" dirty="0" smtClean="0">
                <a:latin typeface="Courier" pitchFamily="49" charset="0"/>
              </a:rPr>
              <a:t>CollectionObject</a:t>
            </a:r>
            <a:r>
              <a:rPr lang="en-US" sz="1200" dirty="0" smtClean="0">
                <a:latin typeface="Courier" pitchFamily="49" charset="0"/>
              </a:rPr>
              <a:t>";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String id = </a:t>
            </a:r>
            <a:r>
              <a:rPr lang="en-US" sz="1200" dirty="0" err="1" smtClean="0">
                <a:latin typeface="Courier" pitchFamily="49" charset="0"/>
              </a:rPr>
              <a:t>IdUtils.generateId</a:t>
            </a:r>
            <a:r>
              <a:rPr lang="en-US" sz="1200" dirty="0" smtClean="0">
                <a:latin typeface="Courier" pitchFamily="49" charset="0"/>
              </a:rPr>
              <a:t>("New " + </a:t>
            </a:r>
            <a:r>
              <a:rPr lang="en-US" sz="1200" dirty="0" err="1" smtClean="0">
                <a:latin typeface="Courier" pitchFamily="49" charset="0"/>
              </a:rPr>
              <a:t>docType</a:t>
            </a:r>
            <a:r>
              <a:rPr lang="en-US" sz="1200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DocumentModel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coDoc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smtClean="0">
                <a:latin typeface="Courier" pitchFamily="49" charset="0"/>
              </a:rPr>
              <a:t>= </a:t>
            </a:r>
            <a:r>
              <a:rPr lang="en-US" sz="1200" b="1" dirty="0" err="1" smtClean="0">
                <a:latin typeface="Courier" pitchFamily="49" charset="0"/>
              </a:rPr>
              <a:t>repoSession.createDocumentModel</a:t>
            </a:r>
            <a:r>
              <a:rPr lang="en-US" sz="1200" b="1" dirty="0" smtClean="0">
                <a:latin typeface="Courier" pitchFamily="49" charset="0"/>
              </a:rPr>
              <a:t>(</a:t>
            </a:r>
            <a:r>
              <a:rPr lang="en-US" sz="1200" b="1" dirty="0" err="1" smtClean="0">
                <a:latin typeface="Courier" pitchFamily="49" charset="0"/>
              </a:rPr>
              <a:t>wspacePath</a:t>
            </a:r>
            <a:r>
              <a:rPr lang="en-US" sz="1200" b="1" dirty="0" smtClean="0">
                <a:latin typeface="Courier" pitchFamily="49" charset="0"/>
              </a:rPr>
              <a:t>, id, </a:t>
            </a:r>
            <a:r>
              <a:rPr lang="en-US" sz="1200" b="1" dirty="0" err="1" smtClean="0">
                <a:latin typeface="Courier" pitchFamily="49" charset="0"/>
              </a:rPr>
              <a:t>docType</a:t>
            </a:r>
            <a:r>
              <a:rPr lang="en-US" sz="1200" b="1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fillDocument</a:t>
            </a:r>
            <a:r>
              <a:rPr lang="en-US" sz="1200" dirty="0" smtClean="0">
                <a:latin typeface="Courier" pitchFamily="49" charset="0"/>
              </a:rPr>
              <a:t>(co, </a:t>
            </a:r>
            <a:r>
              <a:rPr lang="en-US" sz="1200" dirty="0" err="1" smtClean="0">
                <a:latin typeface="Courier" pitchFamily="49" charset="0"/>
              </a:rPr>
              <a:t>coDoc</a:t>
            </a:r>
            <a:r>
              <a:rPr lang="en-US" sz="1200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coDoc</a:t>
            </a: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smtClean="0">
                <a:latin typeface="Courier" pitchFamily="49" charset="0"/>
              </a:rPr>
              <a:t>= </a:t>
            </a:r>
            <a:r>
              <a:rPr lang="en-US" sz="1200" b="1" dirty="0" err="1" smtClean="0">
                <a:latin typeface="Courier" pitchFamily="49" charset="0"/>
              </a:rPr>
              <a:t>repoSession.createDocument</a:t>
            </a:r>
            <a:r>
              <a:rPr lang="en-US" sz="1200" b="1" dirty="0" smtClean="0">
                <a:latin typeface="Courier" pitchFamily="49" charset="0"/>
              </a:rPr>
              <a:t>(</a:t>
            </a:r>
            <a:r>
              <a:rPr lang="en-US" sz="1200" b="1" dirty="0" err="1" smtClean="0">
                <a:latin typeface="Courier" pitchFamily="49" charset="0"/>
              </a:rPr>
              <a:t>coDoc</a:t>
            </a:r>
            <a:r>
              <a:rPr lang="en-US" sz="1200" b="1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repoSession.save</a:t>
            </a:r>
            <a:r>
              <a:rPr lang="en-US" sz="1200" b="1" dirty="0" smtClean="0">
                <a:latin typeface="Courier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	</a:t>
            </a:r>
            <a:r>
              <a:rPr lang="en-US" sz="1200" dirty="0" err="1" smtClean="0">
                <a:latin typeface="Courier" pitchFamily="49" charset="0"/>
              </a:rPr>
              <a:t>co.setId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dirty="0" err="1" smtClean="0">
                <a:latin typeface="Courier" pitchFamily="49" charset="0"/>
              </a:rPr>
              <a:t>coDoc.getId</a:t>
            </a:r>
            <a:r>
              <a:rPr lang="en-US" sz="1200" dirty="0" smtClean="0"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…</a:t>
            </a:r>
            <a:endParaRPr lang="en-US" sz="1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UriBuilder</a:t>
            </a:r>
            <a:r>
              <a:rPr lang="en-US" sz="1200" b="1" dirty="0" smtClean="0">
                <a:latin typeface="Courier" pitchFamily="49" charset="0"/>
              </a:rPr>
              <a:t> path = </a:t>
            </a:r>
            <a:r>
              <a:rPr lang="en-US" sz="1200" b="1" dirty="0" err="1" smtClean="0">
                <a:latin typeface="Courier" pitchFamily="49" charset="0"/>
              </a:rPr>
              <a:t>UriBuilder.fromResource</a:t>
            </a:r>
            <a:r>
              <a:rPr lang="en-US" sz="1200" b="1" dirty="0" smtClean="0">
                <a:latin typeface="Courier" pitchFamily="49" charset="0"/>
              </a:rPr>
              <a:t>(</a:t>
            </a:r>
            <a:r>
              <a:rPr lang="en-US" sz="1200" b="1" dirty="0" err="1" smtClean="0">
                <a:latin typeface="Courier" pitchFamily="49" charset="0"/>
              </a:rPr>
              <a:t>CollectionObjectResource.class</a:t>
            </a:r>
            <a:r>
              <a:rPr lang="en-US" sz="1200" b="1" dirty="0" smtClean="0">
                <a:latin typeface="Courier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err="1" smtClean="0">
                <a:latin typeface="Courier" pitchFamily="49" charset="0"/>
              </a:rPr>
              <a:t>path.path</a:t>
            </a:r>
            <a:r>
              <a:rPr lang="en-US" sz="1200" b="1" dirty="0" smtClean="0">
                <a:latin typeface="Courier" pitchFamily="49" charset="0"/>
              </a:rPr>
              <a:t>("" + </a:t>
            </a:r>
            <a:r>
              <a:rPr lang="en-US" sz="1200" b="1" dirty="0" err="1" smtClean="0">
                <a:latin typeface="Courier" pitchFamily="49" charset="0"/>
              </a:rPr>
              <a:t>co.getId</a:t>
            </a:r>
            <a:r>
              <a:rPr lang="en-US" sz="1200" b="1" dirty="0" smtClean="0"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Response </a:t>
            </a:r>
            <a:r>
              <a:rPr lang="en-US" sz="1200" dirty="0" err="1" smtClean="0">
                <a:latin typeface="Courier" pitchFamily="49" charset="0"/>
              </a:rPr>
              <a:t>response</a:t>
            </a:r>
            <a:r>
              <a:rPr lang="en-US" sz="1200" dirty="0" smtClean="0">
                <a:latin typeface="Courier" pitchFamily="49" charset="0"/>
              </a:rPr>
              <a:t> = </a:t>
            </a:r>
            <a:r>
              <a:rPr lang="en-US" sz="1200" dirty="0" err="1" smtClean="0">
                <a:latin typeface="Courier" pitchFamily="49" charset="0"/>
              </a:rPr>
              <a:t>Response.created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dirty="0" err="1" smtClean="0">
                <a:latin typeface="Courier" pitchFamily="49" charset="0"/>
              </a:rPr>
              <a:t>path.build</a:t>
            </a:r>
            <a:r>
              <a:rPr lang="en-US" sz="1200" dirty="0" smtClean="0">
                <a:latin typeface="Courier" pitchFamily="49" charset="0"/>
              </a:rPr>
              <a:t>()).build();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return response;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}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990600"/>
          </a:xfrm>
        </p:spPr>
        <p:txBody>
          <a:bodyPr/>
          <a:lstStyle/>
          <a:p>
            <a:r>
              <a:rPr lang="en-US" sz="3600" dirty="0" smtClean="0"/>
              <a:t>Register resource </a:t>
            </a:r>
            <a:br>
              <a:rPr lang="en-US" sz="3600" dirty="0" smtClean="0"/>
            </a:br>
            <a:r>
              <a:rPr lang="en-US" sz="3600" dirty="0" smtClean="0"/>
              <a:t>with JAX-RS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public class </a:t>
            </a:r>
            <a:r>
              <a:rPr lang="en-US" sz="1200" dirty="0" err="1" smtClean="0">
                <a:latin typeface="Courier" pitchFamily="49" charset="0"/>
              </a:rPr>
              <a:t>CollectionSpaceApplication</a:t>
            </a:r>
            <a:r>
              <a:rPr lang="en-US" sz="1200" dirty="0" smtClean="0">
                <a:latin typeface="Courier" pitchFamily="49" charset="0"/>
              </a:rPr>
              <a:t> extends </a:t>
            </a:r>
            <a:r>
              <a:rPr lang="en-US" sz="1200" b="1" dirty="0" smtClean="0">
                <a:latin typeface="Courier" pitchFamily="49" charset="0"/>
              </a:rPr>
              <a:t>Application</a:t>
            </a:r>
            <a:r>
              <a:rPr lang="en-US" sz="1200" dirty="0" smtClean="0">
                <a:latin typeface="Courier" pitchFamily="49" charset="0"/>
              </a:rPr>
              <a:t> {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private Set&lt;Object&gt; singletons = new </a:t>
            </a:r>
            <a:r>
              <a:rPr lang="en-US" sz="1200" dirty="0" err="1" smtClean="0">
                <a:latin typeface="Courier" pitchFamily="49" charset="0"/>
              </a:rPr>
              <a:t>HashSet</a:t>
            </a:r>
            <a:r>
              <a:rPr lang="en-US" sz="1200" dirty="0" smtClean="0">
                <a:latin typeface="Courier" pitchFamily="49" charset="0"/>
              </a:rPr>
              <a:t>&lt;Object&gt;();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private Set&lt;Class&lt;?&gt;&gt; empty = new </a:t>
            </a:r>
            <a:r>
              <a:rPr lang="en-US" sz="1200" dirty="0" err="1" smtClean="0">
                <a:latin typeface="Courier" pitchFamily="49" charset="0"/>
              </a:rPr>
              <a:t>HashSet</a:t>
            </a:r>
            <a:r>
              <a:rPr lang="en-US" sz="1200" dirty="0" smtClean="0">
                <a:latin typeface="Courier" pitchFamily="49" charset="0"/>
              </a:rPr>
              <a:t>&lt;Class&lt;?&gt;&gt;();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</a:t>
            </a:r>
            <a:r>
              <a:rPr lang="en-US" sz="1200" dirty="0" err="1" smtClean="0">
                <a:latin typeface="Courier" pitchFamily="49" charset="0"/>
              </a:rPr>
              <a:t>CollectionSpaceApplication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</a:t>
            </a:r>
            <a:r>
              <a:rPr lang="en-US" sz="1200" b="1" dirty="0" err="1" smtClean="0">
                <a:latin typeface="Courier" pitchFamily="49" charset="0"/>
              </a:rPr>
              <a:t>singletons.add</a:t>
            </a:r>
            <a:r>
              <a:rPr lang="en-US" sz="1200" b="1" dirty="0" smtClean="0">
                <a:latin typeface="Courier" pitchFamily="49" charset="0"/>
              </a:rPr>
              <a:t>(new </a:t>
            </a:r>
            <a:r>
              <a:rPr lang="en-US" sz="1200" b="1" dirty="0" err="1" smtClean="0">
                <a:latin typeface="Courier" pitchFamily="49" charset="0"/>
              </a:rPr>
              <a:t>CollectionObjectResource</a:t>
            </a:r>
            <a:r>
              <a:rPr lang="en-US" sz="1200" b="1" dirty="0" smtClean="0">
                <a:latin typeface="Courier" pitchFamily="49" charset="0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@Override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Set&lt;Class&lt;?&gt;&gt; </a:t>
            </a:r>
            <a:r>
              <a:rPr lang="en-US" sz="1200" dirty="0" err="1" smtClean="0">
                <a:latin typeface="Courier" pitchFamily="49" charset="0"/>
              </a:rPr>
              <a:t>getClasses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return empty;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@Override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public Set&lt;Object&gt; </a:t>
            </a:r>
            <a:r>
              <a:rPr lang="en-US" sz="1200" dirty="0" err="1" smtClean="0">
                <a:latin typeface="Courier" pitchFamily="49" charset="0"/>
              </a:rPr>
              <a:t>getSingletons</a:t>
            </a:r>
            <a:r>
              <a:rPr lang="en-US" sz="1200" dirty="0" smtClean="0">
                <a:latin typeface="Courier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    return singletons;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}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Package </a:t>
            </a:r>
            <a:r>
              <a:rPr lang="en-US" sz="3200" dirty="0" smtClean="0"/>
              <a:t>Nuxeo </a:t>
            </a:r>
            <a:r>
              <a:rPr lang="en-US" sz="3200" dirty="0" smtClean="0"/>
              <a:t>d</a:t>
            </a:r>
            <a:r>
              <a:rPr lang="en-US" sz="3200" dirty="0" smtClean="0"/>
              <a:t>ocument type as OSGI component </a:t>
            </a:r>
            <a:r>
              <a:rPr lang="en-US" sz="3200" dirty="0" smtClean="0"/>
              <a:t>(</a:t>
            </a:r>
            <a:r>
              <a:rPr lang="en-US" sz="2000" dirty="0" smtClean="0"/>
              <a:t>jar META-INF/MANIFEST.MF</a:t>
            </a:r>
            <a:r>
              <a:rPr lang="en-US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Manifest-Version: 1.0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</a:t>
            </a:r>
            <a:r>
              <a:rPr lang="en-US" sz="1200" dirty="0" err="1" smtClean="0">
                <a:latin typeface="Courier" pitchFamily="49" charset="0"/>
              </a:rPr>
              <a:t>ManifestVersion</a:t>
            </a:r>
            <a:r>
              <a:rPr lang="en-US" sz="1200" dirty="0" smtClean="0">
                <a:latin typeface="Courier" pitchFamily="49" charset="0"/>
              </a:rPr>
              <a:t>: 1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Bundle-Name: </a:t>
            </a:r>
            <a:r>
              <a:rPr lang="en-US" sz="1200" dirty="0" err="1" smtClean="0">
                <a:latin typeface="Courier" pitchFamily="49" charset="0"/>
              </a:rPr>
              <a:t>NuxeoCS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</a:t>
            </a:r>
            <a:r>
              <a:rPr lang="en-US" sz="1200" dirty="0" err="1" smtClean="0">
                <a:latin typeface="Courier" pitchFamily="49" charset="0"/>
              </a:rPr>
              <a:t>SymbolicName</a:t>
            </a:r>
            <a:r>
              <a:rPr lang="en-US" sz="1200" dirty="0" smtClean="0">
                <a:latin typeface="Courier" pitchFamily="49" charset="0"/>
              </a:rPr>
              <a:t>: </a:t>
            </a:r>
            <a:r>
              <a:rPr lang="en-US" sz="1200" dirty="0" err="1" smtClean="0">
                <a:latin typeface="Courier" pitchFamily="49" charset="0"/>
              </a:rPr>
              <a:t>org.collectionspace.collectionobject;singleton</a:t>
            </a:r>
            <a:r>
              <a:rPr lang="en-US" sz="1200" dirty="0" smtClean="0">
                <a:latin typeface="Courier" pitchFamily="49" charset="0"/>
              </a:rPr>
              <a:t>:=true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Bundle-Version: 1.0.0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Bundle-Localization: </a:t>
            </a:r>
            <a:r>
              <a:rPr lang="en-US" sz="1200" dirty="0" err="1" smtClean="0">
                <a:latin typeface="Courier" pitchFamily="49" charset="0"/>
              </a:rPr>
              <a:t>plugin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Bundle-Vendor: Nuxeo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Require-Bundle: </a:t>
            </a:r>
            <a:r>
              <a:rPr lang="en-US" sz="1200" dirty="0" err="1" smtClean="0">
                <a:latin typeface="Courier" pitchFamily="49" charset="0"/>
              </a:rPr>
              <a:t>org.nuxeo.runtime</a:t>
            </a:r>
            <a:r>
              <a:rPr lang="en-US" sz="1200" dirty="0" smtClean="0">
                <a:latin typeface="Courier" pitchFamily="49" charset="0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org.nuxeo.ecm.core.api</a:t>
            </a:r>
            <a:r>
              <a:rPr lang="en-US" sz="1200" dirty="0" smtClean="0">
                <a:latin typeface="Courier" pitchFamily="49" charset="0"/>
              </a:rPr>
              <a:t>,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org.nuxeo.ecm.core.api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org.nuxeo.ecm.platform.types.api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org.nuxeo.ecm.platform.versioning.api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org.nuxeo.ecm.platform.ui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org.nuxeo.ecm.platform.forms.layout.client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org.nuxeo.ecm.platform.publishing.api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org.nuxeo.ecm.platform.ws 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Provide-Package: </a:t>
            </a:r>
            <a:r>
              <a:rPr lang="en-US" sz="1200" b="1" dirty="0" err="1" smtClean="0">
                <a:latin typeface="Courier" pitchFamily="49" charset="0"/>
              </a:rPr>
              <a:t>org.collectionspace.collectionobject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err="1" smtClean="0">
                <a:latin typeface="Courier" pitchFamily="49" charset="0"/>
              </a:rPr>
              <a:t>Nuxeo</a:t>
            </a:r>
            <a:r>
              <a:rPr lang="en-US" sz="1200" dirty="0" smtClean="0">
                <a:latin typeface="Courier" pitchFamily="49" charset="0"/>
              </a:rPr>
              <a:t>-Component: </a:t>
            </a:r>
            <a:r>
              <a:rPr lang="en-US" sz="1200" b="1" dirty="0" smtClean="0">
                <a:latin typeface="Courier" pitchFamily="49" charset="0"/>
              </a:rPr>
              <a:t>OSGI-INF/core-types-contrib.xml</a:t>
            </a:r>
            <a:r>
              <a:rPr lang="en-US" sz="1200" dirty="0" smtClean="0">
                <a:latin typeface="Courier" pitchFamily="49" charset="0"/>
              </a:rPr>
              <a:t>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OSGI-INF/ecm-types-contrib.xml,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OSGI-INF/layouts-contrib.xml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en-US" sz="3200" dirty="0" smtClean="0"/>
              <a:t>Package </a:t>
            </a:r>
            <a:r>
              <a:rPr lang="en-US" sz="3200" dirty="0" smtClean="0"/>
              <a:t>resource as web-app</a:t>
            </a:r>
            <a:br>
              <a:rPr lang="en-US" sz="3200" dirty="0" smtClean="0"/>
            </a:br>
            <a:r>
              <a:rPr lang="en-US" sz="2000" dirty="0" smtClean="0"/>
              <a:t>(war WEB-INF/web.xml)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962400"/>
          </a:xfrm>
        </p:spPr>
        <p:txBody>
          <a:bodyPr/>
          <a:lstStyle/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b="1" dirty="0" err="1" smtClean="0">
                <a:latin typeface="Courier" pitchFamily="49" charset="0"/>
              </a:rPr>
              <a:t>javax.ws.rs.Application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dirty="0" err="1" smtClean="0">
                <a:latin typeface="Courier" pitchFamily="49" charset="0"/>
              </a:rPr>
              <a:t>org.collectionspace.hello.services.CollectionSpaceApplication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b="1" dirty="0" err="1" smtClean="0">
                <a:latin typeface="Courier" pitchFamily="49" charset="0"/>
              </a:rPr>
              <a:t>resteasy.servlet.mapping.prefix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-value&gt;/</a:t>
            </a:r>
            <a:r>
              <a:rPr lang="en-US" sz="1200" dirty="0" err="1" smtClean="0">
                <a:latin typeface="Courier" pitchFamily="49" charset="0"/>
              </a:rPr>
              <a:t>cspace-nuxeo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-value&gt;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/context-</a:t>
            </a:r>
            <a:r>
              <a:rPr lang="en-US" sz="1200" dirty="0" err="1" smtClean="0">
                <a:latin typeface="Courier" pitchFamily="49" charset="0"/>
              </a:rPr>
              <a:t>param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&lt;listener&gt;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&lt;listener-class&gt;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  </a:t>
            </a:r>
            <a:r>
              <a:rPr lang="en-US" sz="1200" b="1" dirty="0" err="1" smtClean="0">
                <a:latin typeface="Courier" pitchFamily="49" charset="0"/>
              </a:rPr>
              <a:t>org.jboss.resteasy.plugins.server.servlet.ResteasyBootstrap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&lt;/listener-class&gt;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&lt;/listener&gt;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dirty="0" err="1" smtClean="0">
                <a:latin typeface="Courier" pitchFamily="49" charset="0"/>
              </a:rPr>
              <a:t>Resteasy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-class&gt;</a:t>
            </a:r>
            <a:r>
              <a:rPr lang="en-US" sz="1200" b="1" dirty="0" err="1" smtClean="0">
                <a:latin typeface="Courier" pitchFamily="49" charset="0"/>
              </a:rPr>
              <a:t>org.jboss.resteasy.plugins.server.servlet.HttpServletDispatcher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-class&gt;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-mapping&gt;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  <a:r>
              <a:rPr lang="en-US" sz="1200" dirty="0" err="1" smtClean="0">
                <a:latin typeface="Courier" pitchFamily="49" charset="0"/>
              </a:rPr>
              <a:t>Resteasy</a:t>
            </a: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-name&gt;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  &lt;</a:t>
            </a:r>
            <a:r>
              <a:rPr lang="en-US" sz="1200" dirty="0" err="1" smtClean="0">
                <a:latin typeface="Courier" pitchFamily="49" charset="0"/>
              </a:rPr>
              <a:t>url</a:t>
            </a:r>
            <a:r>
              <a:rPr lang="en-US" sz="1200" dirty="0" smtClean="0">
                <a:latin typeface="Courier" pitchFamily="49" charset="0"/>
              </a:rPr>
              <a:t>-pattern&gt;/</a:t>
            </a:r>
            <a:r>
              <a:rPr lang="en-US" sz="1200" dirty="0" err="1" smtClean="0">
                <a:latin typeface="Courier" pitchFamily="49" charset="0"/>
              </a:rPr>
              <a:t>cspace-nuxeo</a:t>
            </a:r>
            <a:r>
              <a:rPr lang="en-US" sz="1200" dirty="0" smtClean="0">
                <a:latin typeface="Courier" pitchFamily="49" charset="0"/>
              </a:rPr>
              <a:t>/*&lt;/</a:t>
            </a:r>
            <a:r>
              <a:rPr lang="en-US" sz="1200" dirty="0" err="1" smtClean="0">
                <a:latin typeface="Courier" pitchFamily="49" charset="0"/>
              </a:rPr>
              <a:t>url</a:t>
            </a:r>
            <a:r>
              <a:rPr lang="en-US" sz="1200" dirty="0" smtClean="0">
                <a:latin typeface="Courier" pitchFamily="49" charset="0"/>
              </a:rPr>
              <a:t>-pattern&gt;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&lt;/</a:t>
            </a:r>
            <a:r>
              <a:rPr lang="en-US" sz="1200" dirty="0" err="1" smtClean="0">
                <a:latin typeface="Courier" pitchFamily="49" charset="0"/>
              </a:rPr>
              <a:t>servlet</a:t>
            </a:r>
            <a:r>
              <a:rPr lang="en-US" sz="1200" dirty="0" smtClean="0">
                <a:latin typeface="Courier" pitchFamily="49" charset="0"/>
              </a:rPr>
              <a:t>-mapping&gt;</a:t>
            </a:r>
            <a:endParaRPr lang="en-US" sz="1200" dirty="0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603375" y="2139950"/>
          <a:ext cx="5697538" cy="3806825"/>
        </p:xfrm>
        <a:graphic>
          <a:graphicData uri="http://schemas.openxmlformats.org/presentationml/2006/ole">
            <p:oleObj spid="_x0000_s1026" name="Visio" r:id="rId3" imgW="6124340" imgH="409266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the service layer</a:t>
            </a:r>
          </a:p>
          <a:p>
            <a:r>
              <a:rPr lang="en-US" dirty="0" smtClean="0"/>
              <a:t>A CollectionSpace service</a:t>
            </a:r>
          </a:p>
          <a:p>
            <a:pPr lvl="1"/>
            <a:r>
              <a:rPr lang="en-US" dirty="0" smtClean="0"/>
              <a:t>Contract, Document Type, </a:t>
            </a:r>
            <a:r>
              <a:rPr lang="en-US" dirty="0" err="1" smtClean="0"/>
              <a:t>RESTful</a:t>
            </a:r>
            <a:r>
              <a:rPr lang="en-US" dirty="0" smtClean="0"/>
              <a:t> Resource, Package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model for CollectionObject</a:t>
            </a:r>
          </a:p>
          <a:p>
            <a:r>
              <a:rPr lang="en-US" dirty="0" smtClean="0"/>
              <a:t>Develop, deploy and test CollectionObject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z="3200" dirty="0" smtClean="0"/>
              <a:t>Service layer cake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9721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77200" cy="1162050"/>
          </a:xfrm>
        </p:spPr>
        <p:txBody>
          <a:bodyPr/>
          <a:lstStyle/>
          <a:p>
            <a:pPr algn="ctr"/>
            <a:r>
              <a:rPr lang="en-US" sz="3200" dirty="0" smtClean="0"/>
              <a:t>Splitting the cake </a:t>
            </a:r>
            <a:r>
              <a:rPr lang="en-US" sz="3200" dirty="0" smtClean="0">
                <a:sym typeface="Wingdings" pitchFamily="2" charset="2"/>
              </a:rPr>
              <a:t>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3962400"/>
            <a:ext cx="4267200" cy="25908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Why?</a:t>
            </a:r>
          </a:p>
          <a:p>
            <a:r>
              <a:rPr lang="en-US" sz="1600" dirty="0" smtClean="0"/>
              <a:t>Prototypical Nuxeo </a:t>
            </a:r>
            <a:r>
              <a:rPr lang="en-US" sz="1600" dirty="0" err="1" smtClean="0"/>
              <a:t>RESTful</a:t>
            </a:r>
            <a:r>
              <a:rPr lang="en-US" sz="1600" dirty="0" smtClean="0"/>
              <a:t> APIs (only for document repository, no support for XML complex type)</a:t>
            </a:r>
          </a:p>
          <a:p>
            <a:r>
              <a:rPr lang="en-US" sz="1600" dirty="0" err="1" smtClean="0"/>
              <a:t>Nuxeo’s</a:t>
            </a:r>
            <a:r>
              <a:rPr lang="en-US" sz="1600" dirty="0" smtClean="0"/>
              <a:t> Java Local APIs force to run inside Nuxeo container</a:t>
            </a:r>
          </a:p>
          <a:p>
            <a:r>
              <a:rPr lang="en-US" sz="1600" dirty="0" smtClean="0"/>
              <a:t>Co-located (same </a:t>
            </a:r>
            <a:r>
              <a:rPr lang="en-US" sz="1600" dirty="0" err="1" smtClean="0"/>
              <a:t>addressspace</a:t>
            </a:r>
            <a:r>
              <a:rPr lang="en-US" sz="1600" dirty="0" smtClean="0"/>
              <a:t>) CS and Nuxeo using Java Remote APIs was not possible due to </a:t>
            </a:r>
            <a:r>
              <a:rPr lang="en-US" sz="1600" dirty="0" err="1" smtClean="0"/>
              <a:t>classloading</a:t>
            </a:r>
            <a:r>
              <a:rPr lang="en-US" sz="1600" dirty="0" smtClean="0"/>
              <a:t> issues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4279605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04975"/>
            <a:ext cx="3622921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CollectionObject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(schema and APIs)</a:t>
            </a:r>
            <a:endParaRPr lang="en-US" dirty="0" smtClean="0"/>
          </a:p>
          <a:p>
            <a:r>
              <a:rPr lang="en-US" dirty="0" err="1" smtClean="0"/>
              <a:t>RESTful</a:t>
            </a:r>
            <a:r>
              <a:rPr lang="en-US" dirty="0" smtClean="0"/>
              <a:t> Resource using JAX-RS</a:t>
            </a:r>
            <a:endParaRPr lang="en-US" dirty="0" smtClean="0"/>
          </a:p>
          <a:p>
            <a:r>
              <a:rPr lang="en-US" dirty="0" smtClean="0"/>
              <a:t>Package and Deploy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CollectionObject Entity Schema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1603375" y="2139950"/>
          <a:ext cx="5697538" cy="3806825"/>
        </p:xfrm>
        <a:graphic>
          <a:graphicData uri="http://schemas.openxmlformats.org/presentationml/2006/ole">
            <p:oleObj spid="_x0000_s2051" name="Visio" r:id="rId3" imgW="6124340" imgH="409266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Nuxeo document type for </a:t>
            </a:r>
            <a:r>
              <a:rPr lang="en-US" sz="2800" dirty="0" smtClean="0"/>
              <a:t>CollectionObject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dirty="0" smtClean="0"/>
              <a:t>OSGI-INF/core-types-contrib.xml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&lt;?xml version="1.0"?&gt;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&lt;component name="</a:t>
            </a:r>
            <a:r>
              <a:rPr lang="en-US" sz="1400" b="1" dirty="0" err="1" smtClean="0">
                <a:latin typeface="Courier" pitchFamily="49" charset="0"/>
              </a:rPr>
              <a:t>org.collectionspace.collectionobject.coreTypes</a:t>
            </a:r>
            <a:r>
              <a:rPr lang="en-US" sz="1400" dirty="0" smtClean="0">
                <a:latin typeface="Courier" pitchFamily="49" charset="0"/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&lt;extension target="</a:t>
            </a:r>
            <a:r>
              <a:rPr lang="en-US" sz="1400" dirty="0" err="1" smtClean="0">
                <a:latin typeface="Courier" pitchFamily="49" charset="0"/>
              </a:rPr>
              <a:t>org.nuxeo.ecm.core.schema.TypeService</a:t>
            </a:r>
            <a:r>
              <a:rPr lang="en-US" sz="1400" dirty="0" smtClean="0">
                <a:latin typeface="Courier" pitchFamily="49" charset="0"/>
              </a:rPr>
              <a:t>" point="schema"&gt;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&lt;schema name="</a:t>
            </a:r>
            <a:r>
              <a:rPr lang="en-US" sz="1400" dirty="0" err="1" smtClean="0">
                <a:latin typeface="Courier" pitchFamily="49" charset="0"/>
              </a:rPr>
              <a:t>collectionobject</a:t>
            </a:r>
            <a:r>
              <a:rPr lang="en-US" sz="1400" dirty="0" smtClean="0">
                <a:latin typeface="Courier" pitchFamily="49" charset="0"/>
              </a:rPr>
              <a:t>" prefix="</a:t>
            </a:r>
            <a:r>
              <a:rPr lang="en-US" sz="1400" dirty="0" err="1" smtClean="0">
                <a:latin typeface="Courier" pitchFamily="49" charset="0"/>
              </a:rPr>
              <a:t>collectionobject</a:t>
            </a:r>
            <a:r>
              <a:rPr lang="en-US" sz="1400" dirty="0" smtClean="0">
                <a:latin typeface="Courier" pitchFamily="49" charset="0"/>
              </a:rPr>
              <a:t>-core" </a:t>
            </a:r>
            <a:r>
              <a:rPr lang="en-US" sz="1400" dirty="0" err="1" smtClean="0">
                <a:latin typeface="Courier" pitchFamily="49" charset="0"/>
              </a:rPr>
              <a:t>src</a:t>
            </a:r>
            <a:r>
              <a:rPr lang="en-US" sz="1400" dirty="0" smtClean="0">
                <a:latin typeface="Courier" pitchFamily="49" charset="0"/>
              </a:rPr>
              <a:t>="schemas/collectionobject.xsd"/&gt;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&lt;/extension&gt;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&lt;extension target="</a:t>
            </a:r>
            <a:r>
              <a:rPr lang="en-US" sz="1400" dirty="0" err="1" smtClean="0">
                <a:latin typeface="Courier" pitchFamily="49" charset="0"/>
              </a:rPr>
              <a:t>org.nuxeo.ecm.core.schema.TypeService</a:t>
            </a:r>
            <a:r>
              <a:rPr lang="en-US" sz="1400" dirty="0" smtClean="0">
                <a:latin typeface="Courier" pitchFamily="49" charset="0"/>
              </a:rPr>
              <a:t>" point="</a:t>
            </a:r>
            <a:r>
              <a:rPr lang="en-US" sz="1400" dirty="0" err="1" smtClean="0">
                <a:latin typeface="Courier" pitchFamily="49" charset="0"/>
              </a:rPr>
              <a:t>doctype</a:t>
            </a:r>
            <a:r>
              <a:rPr lang="en-US" sz="1400" dirty="0" smtClean="0">
                <a:latin typeface="Courier" pitchFamily="49" charset="0"/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doctype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b="1" dirty="0" smtClean="0">
                <a:latin typeface="Courier" pitchFamily="49" charset="0"/>
              </a:rPr>
              <a:t>CollectionObject</a:t>
            </a:r>
            <a:r>
              <a:rPr lang="en-US" sz="1400" dirty="0" smtClean="0">
                <a:latin typeface="Courier" pitchFamily="49" charset="0"/>
              </a:rPr>
              <a:t>" extends="Document"&gt;</a:t>
            </a:r>
          </a:p>
          <a:p>
            <a:pPr>
              <a:buNone/>
            </a:pPr>
            <a:r>
              <a:rPr lang="en-US" sz="1400" b="1" dirty="0" smtClean="0">
                <a:latin typeface="Courier" pitchFamily="49" charset="0"/>
              </a:rPr>
              <a:t>      &lt;schema name</a:t>
            </a:r>
            <a:r>
              <a:rPr lang="en-US" sz="1400" b="1" dirty="0" smtClean="0">
                <a:latin typeface="Courier" pitchFamily="49" charset="0"/>
              </a:rPr>
              <a:t>=“</a:t>
            </a:r>
            <a:r>
              <a:rPr lang="en-US" sz="1400" b="1" dirty="0" err="1" smtClean="0">
                <a:latin typeface="Courier" pitchFamily="49" charset="0"/>
              </a:rPr>
              <a:t>collectionobject</a:t>
            </a:r>
            <a:r>
              <a:rPr lang="en-US" sz="1400" b="1" dirty="0" smtClean="0">
                <a:latin typeface="Courier" pitchFamily="49" charset="0"/>
              </a:rPr>
              <a:t>-core"/&gt; </a:t>
            </a:r>
          </a:p>
          <a:p>
            <a:pPr>
              <a:buNone/>
            </a:pPr>
            <a:r>
              <a:rPr lang="en-US" sz="1400" b="1" dirty="0" smtClean="0">
                <a:latin typeface="Courier" pitchFamily="49" charset="0"/>
              </a:rPr>
              <a:t>      </a:t>
            </a:r>
            <a:r>
              <a:rPr lang="en-US" sz="1400" b="1" dirty="0" smtClean="0">
                <a:latin typeface="Courier" pitchFamily="49" charset="0"/>
              </a:rPr>
              <a:t>&lt;schema name</a:t>
            </a:r>
            <a:r>
              <a:rPr lang="en-US" sz="1400" b="1" dirty="0" smtClean="0">
                <a:latin typeface="Courier" pitchFamily="49" charset="0"/>
              </a:rPr>
              <a:t>=“</a:t>
            </a:r>
            <a:r>
              <a:rPr lang="en-US" sz="1400" b="1" dirty="0" err="1" smtClean="0">
                <a:latin typeface="Courier" pitchFamily="49" charset="0"/>
              </a:rPr>
              <a:t>collectionobject</a:t>
            </a:r>
            <a:r>
              <a:rPr lang="en-US" sz="1400" b="1" dirty="0" smtClean="0">
                <a:latin typeface="Courier" pitchFamily="49" charset="0"/>
              </a:rPr>
              <a:t>-anthropology"/&gt;</a:t>
            </a:r>
            <a:endParaRPr lang="en-US" sz="14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" pitchFamily="49" charset="0"/>
              </a:rPr>
              <a:t>      &lt;schema name="</a:t>
            </a:r>
            <a:r>
              <a:rPr lang="en-US" sz="1400" b="1" dirty="0" smtClean="0">
                <a:latin typeface="Courier" pitchFamily="49" charset="0"/>
              </a:rPr>
              <a:t>collectionobject-hearstmuseum.berkeley.edu"/&gt;</a:t>
            </a:r>
            <a:endParaRPr lang="en-US" sz="14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&lt;/</a:t>
            </a:r>
            <a:r>
              <a:rPr lang="en-US" sz="1400" dirty="0" err="1" smtClean="0">
                <a:latin typeface="Courier" pitchFamily="49" charset="0"/>
              </a:rPr>
              <a:t>doctype</a:t>
            </a:r>
            <a:r>
              <a:rPr lang="en-US" sz="1400" dirty="0" smtClean="0">
                <a:latin typeface="Courier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&lt;/extension&gt;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&lt;/component&gt;</a:t>
            </a:r>
            <a:endParaRPr lang="en-US" sz="14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collectionobject.xsd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&lt;?xml version="1.0" encoding="UTF-8" standalone="yes"?&gt;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</a:t>
            </a:r>
            <a:r>
              <a:rPr lang="en-US" sz="1400" dirty="0" err="1" smtClean="0">
                <a:latin typeface="Courier" pitchFamily="49" charset="0"/>
              </a:rPr>
              <a:t>xs:schema</a:t>
            </a:r>
            <a:r>
              <a:rPr lang="en-US" sz="1400" dirty="0" smtClean="0">
                <a:latin typeface="Courier" pitchFamily="49" charset="0"/>
              </a:rPr>
              <a:t> </a:t>
            </a:r>
            <a:endParaRPr lang="en-US" sz="1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  <a:r>
              <a:rPr lang="en-US" sz="1400" dirty="0" err="1" smtClean="0">
                <a:latin typeface="Courier" pitchFamily="49" charset="0"/>
              </a:rPr>
              <a:t>xmlns:xs</a:t>
            </a:r>
            <a:r>
              <a:rPr lang="en-US" sz="1400" dirty="0" smtClean="0">
                <a:latin typeface="Courier" pitchFamily="49" charset="0"/>
              </a:rPr>
              <a:t>="http://www.w3.org/2001/XMLSchema"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  <a:r>
              <a:rPr lang="en-US" sz="1400" dirty="0" err="1" smtClean="0">
                <a:latin typeface="Courier" pitchFamily="49" charset="0"/>
              </a:rPr>
              <a:t>xmlns:ns</a:t>
            </a:r>
            <a:r>
              <a:rPr lang="en-US" sz="1400" dirty="0" smtClean="0">
                <a:latin typeface="Courier" pitchFamily="49" charset="0"/>
              </a:rPr>
              <a:t>="http://collectionspace.org/collectionobject/"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  <a:r>
              <a:rPr lang="en-US" sz="1400" dirty="0" err="1" smtClean="0">
                <a:latin typeface="Courier" pitchFamily="49" charset="0"/>
              </a:rPr>
              <a:t>xmlns</a:t>
            </a:r>
            <a:r>
              <a:rPr lang="en-US" sz="1400" dirty="0" smtClean="0">
                <a:latin typeface="Courier" pitchFamily="49" charset="0"/>
              </a:rPr>
              <a:t>="http://collectionspace.org/collectionobject/"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  <a:r>
              <a:rPr lang="en-US" sz="1400" dirty="0" err="1" smtClean="0">
                <a:latin typeface="Courier" pitchFamily="49" charset="0"/>
              </a:rPr>
              <a:t>targetNamespace</a:t>
            </a:r>
            <a:r>
              <a:rPr lang="en-US" sz="1400" dirty="0" smtClean="0">
                <a:latin typeface="Courier" pitchFamily="49" charset="0"/>
              </a:rPr>
              <a:t>="http://collectionspace.org/collectionobject/"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version="0.1</a:t>
            </a:r>
            <a:r>
              <a:rPr lang="en-US" sz="1400" dirty="0" smtClean="0">
                <a:latin typeface="Courier" pitchFamily="49" charset="0"/>
              </a:rPr>
              <a:t>"&gt;</a:t>
            </a:r>
            <a:endParaRPr lang="en-US" sz="1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objectNumber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otherNumber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briefDescription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name="comments"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distFeatures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objectName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</a:t>
            </a:r>
            <a:r>
              <a:rPr lang="en-US" sz="1400" dirty="0" err="1" smtClean="0">
                <a:latin typeface="Courier" pitchFamily="49" charset="0"/>
              </a:rPr>
              <a:t>responsibleDept</a:t>
            </a:r>
            <a:r>
              <a:rPr lang="en-US" sz="1400" dirty="0" smtClean="0">
                <a:latin typeface="Courier" pitchFamily="49" charset="0"/>
              </a:rPr>
              <a:t>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&lt;</a:t>
            </a:r>
            <a:r>
              <a:rPr lang="en-US" sz="1400" dirty="0" err="1" smtClean="0">
                <a:latin typeface="Courier" pitchFamily="49" charset="0"/>
              </a:rPr>
              <a:t>xs:element</a:t>
            </a:r>
            <a:r>
              <a:rPr lang="en-US" sz="1400" dirty="0" smtClean="0">
                <a:latin typeface="Courier" pitchFamily="49" charset="0"/>
              </a:rPr>
              <a:t> name="title" type="</a:t>
            </a:r>
            <a:r>
              <a:rPr lang="en-US" sz="1400" dirty="0" err="1" smtClean="0">
                <a:latin typeface="Courier" pitchFamily="49" charset="0"/>
              </a:rPr>
              <a:t>xs:string</a:t>
            </a:r>
            <a:r>
              <a:rPr lang="en-US" sz="1400" dirty="0" smtClean="0">
                <a:latin typeface="Courier" pitchFamily="49" charset="0"/>
              </a:rPr>
              <a:t>"/&gt;    </a:t>
            </a:r>
            <a:endParaRPr lang="en-US" sz="1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&lt;/</a:t>
            </a:r>
            <a:r>
              <a:rPr lang="en-US" sz="1400" dirty="0" err="1" smtClean="0">
                <a:latin typeface="Courier" pitchFamily="49" charset="0"/>
              </a:rPr>
              <a:t>xs:schema</a:t>
            </a:r>
            <a:r>
              <a:rPr lang="en-US" sz="1400" dirty="0" smtClean="0">
                <a:latin typeface="Courier" pitchFamily="49" charset="0"/>
              </a:rPr>
              <a:t>&gt;</a:t>
            </a:r>
            <a:endParaRPr lang="en-US" sz="1400" dirty="0" smtClean="0">
              <a:latin typeface="Couri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477000"/>
            <a:ext cx="8277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flat schema – used due to limitations of Nuxeo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 APIs. No more needed with Nuxeo Java Remote APIs.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CollectionSpace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r>
              <a:rPr lang="en-US" dirty="0" smtClean="0"/>
              <a:t>Develop JAX-RS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3962400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@Path("/</a:t>
            </a:r>
            <a:r>
              <a:rPr lang="en-US" sz="1200" b="1" dirty="0" err="1" smtClean="0">
                <a:latin typeface="Courier" pitchFamily="49" charset="0"/>
              </a:rPr>
              <a:t>collectionobjects</a:t>
            </a:r>
            <a:r>
              <a:rPr lang="en-US" sz="1200" b="1" dirty="0" smtClean="0">
                <a:latin typeface="Courier" pitchFamily="49" charset="0"/>
              </a:rPr>
              <a:t>")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@</a:t>
            </a:r>
            <a:r>
              <a:rPr lang="en-US" sz="1200" b="1" dirty="0" smtClean="0">
                <a:latin typeface="Courier" pitchFamily="49" charset="0"/>
              </a:rPr>
              <a:t>Consumes("application/xml")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@Produces("application/xml")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public class </a:t>
            </a:r>
            <a:r>
              <a:rPr lang="en-US" sz="1200" dirty="0" err="1" smtClean="0">
                <a:latin typeface="Courier" pitchFamily="49" charset="0"/>
              </a:rPr>
              <a:t>CollectionObjectResource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smtClean="0">
                <a:latin typeface="Courier" pitchFamily="49" charset="0"/>
              </a:rPr>
              <a:t>extends </a:t>
            </a:r>
            <a:r>
              <a:rPr lang="en-US" sz="1200" dirty="0" err="1" smtClean="0">
                <a:latin typeface="Courier" pitchFamily="49" charset="0"/>
              </a:rPr>
              <a:t>CollectionSpaceResource</a:t>
            </a:r>
            <a:r>
              <a:rPr lang="en-US" sz="1200" dirty="0" smtClean="0">
                <a:latin typeface="Courier" pitchFamily="49" charset="0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	</a:t>
            </a:r>
            <a:r>
              <a:rPr lang="en-US" sz="1200" b="1" dirty="0" smtClean="0">
                <a:latin typeface="Courier" pitchFamily="49" charset="0"/>
              </a:rPr>
              <a:t>@</a:t>
            </a:r>
            <a:r>
              <a:rPr lang="en-US" sz="1200" b="1" dirty="0" smtClean="0">
                <a:latin typeface="Courier" pitchFamily="49" charset="0"/>
              </a:rPr>
              <a:t>POST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Response </a:t>
            </a:r>
            <a:r>
              <a:rPr lang="en-US" sz="1200" dirty="0" err="1" smtClean="0">
                <a:latin typeface="Courier" pitchFamily="49" charset="0"/>
              </a:rPr>
              <a:t>createCollectionObject</a:t>
            </a:r>
            <a:r>
              <a:rPr lang="en-US" sz="1200" dirty="0" smtClean="0">
                <a:latin typeface="Courier" pitchFamily="49" charset="0"/>
              </a:rPr>
              <a:t>(CollectionObject co) </a:t>
            </a:r>
            <a:r>
              <a:rPr lang="en-US" sz="1200" dirty="0" smtClean="0">
                <a:latin typeface="Courier" pitchFamily="49" charset="0"/>
              </a:rPr>
              <a:t>{ … }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smtClean="0">
                <a:latin typeface="Courier" pitchFamily="49" charset="0"/>
              </a:rPr>
              <a:t>   @</a:t>
            </a:r>
            <a:r>
              <a:rPr lang="en-US" sz="1200" b="1" dirty="0" smtClean="0">
                <a:latin typeface="Courier" pitchFamily="49" charset="0"/>
              </a:rPr>
              <a:t>GET</a:t>
            </a: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	@Path</a:t>
            </a:r>
            <a:r>
              <a:rPr lang="en-US" sz="1200" b="1" dirty="0" smtClean="0">
                <a:latin typeface="Courier" pitchFamily="49" charset="0"/>
              </a:rPr>
              <a:t>("{id}")</a:t>
            </a:r>
            <a:endParaRPr lang="en-US" sz="1200" b="1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CollectionObject </a:t>
            </a:r>
            <a:r>
              <a:rPr lang="en-US" sz="1200" dirty="0" err="1" smtClean="0">
                <a:latin typeface="Courier" pitchFamily="49" charset="0"/>
              </a:rPr>
              <a:t>getCollectionObject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b="1" dirty="0" smtClean="0">
                <a:latin typeface="Courier" pitchFamily="49" charset="0"/>
              </a:rPr>
              <a:t>@</a:t>
            </a:r>
            <a:r>
              <a:rPr lang="en-US" sz="1200" b="1" dirty="0" err="1" smtClean="0">
                <a:latin typeface="Courier" pitchFamily="49" charset="0"/>
              </a:rPr>
              <a:t>PathParam</a:t>
            </a:r>
            <a:r>
              <a:rPr lang="en-US" sz="1200" b="1" dirty="0" smtClean="0">
                <a:latin typeface="Courier" pitchFamily="49" charset="0"/>
              </a:rPr>
              <a:t>("id")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smtClean="0">
                <a:latin typeface="Courier" pitchFamily="49" charset="0"/>
              </a:rPr>
              <a:t>String </a:t>
            </a:r>
            <a:r>
              <a:rPr lang="en-US" sz="1200" dirty="0" smtClean="0">
                <a:latin typeface="Courier" pitchFamily="49" charset="0"/>
              </a:rPr>
              <a:t>id) { .. }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</a:t>
            </a:r>
            <a:r>
              <a:rPr lang="en-US" sz="1200" b="1" dirty="0" smtClean="0">
                <a:latin typeface="Courier" pitchFamily="49" charset="0"/>
              </a:rPr>
              <a:t>   @</a:t>
            </a:r>
            <a:r>
              <a:rPr lang="en-US" sz="1200" b="1" dirty="0" smtClean="0">
                <a:latin typeface="Courier" pitchFamily="49" charset="0"/>
              </a:rPr>
              <a:t>PUT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@Path</a:t>
            </a:r>
            <a:r>
              <a:rPr lang="en-US" sz="1200" dirty="0" smtClean="0">
                <a:latin typeface="Courier" pitchFamily="49" charset="0"/>
              </a:rPr>
              <a:t>("{id}")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CollectionObject </a:t>
            </a:r>
            <a:r>
              <a:rPr lang="en-US" sz="1200" dirty="0" err="1" smtClean="0">
                <a:latin typeface="Courier" pitchFamily="49" charset="0"/>
              </a:rPr>
              <a:t>updateCollectionObject</a:t>
            </a:r>
            <a:r>
              <a:rPr lang="en-US" sz="1200" dirty="0" smtClean="0">
                <a:latin typeface="Courier" pitchFamily="49" charset="0"/>
              </a:rPr>
              <a:t>(@</a:t>
            </a:r>
            <a:r>
              <a:rPr lang="en-US" sz="1200" dirty="0" err="1" smtClean="0">
                <a:latin typeface="Courier" pitchFamily="49" charset="0"/>
              </a:rPr>
              <a:t>PathParam</a:t>
            </a:r>
            <a:r>
              <a:rPr lang="en-US" sz="1200" dirty="0" smtClean="0">
                <a:latin typeface="Courier" pitchFamily="49" charset="0"/>
              </a:rPr>
              <a:t>("id") </a:t>
            </a:r>
            <a:r>
              <a:rPr lang="en-US" sz="1200" dirty="0" smtClean="0">
                <a:latin typeface="Courier" pitchFamily="49" charset="0"/>
              </a:rPr>
              <a:t>String </a:t>
            </a:r>
            <a:r>
              <a:rPr lang="en-US" sz="1200" dirty="0" smtClean="0">
                <a:latin typeface="Courier" pitchFamily="49" charset="0"/>
              </a:rPr>
              <a:t>id, </a:t>
            </a:r>
            <a:r>
              <a:rPr lang="en-US" sz="1200" dirty="0" smtClean="0">
                <a:latin typeface="Courier" pitchFamily="49" charset="0"/>
              </a:rPr>
              <a:t>CollectionObject </a:t>
            </a:r>
            <a:r>
              <a:rPr lang="en-US" sz="1200" dirty="0" err="1" smtClean="0">
                <a:latin typeface="Courier" pitchFamily="49" charset="0"/>
              </a:rPr>
              <a:t>theUpdate</a:t>
            </a:r>
            <a:r>
              <a:rPr lang="en-US" sz="1200" dirty="0" smtClean="0">
                <a:latin typeface="Courier" pitchFamily="49" charset="0"/>
              </a:rPr>
              <a:t>) </a:t>
            </a:r>
            <a:r>
              <a:rPr lang="en-US" sz="1200" dirty="0" smtClean="0">
                <a:latin typeface="Courier" pitchFamily="49" charset="0"/>
              </a:rPr>
              <a:t>{ … }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" pitchFamily="49" charset="0"/>
              </a:rPr>
              <a:t>    @</a:t>
            </a:r>
            <a:r>
              <a:rPr lang="en-US" sz="1200" b="1" dirty="0" smtClean="0">
                <a:latin typeface="Courier" pitchFamily="49" charset="0"/>
              </a:rPr>
              <a:t>DELETE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@Path</a:t>
            </a:r>
            <a:r>
              <a:rPr lang="en-US" sz="1200" dirty="0" smtClean="0">
                <a:latin typeface="Courier" pitchFamily="49" charset="0"/>
              </a:rPr>
              <a:t>("{id}")</a:t>
            </a:r>
            <a:endParaRPr lang="en-US" sz="12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void </a:t>
            </a:r>
            <a:r>
              <a:rPr lang="en-US" sz="1200" dirty="0" err="1" smtClean="0">
                <a:latin typeface="Courier" pitchFamily="49" charset="0"/>
              </a:rPr>
              <a:t>deleteCollectionObject</a:t>
            </a:r>
            <a:r>
              <a:rPr lang="en-US" sz="1200" dirty="0" smtClean="0">
                <a:latin typeface="Courier" pitchFamily="49" charset="0"/>
              </a:rPr>
              <a:t>(@</a:t>
            </a:r>
            <a:r>
              <a:rPr lang="en-US" sz="1200" dirty="0" err="1" smtClean="0">
                <a:latin typeface="Courier" pitchFamily="49" charset="0"/>
              </a:rPr>
              <a:t>PathParam</a:t>
            </a:r>
            <a:r>
              <a:rPr lang="en-US" sz="1200" dirty="0" smtClean="0">
                <a:latin typeface="Courier" pitchFamily="49" charset="0"/>
              </a:rPr>
              <a:t>("id") </a:t>
            </a:r>
            <a:r>
              <a:rPr lang="en-US" sz="1200" dirty="0" smtClean="0">
                <a:latin typeface="Courier" pitchFamily="49" charset="0"/>
              </a:rPr>
              <a:t>String </a:t>
            </a:r>
            <a:r>
              <a:rPr lang="en-US" sz="1200" dirty="0" smtClean="0">
                <a:latin typeface="Courier" pitchFamily="49" charset="0"/>
              </a:rPr>
              <a:t>id) { </a:t>
            </a:r>
            <a:r>
              <a:rPr lang="en-US" sz="1400" dirty="0" smtClean="0">
                <a:latin typeface="Courier" pitchFamily="49" charset="0"/>
              </a:rPr>
              <a:t>… }</a:t>
            </a:r>
          </a:p>
          <a:p>
            <a:pPr>
              <a:buNone/>
            </a:pPr>
            <a:endParaRPr lang="en-US" sz="1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" pitchFamily="49" charset="0"/>
              </a:rPr>
              <a:t>   </a:t>
            </a:r>
            <a:r>
              <a:rPr lang="en-US" sz="1200" b="1" dirty="0" smtClean="0">
                <a:latin typeface="Courier" pitchFamily="49" charset="0"/>
              </a:rPr>
              <a:t>@</a:t>
            </a:r>
            <a:r>
              <a:rPr lang="en-US" sz="1200" b="1" dirty="0" smtClean="0">
                <a:latin typeface="Courier" pitchFamily="49" charset="0"/>
              </a:rPr>
              <a:t>GET</a:t>
            </a:r>
          </a:p>
          <a:p>
            <a:pPr>
              <a:buNone/>
            </a:pPr>
            <a:r>
              <a:rPr lang="en-US" sz="1200" dirty="0" smtClean="0">
                <a:latin typeface="Courier" pitchFamily="49" charset="0"/>
              </a:rPr>
              <a:t>	public </a:t>
            </a:r>
            <a:r>
              <a:rPr lang="en-US" sz="1200" dirty="0" err="1" smtClean="0">
                <a:latin typeface="Courier" pitchFamily="49" charset="0"/>
              </a:rPr>
              <a:t>CollectionObjectList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getCollectionObjectList</a:t>
            </a:r>
            <a:r>
              <a:rPr lang="en-US" sz="1200" dirty="0" smtClean="0">
                <a:latin typeface="Courier" pitchFamily="49" charset="0"/>
              </a:rPr>
              <a:t>(</a:t>
            </a:r>
            <a:r>
              <a:rPr lang="en-US" sz="1200" b="1" dirty="0" smtClean="0">
                <a:latin typeface="Courier" pitchFamily="49" charset="0"/>
              </a:rPr>
              <a:t>@Context </a:t>
            </a:r>
            <a:r>
              <a:rPr lang="en-US" sz="1200" dirty="0" err="1" smtClean="0">
                <a:latin typeface="Courier" pitchFamily="49" charset="0"/>
              </a:rPr>
              <a:t>UriInfo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 err="1" smtClean="0">
                <a:latin typeface="Courier" pitchFamily="49" charset="0"/>
              </a:rPr>
              <a:t>ui</a:t>
            </a:r>
            <a:r>
              <a:rPr lang="en-US" sz="1200" dirty="0" smtClean="0">
                <a:latin typeface="Courier" pitchFamily="49" charset="0"/>
              </a:rPr>
              <a:t>) { … }</a:t>
            </a: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    </a:t>
            </a:r>
          </a:p>
          <a:p>
            <a:pPr>
              <a:buNone/>
            </a:pPr>
            <a:endParaRPr lang="en-US" sz="1400" dirty="0" smtClean="0">
              <a:latin typeface="Courier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" pitchFamily="49" charset="0"/>
              </a:rPr>
              <a:t>}</a:t>
            </a:r>
            <a:endParaRPr lang="en-US" sz="1400" dirty="0">
              <a:latin typeface="Courier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CA8C-91A2-4D9E-BD7C-5A90047BDB7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t-cs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ntoria MT Std SemiBold"/>
        <a:ea typeface=""/>
        <a:cs typeface=""/>
      </a:majorFont>
      <a:minorFont>
        <a:latin typeface="Cantoria M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ist-cs</Template>
  <TotalTime>492</TotalTime>
  <Words>753</Words>
  <Application>Microsoft Office PowerPoint</Application>
  <PresentationFormat>On-screen Show (4:3)</PresentationFormat>
  <Paragraphs>193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ist-cs</vt:lpstr>
      <vt:lpstr>Microsoft Office Visio Drawing</vt:lpstr>
      <vt:lpstr>CollectionSpace Service Behind the scenes</vt:lpstr>
      <vt:lpstr>Agenda</vt:lpstr>
      <vt:lpstr>Service layer cake</vt:lpstr>
      <vt:lpstr>Splitting the cake </vt:lpstr>
      <vt:lpstr>CollectionObject service</vt:lpstr>
      <vt:lpstr>CollectionObject Entity Schema</vt:lpstr>
      <vt:lpstr>Nuxeo document type for CollectionObject  OSGI-INF/core-types-contrib.xml</vt:lpstr>
      <vt:lpstr>collectionobject.xsd</vt:lpstr>
      <vt:lpstr>Develop JAX-RS Resource</vt:lpstr>
      <vt:lpstr>Develop JAX-RS Resource</vt:lpstr>
      <vt:lpstr>Register resource  with JAX-RS Application</vt:lpstr>
      <vt:lpstr>Package Nuxeo document type as OSGI component (jar META-INF/MANIFEST.MF)</vt:lpstr>
      <vt:lpstr>Package resource as web-app (war WEB-INF/web.xml)</vt:lpstr>
      <vt:lpstr>Deployment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CollectionSpace  Services Overview</dc:title>
  <dc:creator>sanjaydalal</dc:creator>
  <cp:lastModifiedBy>sanjaydalal</cp:lastModifiedBy>
  <cp:revision>70</cp:revision>
  <dcterms:created xsi:type="dcterms:W3CDTF">2009-06-04T17:41:26Z</dcterms:created>
  <dcterms:modified xsi:type="dcterms:W3CDTF">2009-06-08T21:58:25Z</dcterms:modified>
</cp:coreProperties>
</file>