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7" r:id="rId3"/>
    <p:sldId id="302" r:id="rId4"/>
    <p:sldId id="303" r:id="rId5"/>
    <p:sldId id="305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1AE6"/>
    <a:srgbClr val="3399FF"/>
    <a:srgbClr val="CC9900"/>
    <a:srgbClr val="CC00FF"/>
    <a:srgbClr val="FFFF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3689" autoAdjust="0"/>
    <p:restoredTop sz="86364" autoAdjust="0"/>
  </p:normalViewPr>
  <p:slideViewPr>
    <p:cSldViewPr>
      <p:cViewPr varScale="1">
        <p:scale>
          <a:sx n="94" d="100"/>
          <a:sy n="94" d="100"/>
        </p:scale>
        <p:origin x="-4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9440F7BA-3FB4-4DAB-8F9D-0684233D3C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7367BC2-82EE-4E4F-AADE-08DA742D7F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90CFF-A319-456A-A454-FA03BF9FD0DC}" type="slidenum">
              <a:rPr lang="en-US"/>
              <a:pPr/>
              <a:t>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8916C-DAA9-4429-BD00-6D65DF371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CC6C6-A692-4AB4-A58A-6F8170EA9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5546-007D-46FE-8ADD-A678F4747D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2CA8C-91A2-4D9E-BD7C-5A90047BDB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35C2F-B064-4C75-B7F8-888A79077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7F99-1EFF-4276-B170-C770DE13E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AF801-9D66-4F94-A404-25CBCD684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4226-6184-4D8F-9B28-513AA7123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7C270-B5A2-4359-879F-C3ACE4745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69146-E02F-4339-A2B9-0BCB649A8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18283-73F1-4858-82E6-FF6E723A3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552BC-8B4F-49A3-8A8D-7228BDE222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CollectionSpace </a:t>
            </a:r>
            <a:r>
              <a:rPr lang="en-US" dirty="0" smtClean="0"/>
              <a:t>Service</a:t>
            </a:r>
            <a:br>
              <a:rPr lang="en-US" dirty="0" smtClean="0"/>
            </a:br>
            <a:r>
              <a:rPr lang="en-US" dirty="0" smtClean="0"/>
              <a:t>REST-based APIs</a:t>
            </a:r>
            <a:endParaRPr lang="en-US" sz="3200" dirty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June 2009 Face-to-face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Aron Roberts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U.C. Berkeley IST/Data </a:t>
            </a:r>
            <a:r>
              <a:rPr lang="en-US" sz="2800" dirty="0" smtClean="0"/>
              <a:t>Services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662541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Search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(cont’d)</a:t>
            </a: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i="1" dirty="0" smtClean="0">
                <a:solidFill>
                  <a:srgbClr val="000000"/>
                </a:solidFill>
                <a:latin typeface="Arial" pitchFamily="80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we model searches as resources: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80" charset="0"/>
              </a:rPr>
              <a:t>Create 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POST a new search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  POST /searches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80" charset="0"/>
              </a:rPr>
              <a:t>Read 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GET search results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  GET /searches/{id}/results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Searches </a:t>
            </a:r>
            <a:r>
              <a:rPr lang="en-US" sz="2400" i="1" dirty="0" smtClean="0">
                <a:solidFill>
                  <a:srgbClr val="000000"/>
                </a:solidFill>
                <a:latin typeface="Arial" pitchFamily="80" charset="0"/>
              </a:rPr>
              <a:t>might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thus be saved, shared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59600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HTTP status codes returned in the response header:</a:t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1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008040"/>
                </a:solidFill>
                <a:latin typeface="Arial" pitchFamily="80" charset="0"/>
              </a:rPr>
              <a:t>200 OK</a:t>
            </a:r>
            <a:r>
              <a:rPr lang="en-US" sz="2400" dirty="0" smtClean="0">
                <a:solidFill>
                  <a:srgbClr val="008040"/>
                </a:solidFill>
                <a:latin typeface="Arial" pitchFamily="80" charset="0"/>
              </a:rPr>
              <a:t> The resource was read, updated, or deleted.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008040"/>
                </a:solidFill>
                <a:latin typeface="Arial" pitchFamily="80" charset="0"/>
              </a:rPr>
              <a:t>201 Created</a:t>
            </a:r>
            <a:r>
              <a:rPr lang="en-US" sz="2400" dirty="0" smtClean="0">
                <a:solidFill>
                  <a:srgbClr val="008040"/>
                </a:solidFill>
                <a:latin typeface="Arial" pitchFamily="80" charset="0"/>
              </a:rPr>
              <a:t>  The resource was created.</a:t>
            </a:r>
            <a:endParaRPr lang="en-US" sz="2400" dirty="0" smtClean="0"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400 Bad Request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The data sent in the request was bad.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403 Not Authorized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The Principal named in the request was not authorized to perform this action.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404 Not Found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The resource does not exist.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409 Conflict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A duplicate resource could not be created.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500 Internal Server Error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A service error occurred.</a:t>
            </a:r>
            <a:endParaRPr lang="en-US" sz="2400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Responses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048270"/>
          </a:xfrm>
        </p:spPr>
        <p:txBody>
          <a:bodyPr lIns="91440" rIns="91440" anchor="t">
            <a:spAutoFit/>
          </a:bodyPr>
          <a:lstStyle/>
          <a:p>
            <a:pPr mar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Response in body when a 4xx or 5xx status is returned:</a:t>
            </a:r>
            <a:b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&lt;error&gt;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&lt;code&gt;</a:t>
            </a:r>
            <a:r>
              <a:rPr lang="en-US" sz="2200" b="1" dirty="0" smtClean="0">
                <a:solidFill>
                  <a:srgbClr val="3333CC"/>
                </a:solidFill>
                <a:latin typeface="Courier New"/>
                <a:cs typeface="Courier New"/>
              </a:rPr>
              <a:t>{Mandatory code}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&lt;/code&gt;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&lt;message&gt;</a:t>
            </a:r>
            <a:r>
              <a:rPr lang="en-US" sz="2200" b="1" dirty="0" smtClean="0">
                <a:solidFill>
                  <a:srgbClr val="3333CC"/>
                </a:solidFill>
                <a:latin typeface="Courier New"/>
                <a:cs typeface="Courier New"/>
              </a:rPr>
              <a:t>{Optional message}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&lt;/message&gt;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&lt;resource-id&gt;</a:t>
            </a:r>
            <a:r>
              <a:rPr lang="en-US" sz="2200" b="1" dirty="0" smtClean="0">
                <a:solidFill>
                  <a:srgbClr val="3333CC"/>
                </a:solidFill>
                <a:latin typeface="Courier New"/>
                <a:cs typeface="Courier New"/>
              </a:rPr>
              <a:t>{Resource ID, if available}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&lt;/resource-id&gt;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&lt;request-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sz="2200" b="1" dirty="0" smtClean="0">
                <a:solidFill>
                  <a:srgbClr val="3333CC"/>
                </a:solidFill>
                <a:latin typeface="Courier New"/>
                <a:cs typeface="Courier New"/>
              </a:rPr>
              <a:t>{URI of request}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&lt;/request-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&lt;/error&gt;</a:t>
            </a:r>
            <a:endParaRPr lang="en-US" sz="2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2551468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REST-based APIs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pitchFamily="80" charset="0"/>
              </a:rPr>
              <a:t>http://wiki.collectionspace.org/x/yYD8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 </a:t>
            </a:r>
            <a:endParaRPr lang="en-US" sz="24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Common System Specific Elements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pitchFamily="80" charset="0"/>
              </a:rPr>
              <a:t>http://wiki.collectionspace.org/x/iID8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(payloads, error messages, and more!)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1849737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Eagerly invited.  (Probably later on!)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We seek consistency, </a:t>
            </a:r>
            <a:r>
              <a:rPr lang="en-US" sz="2400" smtClean="0">
                <a:solidFill>
                  <a:srgbClr val="000000"/>
                </a:solidFill>
                <a:latin typeface="Arial" pitchFamily="80" charset="0"/>
              </a:rPr>
              <a:t>and to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share ideas</a:t>
            </a:r>
            <a:r>
              <a:rPr lang="en-US" sz="2400" smtClean="0">
                <a:solidFill>
                  <a:srgbClr val="000000"/>
                </a:solidFill>
                <a:latin typeface="Arial" pitchFamily="80" charset="0"/>
              </a:rPr>
              <a:t>, with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other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80" charset="0"/>
              </a:rPr>
              <a:t>CollectionSpace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 teams re REST-based APIs.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pitchFamily="80" charset="0"/>
              </a:rPr>
              <a:t>Overview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: REST in 3 slides</a:t>
            </a:r>
            <a:b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32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pitchFamily="80" charset="0"/>
              </a:rPr>
              <a:t>Summary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: REST-based APIs</a:t>
            </a:r>
            <a:b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</a:b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proposed for the Services Layer</a:t>
            </a:r>
            <a:b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32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pitchFamily="80" charset="0"/>
              </a:rPr>
              <a:t>Request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: Feedback (later-on)</a:t>
            </a:r>
            <a:endParaRPr lang="en-US" sz="3200" dirty="0" smtClean="0">
              <a:solidFill>
                <a:srgbClr val="000000"/>
              </a:solidFill>
              <a:latin typeface="" pitchFamily="6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… in 1 slide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15742"/>
          </a:xfrm>
        </p:spPr>
        <p:txBody>
          <a:bodyPr lIns="91440" rIns="91440" anchor="t">
            <a:spAutoFit/>
          </a:bodyPr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“… </a:t>
            </a:r>
            <a:r>
              <a:rPr lang="en-US" sz="2400" b="1" dirty="0" smtClean="0">
                <a:solidFill>
                  <a:srgbClr val="000000"/>
                </a:solidFill>
                <a:latin typeface="" pitchFamily="64" charset="0"/>
              </a:rPr>
              <a:t>resources </a:t>
            </a: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are just consistent </a:t>
            </a:r>
            <a:r>
              <a:rPr lang="en-US" sz="2400" b="1" dirty="0" smtClean="0">
                <a:solidFill>
                  <a:srgbClr val="000000"/>
                </a:solidFill>
                <a:latin typeface="" pitchFamily="64" charset="0"/>
              </a:rPr>
              <a:t>mappings </a:t>
            </a: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from an identifier [such as a URL path] </a:t>
            </a:r>
            <a:r>
              <a:rPr lang="en-US" sz="2400" b="1" dirty="0" smtClean="0">
                <a:solidFill>
                  <a:srgbClr val="000000"/>
                </a:solidFill>
                <a:latin typeface="" pitchFamily="64" charset="0"/>
              </a:rPr>
              <a:t>to some set of views on server-side state</a:t>
            </a: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.</a:t>
            </a:r>
            <a:r>
              <a:rPr lang="en-US" sz="2100" dirty="0" smtClean="0">
                <a:solidFill>
                  <a:srgbClr val="000000"/>
                </a:solidFill>
                <a:latin typeface="" pitchFamily="64" charset="0"/>
              </a:rPr>
              <a:t/>
            </a:r>
            <a:br>
              <a:rPr lang="en-US" sz="2100" dirty="0" smtClean="0">
                <a:solidFill>
                  <a:srgbClr val="000000"/>
                </a:solidFill>
                <a:latin typeface="" pitchFamily="64" charset="0"/>
              </a:rPr>
            </a:br>
            <a:endParaRPr lang="en-US" sz="21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“If one view doesn’t suit your needs, then feel free to create a different resource that provides a better view …</a:t>
            </a:r>
            <a:r>
              <a:rPr lang="en-US" sz="2200" dirty="0" smtClean="0">
                <a:solidFill>
                  <a:srgbClr val="000000"/>
                </a:solidFill>
                <a:latin typeface="Arial" pitchFamily="80" charset="0"/>
              </a:rPr>
              <a:t/>
            </a:r>
            <a:br>
              <a:rPr lang="en-US" sz="22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14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“These views need not have anything to do with how the information is stored on the server … [They just need] to be understandable (and actionable) by the recipient.” </a:t>
            </a:r>
            <a:r>
              <a:rPr lang="en-US" sz="1800" dirty="0" smtClean="0">
                <a:solidFill>
                  <a:srgbClr val="606060"/>
                </a:solidFill>
                <a:latin typeface="" pitchFamily="64" charset="0"/>
              </a:rPr>
              <a:t>– Roy T. Fielding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… in 2 slides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414396"/>
          </a:xfrm>
        </p:spPr>
        <p:txBody>
          <a:bodyPr lIns="91440" rIns="91440" anchor="t">
            <a:spAutoFit/>
          </a:bodyPr>
          <a:lstStyle/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 pitchFamily="80" charset="0"/>
              </a:rPr>
              <a:t>Every resource is URL-addressable: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</a:t>
            </a:r>
            <a:b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</a:b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/collectionobjects/{id} </a:t>
            </a:r>
            <a:endParaRPr lang="en-US" sz="2700" dirty="0" smtClean="0">
              <a:latin typeface="Courier New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/loans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Courier New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You can get creative!</a:t>
            </a:r>
            <a:b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/collectionobjects/</a:t>
            </a:r>
            <a:r>
              <a:rPr lang="en-US" sz="2700" b="1" dirty="0" err="1" smtClean="0">
                <a:solidFill>
                  <a:srgbClr val="000000"/>
                </a:solidFill>
                <a:latin typeface="Courier New" pitchFamily="80" charset="0"/>
              </a:rPr>
              <a:t>moviescripts</a:t>
            </a:r>
            <a:endParaRPr lang="en-US" sz="2700" dirty="0" smtClean="0">
              <a:latin typeface="Courier New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/loans/overdue</a:t>
            </a:r>
            <a:endParaRPr lang="en-US" b="1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… in 3 slides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238964"/>
          </a:xfrm>
        </p:spPr>
        <p:txBody>
          <a:bodyPr lIns="91440" rIns="91440" anchor="t">
            <a:spAutoFit/>
          </a:bodyPr>
          <a:lstStyle/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 pitchFamily="80" charset="0"/>
              </a:rPr>
              <a:t>To change system state, simply change a resource.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Within the </a:t>
            </a: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 “bucket”, you can: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	• Create an item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	• Update an item with new data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	• Delete an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312189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Create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POST a new item to a “bucket”</a:t>
            </a:r>
            <a:endParaRPr lang="en-US" sz="28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POST </a:t>
            </a:r>
            <a:r>
              <a:rPr lang="en-US" sz="2400" b="1" smtClean="0">
                <a:solidFill>
                  <a:srgbClr val="3333CC"/>
                </a:solidFill>
                <a:latin typeface="Courier New" pitchFamily="80" charset="0"/>
              </a:rPr>
              <a:t>/collectionobjects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Read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GET an item by its ID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/collectionobjects/{id}</a:t>
            </a:r>
            <a:endParaRPr lang="en-US" sz="2800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Read (multiple)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GET the items in a “bucket”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</a:t>
            </a:r>
            <a:endParaRPr lang="en-US" sz="2400" b="1" dirty="0">
              <a:solidFill>
                <a:srgbClr val="3333CC"/>
              </a:solidFill>
              <a:latin typeface="" pitchFamily="6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721019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Arial" pitchFamily="80" charset="0"/>
              </a:rPr>
              <a:t>Read (multiple)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80" charset="0"/>
              </a:rPr>
              <a:t>  GET the items in a “bucket”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80" charset="0"/>
              </a:rPr>
              <a:t>GET /collectionobjects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Need to define details of:</a:t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 IDs –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80" charset="0"/>
              </a:rPr>
              <a:t>CSIDs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, museum numbers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 Filtering – child resources, query parameters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 Paging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 Formats returned – URLs, full records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013406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Update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PUT a fully updated item to an ID</a:t>
            </a:r>
            <a:endParaRPr lang="en-US" sz="28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PUT /collectionobjects/{id}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pitchFamily="80" charset="0"/>
              </a:rPr>
              <a:t>(Partial updates not REST-defined, however.)</a:t>
            </a:r>
            <a:endParaRPr lang="en-US" sz="20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Delete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DELETE an item by its ID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smtClean="0">
                <a:solidFill>
                  <a:srgbClr val="3333CC"/>
                </a:solidFill>
                <a:latin typeface="Courier New" pitchFamily="80" charset="0"/>
              </a:rPr>
              <a:t>DELETE /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collectionobjects/{id}</a:t>
            </a:r>
            <a:endParaRPr lang="en-US" sz="2800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Resource discovery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GET info about resource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/collectionobjects/schema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	GET /</a:t>
            </a:r>
            <a:r>
              <a:rPr lang="en-US" sz="2400" b="1" dirty="0" err="1" smtClean="0">
                <a:solidFill>
                  <a:srgbClr val="3333CC"/>
                </a:solidFill>
                <a:latin typeface="Courier New" pitchFamily="80" charset="0"/>
              </a:rPr>
              <a:t>collectionobjects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/description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013406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Search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Not REST-defined.  Often:</a:t>
            </a:r>
            <a:endParaRPr lang="en-US" sz="28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</a:t>
            </a:r>
            <a:r>
              <a:rPr lang="en-US" sz="2400" b="1" dirty="0" err="1" smtClean="0">
                <a:solidFill>
                  <a:srgbClr val="3333CC"/>
                </a:solidFill>
                <a:latin typeface="Courier New" pitchFamily="80" charset="0"/>
              </a:rPr>
              <a:t>collectionobjects?q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=term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Need to define:</a:t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 “Simple” search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	Fully-specified search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	– Resource-oriented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	– Query parameters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	– Forms submission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t-cs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ntoria MT Std SemiBold"/>
        <a:ea typeface=""/>
        <a:cs typeface=""/>
      </a:majorFont>
      <a:minorFont>
        <a:latin typeface="Cantoria M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ist-cs</Template>
  <TotalTime>700</TotalTime>
  <Words>822</Words>
  <Application>Microsoft Office PowerPoint</Application>
  <PresentationFormat>On-screen Show (4:3)</PresentationFormat>
  <Paragraphs>134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ist-cs</vt:lpstr>
      <vt:lpstr>CollectionSpace Service REST-based APIs</vt:lpstr>
      <vt:lpstr>Agenda</vt:lpstr>
      <vt:lpstr>REST … in 1 slide …</vt:lpstr>
      <vt:lpstr>REST … in 2 slides …</vt:lpstr>
      <vt:lpstr>REST … in 3 slides …</vt:lpstr>
      <vt:lpstr>RESTful APIs (proposed)</vt:lpstr>
      <vt:lpstr>RESTful APIs (proposed)</vt:lpstr>
      <vt:lpstr>RESTful APIs (proposed)</vt:lpstr>
      <vt:lpstr>RESTful APIs (proposed)</vt:lpstr>
      <vt:lpstr>RESTful APIs (proposed)</vt:lpstr>
      <vt:lpstr>Status Codes</vt:lpstr>
      <vt:lpstr>Error Responses</vt:lpstr>
      <vt:lpstr>More info</vt:lpstr>
      <vt:lpstr>Feedback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CollectionSpace  Services Overview</dc:title>
  <dc:creator>sanjaydalal</dc:creator>
  <cp:lastModifiedBy>Aron Roberts</cp:lastModifiedBy>
  <cp:revision>77</cp:revision>
  <dcterms:created xsi:type="dcterms:W3CDTF">2009-06-15T17:46:02Z</dcterms:created>
  <dcterms:modified xsi:type="dcterms:W3CDTF">2009-06-15T17:46:17Z</dcterms:modified>
</cp:coreProperties>
</file>