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302" r:id="rId4"/>
    <p:sldId id="303" r:id="rId5"/>
    <p:sldId id="288" r:id="rId6"/>
    <p:sldId id="298" r:id="rId7"/>
    <p:sldId id="290" r:id="rId8"/>
    <p:sldId id="291" r:id="rId9"/>
    <p:sldId id="293" r:id="rId10"/>
    <p:sldId id="295" r:id="rId11"/>
    <p:sldId id="300" r:id="rId12"/>
    <p:sldId id="301" r:id="rId13"/>
    <p:sldId id="297" r:id="rId14"/>
    <p:sldId id="296" r:id="rId15"/>
    <p:sldId id="304" r:id="rId16"/>
    <p:sldId id="305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AE6"/>
    <a:srgbClr val="3399FF"/>
    <a:srgbClr val="CC9900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9" autoAdjust="0"/>
    <p:restoredTop sz="86364" autoAdjust="0"/>
  </p:normalViewPr>
  <p:slideViewPr>
    <p:cSldViewPr>
      <p:cViewPr varScale="1">
        <p:scale>
          <a:sx n="61" d="100"/>
          <a:sy n="61" d="100"/>
        </p:scale>
        <p:origin x="-1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Behind the scenes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Sanjay </a:t>
            </a:r>
            <a:r>
              <a:rPr lang="en-US" sz="2800" dirty="0" err="1" smtClean="0"/>
              <a:t>Dalal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U.C</a:t>
            </a:r>
            <a:r>
              <a:rPr lang="en-US" sz="2800" dirty="0"/>
              <a:t>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r>
              <a:rPr lang="en-US" dirty="0" smtClean="0"/>
              <a:t>Develop JAX-RS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@POST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Response </a:t>
            </a:r>
            <a:r>
              <a:rPr lang="en-US" sz="1200" dirty="0" err="1" smtClean="0">
                <a:latin typeface="Courier" pitchFamily="49" charset="0"/>
              </a:rPr>
              <a:t>createCollectionObject</a:t>
            </a:r>
            <a:r>
              <a:rPr lang="en-US" sz="1200" dirty="0" smtClean="0">
                <a:latin typeface="Courier" pitchFamily="49" charset="0"/>
              </a:rPr>
              <a:t>(CollectionObject co) {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…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RepositoryInstance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repoSession</a:t>
            </a:r>
            <a:r>
              <a:rPr lang="en-US" sz="1200" b="1" dirty="0" smtClean="0">
                <a:latin typeface="Courier" pitchFamily="49" charset="0"/>
              </a:rPr>
              <a:t> = </a:t>
            </a:r>
            <a:r>
              <a:rPr lang="en-US" sz="1200" b="1" dirty="0" err="1" smtClean="0">
                <a:latin typeface="Courier" pitchFamily="49" charset="0"/>
              </a:rPr>
              <a:t>getRepositorySession</a:t>
            </a:r>
            <a:r>
              <a:rPr lang="en-US" sz="1200" b="1" dirty="0" smtClean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DocumentRef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nuxeoWspace</a:t>
            </a:r>
            <a:r>
              <a:rPr lang="en-US" sz="1200" b="1" dirty="0" smtClean="0">
                <a:latin typeface="Courier" pitchFamily="49" charset="0"/>
              </a:rPr>
              <a:t> = new </a:t>
            </a:r>
            <a:r>
              <a:rPr lang="en-US" sz="1200" b="1" dirty="0" err="1" smtClean="0">
                <a:latin typeface="Courier" pitchFamily="49" charset="0"/>
              </a:rPr>
              <a:t>IdRef</a:t>
            </a:r>
            <a:r>
              <a:rPr lang="en-US" sz="1200" b="1" dirty="0" smtClean="0">
                <a:latin typeface="Courier" pitchFamily="49" charset="0"/>
              </a:rPr>
              <a:t>(CS_COLLECTIONOBJECTS_WORKSPACE_UID);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DocumentModel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wspaceCOs</a:t>
            </a:r>
            <a:r>
              <a:rPr lang="en-US" sz="1200" dirty="0" smtClean="0">
                <a:latin typeface="Courier" pitchFamily="49" charset="0"/>
              </a:rPr>
              <a:t> = </a:t>
            </a:r>
            <a:r>
              <a:rPr lang="en-US" sz="1200" dirty="0" err="1" smtClean="0">
                <a:latin typeface="Courier" pitchFamily="49" charset="0"/>
              </a:rPr>
              <a:t>repoSession.getDocument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dirty="0" err="1" smtClean="0">
                <a:latin typeface="Courier" pitchFamily="49" charset="0"/>
              </a:rPr>
              <a:t>nuxeoWspace</a:t>
            </a:r>
            <a:r>
              <a:rPr lang="en-US" sz="1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String </a:t>
            </a:r>
            <a:r>
              <a:rPr lang="en-US" sz="1200" dirty="0" err="1" smtClean="0">
                <a:latin typeface="Courier" pitchFamily="49" charset="0"/>
              </a:rPr>
              <a:t>wspacePath</a:t>
            </a:r>
            <a:r>
              <a:rPr lang="en-US" sz="1200" dirty="0" smtClean="0">
                <a:latin typeface="Courier" pitchFamily="49" charset="0"/>
              </a:rPr>
              <a:t> = </a:t>
            </a:r>
            <a:r>
              <a:rPr lang="en-US" sz="1200" dirty="0" err="1" smtClean="0">
                <a:latin typeface="Courier" pitchFamily="49" charset="0"/>
              </a:rPr>
              <a:t>wspaceCOs.getPathAsString</a:t>
            </a:r>
            <a:r>
              <a:rPr lang="en-US" sz="1200" dirty="0" smtClean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String </a:t>
            </a:r>
            <a:r>
              <a:rPr lang="en-US" sz="1200" dirty="0" err="1" smtClean="0">
                <a:latin typeface="Courier" pitchFamily="49" charset="0"/>
              </a:rPr>
              <a:t>docType</a:t>
            </a:r>
            <a:r>
              <a:rPr lang="en-US" sz="1200" dirty="0" smtClean="0">
                <a:latin typeface="Courier" pitchFamily="49" charset="0"/>
              </a:rPr>
              <a:t> = “</a:t>
            </a:r>
            <a:r>
              <a:rPr lang="en-US" sz="1200" b="1" dirty="0" smtClean="0">
                <a:latin typeface="Courier" pitchFamily="49" charset="0"/>
              </a:rPr>
              <a:t>CollectionObject</a:t>
            </a:r>
            <a:r>
              <a:rPr lang="en-US" sz="1200" dirty="0" smtClean="0">
                <a:latin typeface="Courier" pitchFamily="49" charset="0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String id = </a:t>
            </a:r>
            <a:r>
              <a:rPr lang="en-US" sz="1200" dirty="0" err="1" smtClean="0">
                <a:latin typeface="Courier" pitchFamily="49" charset="0"/>
              </a:rPr>
              <a:t>IdUtils.generateId</a:t>
            </a:r>
            <a:r>
              <a:rPr lang="en-US" sz="1200" dirty="0" smtClean="0">
                <a:latin typeface="Courier" pitchFamily="49" charset="0"/>
              </a:rPr>
              <a:t>("New " + </a:t>
            </a:r>
            <a:r>
              <a:rPr lang="en-US" sz="1200" dirty="0" err="1" smtClean="0">
                <a:latin typeface="Courier" pitchFamily="49" charset="0"/>
              </a:rPr>
              <a:t>docType</a:t>
            </a:r>
            <a:r>
              <a:rPr lang="en-US" sz="1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DocumentModel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coDoc</a:t>
            </a:r>
            <a:r>
              <a:rPr lang="en-US" sz="1200" b="1" dirty="0" smtClean="0">
                <a:latin typeface="Courier" pitchFamily="49" charset="0"/>
              </a:rPr>
              <a:t> = </a:t>
            </a:r>
            <a:r>
              <a:rPr lang="en-US" sz="1200" b="1" dirty="0" err="1" smtClean="0">
                <a:latin typeface="Courier" pitchFamily="49" charset="0"/>
              </a:rPr>
              <a:t>repoSession.createDocumentModel</a:t>
            </a:r>
            <a:r>
              <a:rPr lang="en-US" sz="1200" b="1" dirty="0" smtClean="0">
                <a:latin typeface="Courier" pitchFamily="49" charset="0"/>
              </a:rPr>
              <a:t>(</a:t>
            </a:r>
            <a:r>
              <a:rPr lang="en-US" sz="1200" b="1" dirty="0" err="1" smtClean="0">
                <a:latin typeface="Courier" pitchFamily="49" charset="0"/>
              </a:rPr>
              <a:t>wspacePath</a:t>
            </a:r>
            <a:r>
              <a:rPr lang="en-US" sz="1200" b="1" dirty="0" smtClean="0">
                <a:latin typeface="Courier" pitchFamily="49" charset="0"/>
              </a:rPr>
              <a:t>, id, </a:t>
            </a:r>
            <a:r>
              <a:rPr lang="en-US" sz="1200" b="1" dirty="0" err="1" smtClean="0">
                <a:latin typeface="Courier" pitchFamily="49" charset="0"/>
              </a:rPr>
              <a:t>docType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fillDocument</a:t>
            </a:r>
            <a:r>
              <a:rPr lang="en-US" sz="1200" dirty="0" smtClean="0">
                <a:latin typeface="Courier" pitchFamily="49" charset="0"/>
              </a:rPr>
              <a:t>(co, </a:t>
            </a:r>
            <a:r>
              <a:rPr lang="en-US" sz="1200" dirty="0" err="1" smtClean="0">
                <a:latin typeface="Courier" pitchFamily="49" charset="0"/>
              </a:rPr>
              <a:t>coDoc</a:t>
            </a:r>
            <a:r>
              <a:rPr lang="en-US" sz="1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coDoc</a:t>
            </a:r>
            <a:r>
              <a:rPr lang="en-US" sz="1200" b="1" dirty="0" smtClean="0">
                <a:latin typeface="Courier" pitchFamily="49" charset="0"/>
              </a:rPr>
              <a:t> = </a:t>
            </a:r>
            <a:r>
              <a:rPr lang="en-US" sz="1200" b="1" dirty="0" err="1" smtClean="0">
                <a:latin typeface="Courier" pitchFamily="49" charset="0"/>
              </a:rPr>
              <a:t>repoSession.createDocument</a:t>
            </a:r>
            <a:r>
              <a:rPr lang="en-US" sz="1200" b="1" dirty="0" smtClean="0">
                <a:latin typeface="Courier" pitchFamily="49" charset="0"/>
              </a:rPr>
              <a:t>(</a:t>
            </a:r>
            <a:r>
              <a:rPr lang="en-US" sz="1200" b="1" dirty="0" err="1" smtClean="0">
                <a:latin typeface="Courier" pitchFamily="49" charset="0"/>
              </a:rPr>
              <a:t>coDoc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repoSession.save</a:t>
            </a:r>
            <a:r>
              <a:rPr lang="en-US" sz="1200" b="1" dirty="0" smtClean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	</a:t>
            </a:r>
            <a:r>
              <a:rPr lang="en-US" sz="1200" dirty="0" err="1" smtClean="0">
                <a:latin typeface="Courier" pitchFamily="49" charset="0"/>
              </a:rPr>
              <a:t>co.setId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dirty="0" err="1" smtClean="0">
                <a:latin typeface="Courier" pitchFamily="49" charset="0"/>
              </a:rPr>
              <a:t>coDoc.getId</a:t>
            </a:r>
            <a:r>
              <a:rPr lang="en-US" sz="1200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…</a:t>
            </a: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UriBuilder</a:t>
            </a:r>
            <a:r>
              <a:rPr lang="en-US" sz="1200" b="1" dirty="0" smtClean="0">
                <a:latin typeface="Courier" pitchFamily="49" charset="0"/>
              </a:rPr>
              <a:t> path = </a:t>
            </a:r>
            <a:r>
              <a:rPr lang="en-US" sz="1200" b="1" dirty="0" err="1" smtClean="0">
                <a:latin typeface="Courier" pitchFamily="49" charset="0"/>
              </a:rPr>
              <a:t>UriBuilder.fromResource</a:t>
            </a:r>
            <a:r>
              <a:rPr lang="en-US" sz="1200" b="1" dirty="0" smtClean="0">
                <a:latin typeface="Courier" pitchFamily="49" charset="0"/>
              </a:rPr>
              <a:t>(</a:t>
            </a:r>
            <a:r>
              <a:rPr lang="en-US" sz="1200" b="1" dirty="0" err="1" smtClean="0">
                <a:latin typeface="Courier" pitchFamily="49" charset="0"/>
              </a:rPr>
              <a:t>CollectionObjectResource.class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path.path</a:t>
            </a:r>
            <a:r>
              <a:rPr lang="en-US" sz="1200" b="1" dirty="0" smtClean="0">
                <a:latin typeface="Courier" pitchFamily="49" charset="0"/>
              </a:rPr>
              <a:t>("" + </a:t>
            </a:r>
            <a:r>
              <a:rPr lang="en-US" sz="1200" b="1" dirty="0" err="1" smtClean="0">
                <a:latin typeface="Courier" pitchFamily="49" charset="0"/>
              </a:rPr>
              <a:t>co.getId</a:t>
            </a:r>
            <a:r>
              <a:rPr lang="en-US" sz="1200" b="1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Response </a:t>
            </a:r>
            <a:r>
              <a:rPr lang="en-US" sz="1200" dirty="0" err="1" smtClean="0">
                <a:latin typeface="Courier" pitchFamily="49" charset="0"/>
              </a:rPr>
              <a:t>response</a:t>
            </a:r>
            <a:r>
              <a:rPr lang="en-US" sz="1200" dirty="0" smtClean="0">
                <a:latin typeface="Courier" pitchFamily="49" charset="0"/>
              </a:rPr>
              <a:t> = </a:t>
            </a:r>
            <a:r>
              <a:rPr lang="en-US" sz="1200" dirty="0" err="1" smtClean="0">
                <a:latin typeface="Courier" pitchFamily="49" charset="0"/>
              </a:rPr>
              <a:t>Response.created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dirty="0" err="1" smtClean="0">
                <a:latin typeface="Courier" pitchFamily="49" charset="0"/>
              </a:rPr>
              <a:t>path.build</a:t>
            </a:r>
            <a:r>
              <a:rPr lang="en-US" sz="1200" dirty="0" smtClean="0">
                <a:latin typeface="Courier" pitchFamily="49" charset="0"/>
              </a:rPr>
              <a:t>()).build();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return response;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}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90600"/>
          </a:xfrm>
        </p:spPr>
        <p:txBody>
          <a:bodyPr/>
          <a:lstStyle/>
          <a:p>
            <a:r>
              <a:rPr lang="en-US" sz="3600" dirty="0" smtClean="0"/>
              <a:t>Register resource </a:t>
            </a:r>
            <a:br>
              <a:rPr lang="en-US" sz="3600" dirty="0" smtClean="0"/>
            </a:br>
            <a:r>
              <a:rPr lang="en-US" sz="3600" dirty="0" smtClean="0"/>
              <a:t>with JAX-RS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class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 extends </a:t>
            </a:r>
            <a:r>
              <a:rPr lang="en-US" sz="1200" b="1" dirty="0" smtClean="0">
                <a:latin typeface="Courier" pitchFamily="49" charset="0"/>
              </a:rPr>
              <a:t>Application</a:t>
            </a:r>
            <a:r>
              <a:rPr lang="en-US" sz="1200" dirty="0" smtClean="0">
                <a:latin typeface="Courier" pitchFamily="49" charset="0"/>
              </a:rPr>
              <a:t> {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Set&lt;Object&gt; singletons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&lt;Object&gt;();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Set&lt;Class&lt;?&gt;&gt; empty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&lt;Class&lt;?&gt;&gt;();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</a:t>
            </a:r>
            <a:r>
              <a:rPr lang="en-US" sz="1200" b="1" dirty="0" err="1" smtClean="0">
                <a:latin typeface="Courier" pitchFamily="49" charset="0"/>
              </a:rPr>
              <a:t>singletons.add</a:t>
            </a:r>
            <a:r>
              <a:rPr lang="en-US" sz="1200" b="1" dirty="0" smtClean="0">
                <a:latin typeface="Courier" pitchFamily="49" charset="0"/>
              </a:rPr>
              <a:t>(new </a:t>
            </a:r>
            <a:r>
              <a:rPr lang="en-US" sz="1200" b="1" dirty="0" err="1" smtClean="0">
                <a:latin typeface="Courier" pitchFamily="49" charset="0"/>
              </a:rPr>
              <a:t>CollectionObjectResource</a:t>
            </a:r>
            <a:r>
              <a:rPr lang="en-US" sz="1200" b="1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Set&lt;Class&lt;?&gt;&gt; </a:t>
            </a:r>
            <a:r>
              <a:rPr lang="en-US" sz="1200" dirty="0" err="1" smtClean="0">
                <a:latin typeface="Courier" pitchFamily="49" charset="0"/>
              </a:rPr>
              <a:t>getClasses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empty;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Set&lt;Object&gt; </a:t>
            </a:r>
            <a:r>
              <a:rPr lang="en-US" sz="1200" dirty="0" err="1" smtClean="0">
                <a:latin typeface="Courier" pitchFamily="49" charset="0"/>
              </a:rPr>
              <a:t>getSingletons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singletons;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}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Package Nuxeo document type as OSGI component (</a:t>
            </a:r>
            <a:r>
              <a:rPr lang="en-US" sz="2000" dirty="0" smtClean="0"/>
              <a:t>jar META-INF/MANIFEST.MF)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Manifest-Version: 1.0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ManifestVersion</a:t>
            </a:r>
            <a:r>
              <a:rPr lang="en-US" sz="1200" dirty="0" smtClean="0">
                <a:latin typeface="Courier" pitchFamily="49" charset="0"/>
              </a:rPr>
              <a:t>: 1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Bundle-Name: </a:t>
            </a:r>
            <a:r>
              <a:rPr lang="en-US" sz="1200" dirty="0" err="1" smtClean="0">
                <a:latin typeface="Courier" pitchFamily="49" charset="0"/>
              </a:rPr>
              <a:t>NuxeoCS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SymbolicName</a:t>
            </a:r>
            <a:r>
              <a:rPr lang="en-US" sz="1200" dirty="0" smtClean="0">
                <a:latin typeface="Courier" pitchFamily="49" charset="0"/>
              </a:rPr>
              <a:t>: </a:t>
            </a:r>
            <a:r>
              <a:rPr lang="en-US" sz="1200" dirty="0" err="1" smtClean="0">
                <a:latin typeface="Courier" pitchFamily="49" charset="0"/>
              </a:rPr>
              <a:t>org.collectionspace.collectionobject;singleton</a:t>
            </a:r>
            <a:r>
              <a:rPr lang="en-US" sz="1200" dirty="0" smtClean="0">
                <a:latin typeface="Courier" pitchFamily="49" charset="0"/>
              </a:rPr>
              <a:t>:=true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Bundle-Version: 1.0.0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Bundle-Localization: </a:t>
            </a:r>
            <a:r>
              <a:rPr lang="en-US" sz="1200" dirty="0" err="1" smtClean="0">
                <a:latin typeface="Courier" pitchFamily="49" charset="0"/>
              </a:rPr>
              <a:t>plugin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Bundle-Vendor: Nuxeo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Require-Bundle: </a:t>
            </a:r>
            <a:r>
              <a:rPr lang="en-US" sz="1200" dirty="0" err="1" smtClean="0">
                <a:latin typeface="Courier" pitchFamily="49" charset="0"/>
              </a:rPr>
              <a:t>org.nuxeo.runtime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org.nuxeo.ecm.platform.types.api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org.nuxeo.ecm.platform.versioning.api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org.nuxeo.ecm.platform.ui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org.nuxeo.ecm.platform.forms.layout.client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org.nuxeo.ecm.platform.publishing.api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org.nuxeo.ecm.platform.ws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Provide-Package: </a:t>
            </a:r>
            <a:r>
              <a:rPr lang="en-US" sz="1200" b="1" dirty="0" err="1" smtClean="0">
                <a:latin typeface="Courier" pitchFamily="49" charset="0"/>
              </a:rPr>
              <a:t>org.collectionspace.collectionobject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" pitchFamily="49" charset="0"/>
              </a:rPr>
              <a:t>Nuxeo</a:t>
            </a:r>
            <a:r>
              <a:rPr lang="en-US" sz="1200" dirty="0" smtClean="0">
                <a:latin typeface="Courier" pitchFamily="49" charset="0"/>
              </a:rPr>
              <a:t>-Component: </a:t>
            </a:r>
            <a:r>
              <a:rPr lang="en-US" sz="1200" b="1" dirty="0" smtClean="0">
                <a:latin typeface="Courier" pitchFamily="49" charset="0"/>
              </a:rPr>
              <a:t>OSGI-INF/core-types-contrib.xml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OSGI-INF/ecm-types-contrib.xml,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OSGI-INF/layouts-contrib.xml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en-US" sz="3200" dirty="0" smtClean="0"/>
              <a:t>Package resource as web-app</a:t>
            </a:r>
            <a:br>
              <a:rPr lang="en-US" sz="3200" dirty="0" smtClean="0"/>
            </a:br>
            <a:r>
              <a:rPr lang="en-US" sz="2000" dirty="0" smtClean="0"/>
              <a:t>(war WEB-INF/web.xml)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javax.ws.rs.Application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org.collectionspace.hello.services.CollectionSpaceApplication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resteasy.servlet.mapping.prefix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org.jboss.resteasy.plugins.server.servlet.ResteasyBootstrap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org.jboss.resteasy.plugins.server.servlet.HttpServletDispatcher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/*&lt;/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03375" y="2139950"/>
          <a:ext cx="5697538" cy="3806825"/>
        </p:xfrm>
        <a:graphic>
          <a:graphicData uri="http://schemas.openxmlformats.org/presentationml/2006/ole">
            <p:oleObj spid="_x0000_s1026" name="Visio" r:id="rId4" imgW="6124340" imgH="409266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Security, Storage, Metadata, Administration, Runtime</a:t>
            </a:r>
          </a:p>
          <a:p>
            <a:endParaRPr lang="en-US" sz="2800" dirty="0" smtClean="0"/>
          </a:p>
          <a:p>
            <a:r>
              <a:rPr lang="en-US" sz="2800" dirty="0" smtClean="0"/>
              <a:t>Security</a:t>
            </a:r>
            <a:endParaRPr lang="en-US" sz="2800" dirty="0" smtClean="0"/>
          </a:p>
          <a:p>
            <a:pPr lvl="1"/>
            <a:r>
              <a:rPr lang="en-US" sz="2000" dirty="0" smtClean="0"/>
              <a:t>Account (tenant, user) registration</a:t>
            </a:r>
          </a:p>
          <a:p>
            <a:pPr lvl="1"/>
            <a:r>
              <a:rPr lang="en-US" sz="2000" dirty="0" smtClean="0"/>
              <a:t>Choosing ID provider(s) during authentication</a:t>
            </a:r>
          </a:p>
          <a:p>
            <a:pPr lvl="1"/>
            <a:r>
              <a:rPr lang="en-US" sz="2000" dirty="0" smtClean="0"/>
              <a:t>Authorization and access control</a:t>
            </a:r>
          </a:p>
          <a:p>
            <a:pPr lvl="1"/>
            <a:r>
              <a:rPr lang="en-US" sz="2000" dirty="0" smtClean="0"/>
              <a:t>Audit trail</a:t>
            </a:r>
          </a:p>
          <a:p>
            <a:pPr lvl="1"/>
            <a:r>
              <a:rPr lang="en-US" sz="2000" dirty="0" smtClean="0"/>
              <a:t>Callouts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Storage</a:t>
            </a:r>
          </a:p>
          <a:p>
            <a:pPr lvl="1"/>
            <a:r>
              <a:rPr lang="en-US" sz="2000" dirty="0" smtClean="0"/>
              <a:t>File system</a:t>
            </a:r>
          </a:p>
          <a:p>
            <a:pPr lvl="1"/>
            <a:r>
              <a:rPr lang="en-US" sz="2000" dirty="0" smtClean="0"/>
              <a:t>Nuxeo repository</a:t>
            </a:r>
          </a:p>
          <a:p>
            <a:pPr lvl="2"/>
            <a:r>
              <a:rPr lang="en-US" sz="1600" dirty="0" smtClean="0"/>
              <a:t>Domain per tenant, repository per tenant, </a:t>
            </a:r>
            <a:r>
              <a:rPr lang="en-US" sz="1600" dirty="0" smtClean="0"/>
              <a:t>hybrid</a:t>
            </a:r>
            <a:endParaRPr lang="en-US" sz="2800" dirty="0" smtClean="0"/>
          </a:p>
          <a:p>
            <a:r>
              <a:rPr lang="en-US" sz="2800" dirty="0" smtClean="0"/>
              <a:t>Metadata</a:t>
            </a:r>
            <a:endParaRPr lang="en-US" sz="2800" dirty="0" smtClean="0"/>
          </a:p>
          <a:p>
            <a:pPr lvl="1"/>
            <a:r>
              <a:rPr lang="en-US" sz="2000" dirty="0" smtClean="0"/>
              <a:t>Configuration, Customization, Extensions, Access control policies, roles and resources</a:t>
            </a:r>
          </a:p>
          <a:p>
            <a:r>
              <a:rPr lang="en-US" sz="2800" dirty="0" smtClean="0"/>
              <a:t>Administration</a:t>
            </a:r>
          </a:p>
          <a:p>
            <a:pPr lvl="1"/>
            <a:r>
              <a:rPr lang="en-US" sz="2000" dirty="0" smtClean="0"/>
              <a:t>Delegated administration, import/export</a:t>
            </a:r>
          </a:p>
          <a:p>
            <a:pPr lvl="1">
              <a:buNone/>
            </a:pPr>
            <a:endParaRPr lang="en-US" dirty="0" smtClean="0"/>
          </a:p>
          <a:p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the service layer</a:t>
            </a:r>
          </a:p>
          <a:p>
            <a:r>
              <a:rPr lang="en-US" dirty="0" smtClean="0"/>
              <a:t>A CollectionSpace service</a:t>
            </a:r>
          </a:p>
          <a:p>
            <a:pPr lvl="1"/>
            <a:r>
              <a:rPr lang="en-US" dirty="0" smtClean="0"/>
              <a:t>Contract, Document Type,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Multi-tenancy aspects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z="3200" dirty="0" smtClean="0"/>
              <a:t>Service layer cake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9721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/>
          <a:lstStyle/>
          <a:p>
            <a:pPr algn="ctr"/>
            <a:r>
              <a:rPr lang="en-US" sz="3200" dirty="0" smtClean="0"/>
              <a:t>Splitting the </a:t>
            </a:r>
            <a:r>
              <a:rPr lang="en-US" sz="3200" dirty="0" smtClean="0"/>
              <a:t>cake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962400"/>
            <a:ext cx="4267200" cy="25908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Why?</a:t>
            </a:r>
          </a:p>
          <a:p>
            <a:r>
              <a:rPr lang="en-US" sz="1600" dirty="0" smtClean="0"/>
              <a:t>Prototypical Nuxeo </a:t>
            </a:r>
            <a:r>
              <a:rPr lang="en-US" sz="1600" dirty="0" err="1" smtClean="0"/>
              <a:t>RESTful</a:t>
            </a:r>
            <a:r>
              <a:rPr lang="en-US" sz="1600" dirty="0" smtClean="0"/>
              <a:t> APIs (only </a:t>
            </a:r>
            <a:r>
              <a:rPr lang="en-US" sz="1600" dirty="0" smtClean="0"/>
              <a:t>supports </a:t>
            </a:r>
            <a:r>
              <a:rPr lang="en-US" sz="1600" dirty="0" smtClean="0"/>
              <a:t>document repository</a:t>
            </a:r>
            <a:r>
              <a:rPr lang="en-US" sz="1600" dirty="0" smtClean="0"/>
              <a:t>, no </a:t>
            </a:r>
            <a:r>
              <a:rPr lang="en-US" sz="1600" dirty="0" smtClean="0"/>
              <a:t>support for XML complex </a:t>
            </a:r>
            <a:r>
              <a:rPr lang="en-US" sz="1600" dirty="0" smtClean="0"/>
              <a:t>type, export vs. </a:t>
            </a:r>
            <a:r>
              <a:rPr lang="en-US" sz="1600" dirty="0" smtClean="0"/>
              <a:t>get, etc.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r>
              <a:rPr lang="en-US" sz="1600" dirty="0" err="1" smtClean="0"/>
              <a:t>Nuxeo’s</a:t>
            </a:r>
            <a:r>
              <a:rPr lang="en-US" sz="1600" dirty="0" smtClean="0"/>
              <a:t> Java Local APIs force to run inside </a:t>
            </a:r>
            <a:r>
              <a:rPr lang="en-US" sz="1600" dirty="0" smtClean="0"/>
              <a:t>the Nuxeo </a:t>
            </a:r>
            <a:r>
              <a:rPr lang="en-US" sz="1600" dirty="0" smtClean="0"/>
              <a:t>container</a:t>
            </a:r>
          </a:p>
          <a:p>
            <a:r>
              <a:rPr lang="en-US" sz="1600" dirty="0" smtClean="0"/>
              <a:t>Co-located (same </a:t>
            </a:r>
            <a:r>
              <a:rPr lang="en-US" sz="1600" dirty="0" err="1" smtClean="0"/>
              <a:t>addressspace</a:t>
            </a:r>
            <a:r>
              <a:rPr lang="en-US" sz="1600" dirty="0" smtClean="0"/>
              <a:t>) CS and Nuxeo using Java Remote APIs was not possible due to </a:t>
            </a:r>
            <a:r>
              <a:rPr lang="en-US" sz="1600" dirty="0" err="1" smtClean="0"/>
              <a:t>classloading</a:t>
            </a:r>
            <a:r>
              <a:rPr lang="en-US" sz="1600" dirty="0" smtClean="0"/>
              <a:t> issues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4279605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04975"/>
            <a:ext cx="3622921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Elbow Connector 9"/>
          <p:cNvCxnSpPr/>
          <p:nvPr/>
        </p:nvCxnSpPr>
        <p:spPr>
          <a:xfrm flipV="1">
            <a:off x="2743200" y="2971800"/>
            <a:ext cx="2286000" cy="3048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7749" y="2590800"/>
            <a:ext cx="710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Nuxeo</a:t>
            </a:r>
          </a:p>
          <a:p>
            <a:r>
              <a:rPr lang="en-US" sz="1000" dirty="0" smtClean="0"/>
              <a:t>Java Remote</a:t>
            </a:r>
          </a:p>
          <a:p>
            <a:r>
              <a:rPr lang="en-US" sz="1000" dirty="0" smtClean="0"/>
              <a:t>APIs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(schema and APIs)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Resource using JAX-RS</a:t>
            </a:r>
          </a:p>
          <a:p>
            <a:r>
              <a:rPr lang="en-US" dirty="0" smtClean="0"/>
              <a:t>Package and Deploy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CollectionObject Entity Schema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sz="half" idx="1"/>
          </p:nvPr>
        </p:nvGraphicFramePr>
        <p:xfrm>
          <a:off x="457200" y="2124457"/>
          <a:ext cx="4038600" cy="4200143"/>
        </p:xfrm>
        <a:graphic>
          <a:graphicData uri="http://schemas.openxmlformats.org/presentationml/2006/ole">
            <p:oleObj spid="_x0000_s2051" name="Visio" r:id="rId3" imgW="6124575" imgH="4092575" progId="Visio.Drawing.11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3962400" y="2141537"/>
          <a:ext cx="5029200" cy="3802063"/>
        </p:xfrm>
        <a:graphic>
          <a:graphicData uri="http://schemas.openxmlformats.org/presentationml/2006/ole">
            <p:oleObj spid="_x0000_s2052" name="Visio" r:id="rId4" imgW="6124575" imgH="4092575" progId="Visio.Drawing.11">
              <p:embed/>
            </p:oleObj>
          </a:graphicData>
        </a:graphic>
      </p:graphicFrame>
      <p:sp>
        <p:nvSpPr>
          <p:cNvPr id="10" name="Right Arrow 9"/>
          <p:cNvSpPr/>
          <p:nvPr/>
        </p:nvSpPr>
        <p:spPr>
          <a:xfrm>
            <a:off x="4724400" y="3962400"/>
            <a:ext cx="1600200" cy="484632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191000" y="2514600"/>
            <a:ext cx="3810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Nuxeo document type for CollectionObject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/>
              <a:t>OSGI-INF/core-types-contrib.xml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&lt;?xml version="1.0"?&gt;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&lt;component name="</a:t>
            </a:r>
            <a:r>
              <a:rPr lang="en-US" sz="1400" b="1" dirty="0" err="1" smtClean="0">
                <a:latin typeface="Courier" pitchFamily="49" charset="0"/>
              </a:rPr>
              <a:t>org.collectionspace.collectionobject.coreTypes</a:t>
            </a:r>
            <a:r>
              <a:rPr lang="en-US" sz="1400" dirty="0" smtClean="0"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&lt;extension target="</a:t>
            </a:r>
            <a:r>
              <a:rPr lang="en-US" sz="1400" dirty="0" err="1" smtClean="0">
                <a:latin typeface="Courier" pitchFamily="49" charset="0"/>
              </a:rPr>
              <a:t>org.nuxeo.ecm.core.schema.TypeService</a:t>
            </a:r>
            <a:r>
              <a:rPr lang="en-US" sz="1400" dirty="0" smtClean="0">
                <a:latin typeface="Courier" pitchFamily="49" charset="0"/>
              </a:rPr>
              <a:t>" point="schema"&gt;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&lt;schema name="</a:t>
            </a:r>
            <a:r>
              <a:rPr lang="en-US" sz="1400" dirty="0" err="1" smtClean="0">
                <a:latin typeface="Courier" pitchFamily="49" charset="0"/>
              </a:rPr>
              <a:t>collectionobject</a:t>
            </a:r>
            <a:r>
              <a:rPr lang="en-US" sz="1400" dirty="0" smtClean="0">
                <a:latin typeface="Courier" pitchFamily="49" charset="0"/>
              </a:rPr>
              <a:t>" prefix="</a:t>
            </a:r>
            <a:r>
              <a:rPr lang="en-US" sz="1400" dirty="0" err="1" smtClean="0">
                <a:latin typeface="Courier" pitchFamily="49" charset="0"/>
              </a:rPr>
              <a:t>collectionobject</a:t>
            </a:r>
            <a:r>
              <a:rPr lang="en-US" sz="1400" dirty="0" smtClean="0">
                <a:latin typeface="Courier" pitchFamily="49" charset="0"/>
              </a:rPr>
              <a:t>-core" </a:t>
            </a:r>
            <a:r>
              <a:rPr lang="en-US" sz="1400" dirty="0" err="1" smtClean="0">
                <a:latin typeface="Courier" pitchFamily="49" charset="0"/>
              </a:rPr>
              <a:t>src</a:t>
            </a:r>
            <a:r>
              <a:rPr lang="en-US" sz="1400" dirty="0" smtClean="0">
                <a:latin typeface="Courier" pitchFamily="49" charset="0"/>
              </a:rPr>
              <a:t>="schemas/collectionobject.xsd"/&gt;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&lt;extension target="</a:t>
            </a:r>
            <a:r>
              <a:rPr lang="en-US" sz="1400" dirty="0" err="1" smtClean="0">
                <a:latin typeface="Courier" pitchFamily="49" charset="0"/>
              </a:rPr>
              <a:t>org.nuxeo.ecm.core.schema.TypeService</a:t>
            </a:r>
            <a:r>
              <a:rPr lang="en-US" sz="1400" dirty="0" smtClean="0">
                <a:latin typeface="Courier" pitchFamily="49" charset="0"/>
              </a:rPr>
              <a:t>" point="</a:t>
            </a:r>
            <a:r>
              <a:rPr lang="en-US" sz="1400" dirty="0" err="1" smtClean="0">
                <a:latin typeface="Courier" pitchFamily="49" charset="0"/>
              </a:rPr>
              <a:t>doctype</a:t>
            </a:r>
            <a:r>
              <a:rPr lang="en-US" sz="1400" dirty="0" smtClean="0"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doctype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b="1" dirty="0" smtClean="0">
                <a:latin typeface="Courier" pitchFamily="49" charset="0"/>
              </a:rPr>
              <a:t>CollectionObject</a:t>
            </a:r>
            <a:r>
              <a:rPr lang="en-US" sz="1400" dirty="0" smtClean="0">
                <a:latin typeface="Courier" pitchFamily="49" charset="0"/>
              </a:rPr>
              <a:t>" extends="Document"&gt;</a:t>
            </a: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   &lt;schema name=“</a:t>
            </a:r>
            <a:r>
              <a:rPr lang="en-US" sz="1400" b="1" dirty="0" err="1" smtClean="0">
                <a:latin typeface="Courier" pitchFamily="49" charset="0"/>
              </a:rPr>
              <a:t>collectionobject</a:t>
            </a:r>
            <a:r>
              <a:rPr lang="en-US" sz="1400" b="1" dirty="0" smtClean="0">
                <a:latin typeface="Courier" pitchFamily="49" charset="0"/>
              </a:rPr>
              <a:t>-core"/&gt; </a:t>
            </a: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   &lt;schema name=“</a:t>
            </a:r>
            <a:r>
              <a:rPr lang="en-US" sz="1400" b="1" dirty="0" err="1" smtClean="0">
                <a:latin typeface="Courier" pitchFamily="49" charset="0"/>
              </a:rPr>
              <a:t>collectionobject</a:t>
            </a:r>
            <a:r>
              <a:rPr lang="en-US" sz="1400" b="1" dirty="0" smtClean="0">
                <a:latin typeface="Courier" pitchFamily="49" charset="0"/>
              </a:rPr>
              <a:t>-anthropology"/&gt;</a:t>
            </a: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   &lt;schema name="collectionobject-hearstmuseum.berkeley.edu"/&gt;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&lt;/</a:t>
            </a:r>
            <a:r>
              <a:rPr lang="en-US" sz="1400" dirty="0" err="1" smtClean="0">
                <a:latin typeface="Courier" pitchFamily="49" charset="0"/>
              </a:rPr>
              <a:t>doctype</a:t>
            </a:r>
            <a:r>
              <a:rPr lang="en-US" sz="14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&lt;/component&gt;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collectionobject.xsd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&lt;?xml version="1.0" encoding="UTF-8" standalone="yes"?&gt;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</a:t>
            </a:r>
            <a:r>
              <a:rPr lang="en-US" sz="1400" dirty="0" err="1" smtClean="0">
                <a:latin typeface="Courier" pitchFamily="49" charset="0"/>
              </a:rPr>
              <a:t>xs:schema</a:t>
            </a:r>
            <a:r>
              <a:rPr lang="en-US" sz="1400" dirty="0" smtClean="0"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xmlns:xs</a:t>
            </a:r>
            <a:r>
              <a:rPr lang="en-US" sz="1400" dirty="0" smtClean="0">
                <a:latin typeface="Courier" pitchFamily="49" charset="0"/>
              </a:rPr>
              <a:t>="http://www.w3.org/2001/XMLSchema"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xmlns:ns</a:t>
            </a:r>
            <a:r>
              <a:rPr lang="en-US" sz="1400" dirty="0" smtClean="0"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xmlns</a:t>
            </a:r>
            <a:r>
              <a:rPr lang="en-US" sz="1400" dirty="0" smtClean="0"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targetNamespace</a:t>
            </a:r>
            <a:r>
              <a:rPr lang="en-US" sz="1400" dirty="0" smtClean="0"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version="0.1"&gt;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objectNumber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otherNumber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briefDescription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name="comments"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distFeatures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objectName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responsibleDept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name="title"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    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&lt;/</a:t>
            </a:r>
            <a:r>
              <a:rPr lang="en-US" sz="1400" dirty="0" err="1" smtClean="0">
                <a:latin typeface="Courier" pitchFamily="49" charset="0"/>
              </a:rPr>
              <a:t>xs:schema</a:t>
            </a:r>
            <a:r>
              <a:rPr lang="en-US" sz="1400" dirty="0" smtClean="0">
                <a:latin typeface="Courier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6477000"/>
            <a:ext cx="827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flat schema – used due to limitations of Nuxeo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APIs. No more needed with Nuxeo Java Remote APIs.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r>
              <a:rPr lang="en-US" dirty="0" smtClean="0"/>
              <a:t>Develop JAX-RS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962400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@Path("/</a:t>
            </a:r>
            <a:r>
              <a:rPr lang="en-US" sz="1200" b="1" dirty="0" err="1" smtClean="0">
                <a:latin typeface="Courier" pitchFamily="49" charset="0"/>
              </a:rPr>
              <a:t>collectionobjects</a:t>
            </a:r>
            <a:r>
              <a:rPr lang="en-US" sz="1200" b="1" dirty="0" smtClean="0">
                <a:latin typeface="Courier" pitchFamily="49" charset="0"/>
              </a:rPr>
              <a:t>")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@Consumes("application/xml")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@Produces("application/xml")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class </a:t>
            </a:r>
            <a:r>
              <a:rPr lang="en-US" sz="1200" dirty="0" err="1" smtClean="0">
                <a:latin typeface="Courier" pitchFamily="49" charset="0"/>
              </a:rPr>
              <a:t>CollectionObjectResource</a:t>
            </a:r>
            <a:r>
              <a:rPr lang="en-US" sz="1200" dirty="0" smtClean="0">
                <a:latin typeface="Courier" pitchFamily="49" charset="0"/>
              </a:rPr>
              <a:t> extends </a:t>
            </a:r>
            <a:r>
              <a:rPr lang="en-US" sz="1200" dirty="0" err="1" smtClean="0">
                <a:latin typeface="Courier" pitchFamily="49" charset="0"/>
              </a:rPr>
              <a:t>CollectionSpaceResource</a:t>
            </a:r>
            <a:r>
              <a:rPr lang="en-US" sz="1200" dirty="0" smtClean="0">
                <a:latin typeface="Courier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200" b="1" dirty="0" smtClean="0">
                <a:latin typeface="Courier" pitchFamily="49" charset="0"/>
              </a:rPr>
              <a:t>@POST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Response </a:t>
            </a:r>
            <a:r>
              <a:rPr lang="en-US" sz="1200" dirty="0" err="1" smtClean="0">
                <a:latin typeface="Courier" pitchFamily="49" charset="0"/>
              </a:rPr>
              <a:t>createCollectionObject</a:t>
            </a:r>
            <a:r>
              <a:rPr lang="en-US" sz="1200" dirty="0" smtClean="0">
                <a:latin typeface="Courier" pitchFamily="49" charset="0"/>
              </a:rPr>
              <a:t>(CollectionObject co) { …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@GET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	@Path("{id}")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CollectionObject </a:t>
            </a:r>
            <a:r>
              <a:rPr lang="en-US" sz="1200" dirty="0" err="1" smtClean="0">
                <a:latin typeface="Courier" pitchFamily="49" charset="0"/>
              </a:rPr>
              <a:t>getCollectionObject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b="1" dirty="0" smtClean="0">
                <a:latin typeface="Courier" pitchFamily="49" charset="0"/>
              </a:rPr>
              <a:t>@</a:t>
            </a:r>
            <a:r>
              <a:rPr lang="en-US" sz="1200" b="1" dirty="0" err="1" smtClean="0">
                <a:latin typeface="Courier" pitchFamily="49" charset="0"/>
              </a:rPr>
              <a:t>PathParam</a:t>
            </a:r>
            <a:r>
              <a:rPr lang="en-US" sz="1200" b="1" dirty="0" smtClean="0">
                <a:latin typeface="Courier" pitchFamily="49" charset="0"/>
              </a:rPr>
              <a:t>("id")</a:t>
            </a:r>
            <a:r>
              <a:rPr lang="en-US" sz="1200" dirty="0" smtClean="0">
                <a:latin typeface="Courier" pitchFamily="49" charset="0"/>
              </a:rPr>
              <a:t> String id) { ..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@PUT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@Path("{id}")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CollectionObject </a:t>
            </a:r>
            <a:r>
              <a:rPr lang="en-US" sz="1200" dirty="0" err="1" smtClean="0">
                <a:latin typeface="Courier" pitchFamily="49" charset="0"/>
              </a:rPr>
              <a:t>updateCollectionObject</a:t>
            </a:r>
            <a:r>
              <a:rPr lang="en-US" sz="1200" dirty="0" smtClean="0">
                <a:latin typeface="Courier" pitchFamily="49" charset="0"/>
              </a:rPr>
              <a:t>(@</a:t>
            </a:r>
            <a:r>
              <a:rPr lang="en-US" sz="1200" dirty="0" err="1" smtClean="0">
                <a:latin typeface="Courier" pitchFamily="49" charset="0"/>
              </a:rPr>
              <a:t>PathParam</a:t>
            </a:r>
            <a:r>
              <a:rPr lang="en-US" sz="1200" dirty="0" smtClean="0">
                <a:latin typeface="Courier" pitchFamily="49" charset="0"/>
              </a:rPr>
              <a:t>("id") String id, CollectionObject </a:t>
            </a:r>
            <a:r>
              <a:rPr lang="en-US" sz="1200" dirty="0" err="1" smtClean="0">
                <a:latin typeface="Courier" pitchFamily="49" charset="0"/>
              </a:rPr>
              <a:t>theUpdate</a:t>
            </a:r>
            <a:r>
              <a:rPr lang="en-US" sz="1200" dirty="0" smtClean="0">
                <a:latin typeface="Courier" pitchFamily="49" charset="0"/>
              </a:rPr>
              <a:t>) { …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@DELETE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@Path("{id}")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void </a:t>
            </a:r>
            <a:r>
              <a:rPr lang="en-US" sz="1200" dirty="0" err="1" smtClean="0">
                <a:latin typeface="Courier" pitchFamily="49" charset="0"/>
              </a:rPr>
              <a:t>deleteCollectionObject</a:t>
            </a:r>
            <a:r>
              <a:rPr lang="en-US" sz="1200" dirty="0" smtClean="0">
                <a:latin typeface="Courier" pitchFamily="49" charset="0"/>
              </a:rPr>
              <a:t>(@</a:t>
            </a:r>
            <a:r>
              <a:rPr lang="en-US" sz="1200" dirty="0" err="1" smtClean="0">
                <a:latin typeface="Courier" pitchFamily="49" charset="0"/>
              </a:rPr>
              <a:t>PathParam</a:t>
            </a:r>
            <a:r>
              <a:rPr lang="en-US" sz="1200" dirty="0" smtClean="0">
                <a:latin typeface="Courier" pitchFamily="49" charset="0"/>
              </a:rPr>
              <a:t>("id") String id) { </a:t>
            </a:r>
            <a:r>
              <a:rPr lang="en-US" sz="1400" dirty="0" smtClean="0">
                <a:latin typeface="Courier" pitchFamily="49" charset="0"/>
              </a:rPr>
              <a:t>… }</a:t>
            </a:r>
          </a:p>
          <a:p>
            <a:pPr>
              <a:buNone/>
            </a:pP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</a:t>
            </a:r>
            <a:r>
              <a:rPr lang="en-US" sz="1200" b="1" dirty="0" smtClean="0">
                <a:latin typeface="Courier" pitchFamily="49" charset="0"/>
              </a:rPr>
              <a:t>@GET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</a:t>
            </a:r>
            <a:r>
              <a:rPr lang="en-US" sz="1200" dirty="0" err="1" smtClean="0">
                <a:latin typeface="Courier" pitchFamily="49" charset="0"/>
              </a:rPr>
              <a:t>CollectionObjectList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getCollectionObjectList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b="1" dirty="0" smtClean="0">
                <a:latin typeface="Courier" pitchFamily="49" charset="0"/>
              </a:rPr>
              <a:t>@Context </a:t>
            </a:r>
            <a:r>
              <a:rPr lang="en-US" sz="1200" dirty="0" err="1" smtClean="0">
                <a:latin typeface="Courier" pitchFamily="49" charset="0"/>
              </a:rPr>
              <a:t>UriInfo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ui</a:t>
            </a:r>
            <a:r>
              <a:rPr lang="en-US" sz="1200" dirty="0" smtClean="0">
                <a:latin typeface="Courier" pitchFamily="49" charset="0"/>
              </a:rPr>
              <a:t>) { … }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</a:p>
          <a:p>
            <a:pPr>
              <a:buNone/>
            </a:pP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}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1645</TotalTime>
  <Words>823</Words>
  <Application>Microsoft Office PowerPoint</Application>
  <PresentationFormat>On-screen Show (4:3)</PresentationFormat>
  <Paragraphs>218</Paragraphs>
  <Slides>16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ist-cs</vt:lpstr>
      <vt:lpstr>Microsoft Office Visio Drawing</vt:lpstr>
      <vt:lpstr>CollectionSpace Service Behind the scenes</vt:lpstr>
      <vt:lpstr>Agenda</vt:lpstr>
      <vt:lpstr>Service layer cake</vt:lpstr>
      <vt:lpstr>Splitting the cake</vt:lpstr>
      <vt:lpstr>CollectionObject service</vt:lpstr>
      <vt:lpstr>CollectionObject Entity Schema</vt:lpstr>
      <vt:lpstr>Nuxeo document type for CollectionObject  OSGI-INF/core-types-contrib.xml</vt:lpstr>
      <vt:lpstr>collectionobject.xsd</vt:lpstr>
      <vt:lpstr>Develop JAX-RS Resource</vt:lpstr>
      <vt:lpstr>Develop JAX-RS Resource</vt:lpstr>
      <vt:lpstr>Register resource  with JAX-RS Application</vt:lpstr>
      <vt:lpstr>Package Nuxeo document type as OSGI component (jar META-INF/MANIFEST.MF)</vt:lpstr>
      <vt:lpstr>Package resource as web-app (war WEB-INF/web.xml)</vt:lpstr>
      <vt:lpstr>Deployment</vt:lpstr>
      <vt:lpstr>Multi-tenancy aspects</vt:lpstr>
      <vt:lpstr>Multi-tenancy aspects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sanjaydalal</cp:lastModifiedBy>
  <cp:revision>89</cp:revision>
  <dcterms:created xsi:type="dcterms:W3CDTF">2009-06-04T17:41:26Z</dcterms:created>
  <dcterms:modified xsi:type="dcterms:W3CDTF">2009-06-11T17:17:28Z</dcterms:modified>
</cp:coreProperties>
</file>