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87" r:id="rId3"/>
    <p:sldId id="302" r:id="rId4"/>
    <p:sldId id="303" r:id="rId5"/>
    <p:sldId id="288" r:id="rId6"/>
    <p:sldId id="298" r:id="rId7"/>
    <p:sldId id="290" r:id="rId8"/>
    <p:sldId id="291" r:id="rId9"/>
    <p:sldId id="293" r:id="rId10"/>
    <p:sldId id="295" r:id="rId11"/>
    <p:sldId id="300" r:id="rId12"/>
    <p:sldId id="301" r:id="rId13"/>
    <p:sldId id="297" r:id="rId14"/>
    <p:sldId id="296" r:id="rId15"/>
    <p:sldId id="306" r:id="rId16"/>
    <p:sldId id="304" r:id="rId17"/>
    <p:sldId id="305" r:id="rId18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D71AE6"/>
    <a:srgbClr val="3399FF"/>
    <a:srgbClr val="CC9900"/>
    <a:srgbClr val="CC00FF"/>
    <a:srgbClr val="FF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89" autoAdjust="0"/>
    <p:restoredTop sz="86364" autoAdjust="0"/>
  </p:normalViewPr>
  <p:slideViewPr>
    <p:cSldViewPr>
      <p:cViewPr varScale="1">
        <p:scale>
          <a:sx n="75" d="100"/>
          <a:sy n="75" d="100"/>
        </p:scale>
        <p:origin x="-60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endParaRPr lang="en-US"/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29813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endParaRPr lang="en-US"/>
          </a:p>
        </p:txBody>
      </p:sp>
      <p:sp>
        <p:nvSpPr>
          <p:cNvPr id="216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8291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endParaRPr lang="en-US"/>
          </a:p>
        </p:txBody>
      </p:sp>
      <p:sp>
        <p:nvSpPr>
          <p:cNvPr id="216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8831263"/>
            <a:ext cx="298132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fld id="{9440F7BA-3FB4-4DAB-8F9D-0684233D3C7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29813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6425"/>
            <a:ext cx="5046663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8291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31263"/>
            <a:ext cx="298132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fld id="{C7367BC2-82EE-4E4F-AADE-08DA742D7F1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590CFF-A319-456A-A454-FA03BF9FD0DC}" type="slidenum">
              <a:rPr lang="en-US"/>
              <a:pPr/>
              <a:t>1</a:t>
            </a:fld>
            <a:endParaRPr lang="en-US"/>
          </a:p>
        </p:txBody>
      </p:sp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67BC2-82EE-4E4F-AADE-08DA742D7F1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67BC2-82EE-4E4F-AADE-08DA742D7F1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CollectionSpace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68916C-DAA9-4429-BD00-6D65DF371B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CollectionSpace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7CC6C6-A692-4AB4-A58A-6F8170EA9C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990600"/>
            <a:ext cx="1943100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990600"/>
            <a:ext cx="5676900" cy="5105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CollectionSpace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E75546-007D-46FE-8ADD-A678F4747D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CollectionSpace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92CA8C-91A2-4D9E-BD7C-5A90047BDB7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CollectionSpace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235C2F-B064-4C75-B7F8-888A79077B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33600"/>
            <a:ext cx="38100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3600"/>
            <a:ext cx="38100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CollectionSpace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467F99-1EFF-4276-B170-C770DE13E1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CollectionSpace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1AF801-9D66-4F94-A404-25CBCD684E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CollectionSpace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E04226-6184-4D8F-9B28-513AA7123DB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CollectionSpace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87C270-B5A2-4359-879F-C3ACE47455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CollectionSpace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669146-E02F-4339-A2B9-0BCB649A8A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CollectionSpace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218283-73F1-4858-82E6-FF6E723A33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90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33600"/>
            <a:ext cx="77724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dirty="0" smtClean="0"/>
              <a:t>CollectionSpace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B6552BC-8B4F-49A3-8A8D-7228BDE222F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toria MT Std SemiBold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toria MT Std SemiBold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toria MT Std SemiBold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toria MT Std SemiBold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toria MT Std SemiBold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toria MT Std SemiBold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toria MT Std SemiBold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toria MT Std SemiBol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57200" y="1828800"/>
            <a:ext cx="8229600" cy="1143000"/>
          </a:xfrm>
          <a:noFill/>
          <a:ln/>
        </p:spPr>
        <p:txBody>
          <a:bodyPr/>
          <a:lstStyle/>
          <a:p>
            <a:r>
              <a:rPr lang="en-US" dirty="0"/>
              <a:t>CollectionSpace </a:t>
            </a:r>
            <a:r>
              <a:rPr lang="en-US" dirty="0" smtClean="0"/>
              <a:t>Service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Behind the scenes</a:t>
            </a:r>
            <a:endParaRPr lang="en-US" sz="3200" dirty="0"/>
          </a:p>
        </p:txBody>
      </p:sp>
      <p:sp>
        <p:nvSpPr>
          <p:cNvPr id="284679" name="Rectangle 7"/>
          <p:cNvSpPr>
            <a:spLocks noGrp="1" noChangeArrowheads="1"/>
          </p:cNvSpPr>
          <p:nvPr>
            <p:ph type="subTitle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June 2009 Face-to-face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Sanjay </a:t>
            </a:r>
            <a:r>
              <a:rPr lang="en-US" sz="2800" dirty="0" err="1" smtClean="0"/>
              <a:t>Dalal</a:t>
            </a:r>
            <a:endParaRPr lang="en-US" sz="2800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U.C</a:t>
            </a:r>
            <a:r>
              <a:rPr lang="en-US" sz="2800" dirty="0"/>
              <a:t>. Berkeley IST/Data </a:t>
            </a:r>
            <a:r>
              <a:rPr lang="en-US" sz="2800" dirty="0" smtClean="0"/>
              <a:t>Services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400" cy="609600"/>
          </a:xfrm>
        </p:spPr>
        <p:txBody>
          <a:bodyPr/>
          <a:lstStyle/>
          <a:p>
            <a:r>
              <a:rPr lang="en-US" sz="3600" dirty="0" smtClean="0"/>
              <a:t>Develop JAX-RS Resource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953000"/>
          </a:xfrm>
          <a:solidFill>
            <a:srgbClr val="FFFF66"/>
          </a:solidFill>
        </p:spPr>
        <p:txBody>
          <a:bodyPr/>
          <a:lstStyle/>
          <a:p>
            <a:pPr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" pitchFamily="49" charset="0"/>
              </a:rPr>
              <a:t>@POST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" pitchFamily="49" charset="0"/>
              </a:rPr>
              <a:t>public Response </a:t>
            </a:r>
            <a:r>
              <a:rPr lang="en-US" sz="1200" b="1" dirty="0" err="1" smtClean="0">
                <a:solidFill>
                  <a:schemeClr val="accent2"/>
                </a:solidFill>
                <a:latin typeface="Courier" pitchFamily="49" charset="0"/>
              </a:rPr>
              <a:t>createCollectionObject</a:t>
            </a:r>
            <a:r>
              <a:rPr lang="en-US" sz="1200" b="1" dirty="0" smtClean="0">
                <a:solidFill>
                  <a:schemeClr val="accent2"/>
                </a:solidFill>
                <a:latin typeface="Courier" pitchFamily="49" charset="0"/>
              </a:rPr>
              <a:t>(CollectionObject co) { 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" pitchFamily="49" charset="0"/>
              </a:rPr>
              <a:t>…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" pitchFamily="49" charset="0"/>
              </a:rPr>
              <a:t>    </a:t>
            </a:r>
            <a:r>
              <a:rPr lang="en-US" sz="1200" b="1" dirty="0" err="1" smtClean="0">
                <a:solidFill>
                  <a:schemeClr val="accent2"/>
                </a:solidFill>
                <a:latin typeface="Courier" pitchFamily="49" charset="0"/>
              </a:rPr>
              <a:t>RepositoryInstance</a:t>
            </a:r>
            <a:r>
              <a:rPr lang="en-US" sz="1200" b="1" dirty="0" smtClean="0">
                <a:solidFill>
                  <a:schemeClr val="accent2"/>
                </a:solidFill>
                <a:latin typeface="Courier" pitchFamily="49" charset="0"/>
              </a:rPr>
              <a:t> </a:t>
            </a:r>
            <a:r>
              <a:rPr lang="en-US" sz="1200" b="1" dirty="0" err="1" smtClean="0">
                <a:solidFill>
                  <a:schemeClr val="accent2"/>
                </a:solidFill>
                <a:latin typeface="Courier" pitchFamily="49" charset="0"/>
              </a:rPr>
              <a:t>repoSession</a:t>
            </a:r>
            <a:r>
              <a:rPr lang="en-US" sz="1200" b="1" dirty="0" smtClean="0">
                <a:solidFill>
                  <a:schemeClr val="accent2"/>
                </a:solidFill>
                <a:latin typeface="Courier" pitchFamily="49" charset="0"/>
              </a:rPr>
              <a:t> = </a:t>
            </a:r>
            <a:r>
              <a:rPr lang="en-US" sz="1200" b="1" dirty="0" err="1" smtClean="0">
                <a:solidFill>
                  <a:srgbClr val="FF0000"/>
                </a:solidFill>
                <a:latin typeface="Courier" pitchFamily="49" charset="0"/>
              </a:rPr>
              <a:t>getRepositorySession</a:t>
            </a:r>
            <a:r>
              <a:rPr lang="en-US" sz="1200" b="1" dirty="0" smtClean="0">
                <a:solidFill>
                  <a:srgbClr val="FF0000"/>
                </a:solidFill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" pitchFamily="49" charset="0"/>
              </a:rPr>
              <a:t>    </a:t>
            </a:r>
            <a:r>
              <a:rPr lang="en-US" sz="1200" b="1" dirty="0" err="1" smtClean="0">
                <a:solidFill>
                  <a:schemeClr val="accent2"/>
                </a:solidFill>
                <a:latin typeface="Courier" pitchFamily="49" charset="0"/>
              </a:rPr>
              <a:t>DocumentRef</a:t>
            </a:r>
            <a:r>
              <a:rPr lang="en-US" sz="1200" b="1" dirty="0" smtClean="0">
                <a:solidFill>
                  <a:schemeClr val="accent2"/>
                </a:solidFill>
                <a:latin typeface="Courier" pitchFamily="49" charset="0"/>
              </a:rPr>
              <a:t> </a:t>
            </a:r>
            <a:r>
              <a:rPr lang="en-US" sz="1200" b="1" dirty="0" err="1" smtClean="0">
                <a:solidFill>
                  <a:schemeClr val="accent2"/>
                </a:solidFill>
                <a:latin typeface="Courier" pitchFamily="49" charset="0"/>
              </a:rPr>
              <a:t>nuxeoWspace</a:t>
            </a:r>
            <a:r>
              <a:rPr lang="en-US" sz="1200" b="1" dirty="0" smtClean="0">
                <a:solidFill>
                  <a:schemeClr val="accent2"/>
                </a:solidFill>
                <a:latin typeface="Courier" pitchFamily="49" charset="0"/>
              </a:rPr>
              <a:t> = new </a:t>
            </a:r>
            <a:r>
              <a:rPr lang="en-US" sz="1200" b="1" dirty="0" err="1" smtClean="0">
                <a:solidFill>
                  <a:srgbClr val="FF0000"/>
                </a:solidFill>
                <a:latin typeface="Courier" pitchFamily="49" charset="0"/>
              </a:rPr>
              <a:t>IdRef</a:t>
            </a:r>
            <a:r>
              <a:rPr lang="en-US" sz="1200" b="1" dirty="0" smtClean="0">
                <a:solidFill>
                  <a:srgbClr val="FF0000"/>
                </a:solidFill>
                <a:latin typeface="Courier" pitchFamily="49" charset="0"/>
              </a:rPr>
              <a:t>(CS_COLLECTIONOBJECTS_WORKSPACE_UID);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" pitchFamily="49" charset="0"/>
              </a:rPr>
              <a:t>    </a:t>
            </a:r>
            <a:r>
              <a:rPr lang="en-US" sz="1200" b="1" dirty="0" err="1" smtClean="0">
                <a:solidFill>
                  <a:schemeClr val="accent2"/>
                </a:solidFill>
                <a:latin typeface="Courier" pitchFamily="49" charset="0"/>
              </a:rPr>
              <a:t>DocumentModel</a:t>
            </a:r>
            <a:r>
              <a:rPr lang="en-US" sz="1200" b="1" dirty="0" smtClean="0">
                <a:solidFill>
                  <a:schemeClr val="accent2"/>
                </a:solidFill>
                <a:latin typeface="Courier" pitchFamily="49" charset="0"/>
              </a:rPr>
              <a:t> </a:t>
            </a:r>
            <a:r>
              <a:rPr lang="en-US" sz="1200" b="1" dirty="0" err="1" smtClean="0">
                <a:solidFill>
                  <a:schemeClr val="accent2"/>
                </a:solidFill>
                <a:latin typeface="Courier" pitchFamily="49" charset="0"/>
              </a:rPr>
              <a:t>wspaceCOs</a:t>
            </a:r>
            <a:r>
              <a:rPr lang="en-US" sz="1200" b="1" dirty="0" smtClean="0">
                <a:solidFill>
                  <a:schemeClr val="accent2"/>
                </a:solidFill>
                <a:latin typeface="Courier" pitchFamily="49" charset="0"/>
              </a:rPr>
              <a:t> = </a:t>
            </a:r>
            <a:r>
              <a:rPr lang="en-US" sz="1200" b="1" dirty="0" err="1" smtClean="0">
                <a:solidFill>
                  <a:schemeClr val="accent2"/>
                </a:solidFill>
                <a:latin typeface="Courier" pitchFamily="49" charset="0"/>
              </a:rPr>
              <a:t>repoSession.getDocument</a:t>
            </a:r>
            <a:r>
              <a:rPr lang="en-US" sz="1200" b="1" dirty="0" smtClean="0">
                <a:solidFill>
                  <a:schemeClr val="accent2"/>
                </a:solidFill>
                <a:latin typeface="Courier" pitchFamily="49" charset="0"/>
              </a:rPr>
              <a:t>(</a:t>
            </a:r>
            <a:r>
              <a:rPr lang="en-US" sz="1200" b="1" dirty="0" err="1" smtClean="0">
                <a:solidFill>
                  <a:schemeClr val="accent2"/>
                </a:solidFill>
                <a:latin typeface="Courier" pitchFamily="49" charset="0"/>
              </a:rPr>
              <a:t>nuxeoWspace</a:t>
            </a:r>
            <a:r>
              <a:rPr lang="en-US" sz="1200" b="1" dirty="0" smtClean="0">
                <a:solidFill>
                  <a:schemeClr val="accent2"/>
                </a:solidFill>
                <a:latin typeface="Courier" pitchFamily="49" charset="0"/>
              </a:rPr>
              <a:t>);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" pitchFamily="49" charset="0"/>
              </a:rPr>
              <a:t>    String </a:t>
            </a:r>
            <a:r>
              <a:rPr lang="en-US" sz="1200" b="1" dirty="0" err="1" smtClean="0">
                <a:solidFill>
                  <a:schemeClr val="accent2"/>
                </a:solidFill>
                <a:latin typeface="Courier" pitchFamily="49" charset="0"/>
              </a:rPr>
              <a:t>wspacePath</a:t>
            </a:r>
            <a:r>
              <a:rPr lang="en-US" sz="1200" b="1" dirty="0" smtClean="0">
                <a:solidFill>
                  <a:schemeClr val="accent2"/>
                </a:solidFill>
                <a:latin typeface="Courier" pitchFamily="49" charset="0"/>
              </a:rPr>
              <a:t> = </a:t>
            </a:r>
            <a:r>
              <a:rPr lang="en-US" sz="1200" b="1" dirty="0" err="1" smtClean="0">
                <a:solidFill>
                  <a:schemeClr val="accent2"/>
                </a:solidFill>
                <a:latin typeface="Courier" pitchFamily="49" charset="0"/>
              </a:rPr>
              <a:t>wspaceCOs.getPathAsString</a:t>
            </a:r>
            <a:r>
              <a:rPr lang="en-US" sz="1200" b="1" dirty="0" smtClean="0">
                <a:solidFill>
                  <a:schemeClr val="accent2"/>
                </a:solidFill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" pitchFamily="49" charset="0"/>
              </a:rPr>
              <a:t>    String </a:t>
            </a:r>
            <a:r>
              <a:rPr lang="en-US" sz="1200" b="1" dirty="0" err="1" smtClean="0">
                <a:solidFill>
                  <a:srgbClr val="FF0000"/>
                </a:solidFill>
                <a:latin typeface="Courier" pitchFamily="49" charset="0"/>
              </a:rPr>
              <a:t>docType</a:t>
            </a:r>
            <a:r>
              <a:rPr lang="en-US" sz="1200" b="1" dirty="0" smtClean="0">
                <a:solidFill>
                  <a:srgbClr val="FF0000"/>
                </a:solidFill>
                <a:latin typeface="Courier" pitchFamily="49" charset="0"/>
              </a:rPr>
              <a:t> = “CollectionObject";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" pitchFamily="49" charset="0"/>
              </a:rPr>
              <a:t>    String id = </a:t>
            </a:r>
            <a:r>
              <a:rPr lang="en-US" sz="1200" b="1" dirty="0" err="1" smtClean="0">
                <a:solidFill>
                  <a:schemeClr val="accent2"/>
                </a:solidFill>
                <a:latin typeface="Courier" pitchFamily="49" charset="0"/>
              </a:rPr>
              <a:t>IdUtils.generateId</a:t>
            </a:r>
            <a:r>
              <a:rPr lang="en-US" sz="1200" b="1" dirty="0" smtClean="0">
                <a:solidFill>
                  <a:schemeClr val="accent2"/>
                </a:solidFill>
                <a:latin typeface="Courier" pitchFamily="49" charset="0"/>
              </a:rPr>
              <a:t>("New " + </a:t>
            </a:r>
            <a:r>
              <a:rPr lang="en-US" sz="1200" b="1" dirty="0" err="1" smtClean="0">
                <a:solidFill>
                  <a:schemeClr val="accent2"/>
                </a:solidFill>
                <a:latin typeface="Courier" pitchFamily="49" charset="0"/>
              </a:rPr>
              <a:t>docType</a:t>
            </a:r>
            <a:r>
              <a:rPr lang="en-US" sz="1200" b="1" dirty="0" smtClean="0">
                <a:solidFill>
                  <a:schemeClr val="accent2"/>
                </a:solidFill>
                <a:latin typeface="Courier" pitchFamily="49" charset="0"/>
              </a:rPr>
              <a:t>);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" pitchFamily="49" charset="0"/>
              </a:rPr>
              <a:t>    </a:t>
            </a:r>
            <a:r>
              <a:rPr lang="en-US" sz="1200" b="1" dirty="0" err="1" smtClean="0">
                <a:solidFill>
                  <a:schemeClr val="accent2"/>
                </a:solidFill>
                <a:latin typeface="Courier" pitchFamily="49" charset="0"/>
              </a:rPr>
              <a:t>DocumentModel</a:t>
            </a:r>
            <a:r>
              <a:rPr lang="en-US" sz="1200" b="1" dirty="0" smtClean="0">
                <a:solidFill>
                  <a:schemeClr val="accent2"/>
                </a:solidFill>
                <a:latin typeface="Courier" pitchFamily="49" charset="0"/>
              </a:rPr>
              <a:t> </a:t>
            </a:r>
            <a:r>
              <a:rPr lang="en-US" sz="1200" b="1" dirty="0" err="1" smtClean="0">
                <a:solidFill>
                  <a:schemeClr val="accent2"/>
                </a:solidFill>
                <a:latin typeface="Courier" pitchFamily="49" charset="0"/>
              </a:rPr>
              <a:t>coDoc</a:t>
            </a:r>
            <a:r>
              <a:rPr lang="en-US" sz="1200" b="1" dirty="0" smtClean="0">
                <a:solidFill>
                  <a:schemeClr val="accent2"/>
                </a:solidFill>
                <a:latin typeface="Courier" pitchFamily="49" charset="0"/>
              </a:rPr>
              <a:t> = </a:t>
            </a:r>
            <a:r>
              <a:rPr lang="en-US" sz="1200" b="1" dirty="0" err="1" smtClean="0">
                <a:solidFill>
                  <a:srgbClr val="FF0000"/>
                </a:solidFill>
                <a:latin typeface="Courier" pitchFamily="49" charset="0"/>
              </a:rPr>
              <a:t>repoSession.createDocumentModel</a:t>
            </a:r>
            <a:r>
              <a:rPr lang="en-US" sz="1200" b="1" dirty="0" smtClean="0">
                <a:solidFill>
                  <a:srgbClr val="FF0000"/>
                </a:solidFill>
                <a:latin typeface="Courier" pitchFamily="49" charset="0"/>
              </a:rPr>
              <a:t>(</a:t>
            </a:r>
            <a:r>
              <a:rPr lang="en-US" sz="1200" b="1" dirty="0" err="1" smtClean="0">
                <a:solidFill>
                  <a:srgbClr val="FF0000"/>
                </a:solidFill>
                <a:latin typeface="Courier" pitchFamily="49" charset="0"/>
              </a:rPr>
              <a:t>wspacePath</a:t>
            </a:r>
            <a:r>
              <a:rPr lang="en-US" sz="1200" b="1" dirty="0" smtClean="0">
                <a:solidFill>
                  <a:srgbClr val="FF0000"/>
                </a:solidFill>
                <a:latin typeface="Courier" pitchFamily="49" charset="0"/>
              </a:rPr>
              <a:t>, id, </a:t>
            </a:r>
            <a:r>
              <a:rPr lang="en-US" sz="1200" b="1" dirty="0" err="1" smtClean="0">
                <a:solidFill>
                  <a:srgbClr val="FF0000"/>
                </a:solidFill>
                <a:latin typeface="Courier" pitchFamily="49" charset="0"/>
              </a:rPr>
              <a:t>docType</a:t>
            </a:r>
            <a:r>
              <a:rPr lang="en-US" sz="1200" b="1" dirty="0" smtClean="0">
                <a:solidFill>
                  <a:srgbClr val="FF0000"/>
                </a:solidFill>
                <a:latin typeface="Courier" pitchFamily="49" charset="0"/>
              </a:rPr>
              <a:t>);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" pitchFamily="49" charset="0"/>
              </a:rPr>
              <a:t>    </a:t>
            </a:r>
            <a:r>
              <a:rPr lang="en-US" sz="1200" b="1" dirty="0" err="1" smtClean="0">
                <a:solidFill>
                  <a:schemeClr val="accent2"/>
                </a:solidFill>
                <a:latin typeface="Courier" pitchFamily="49" charset="0"/>
              </a:rPr>
              <a:t>fillDocument</a:t>
            </a:r>
            <a:r>
              <a:rPr lang="en-US" sz="1200" b="1" dirty="0" smtClean="0">
                <a:solidFill>
                  <a:schemeClr val="accent2"/>
                </a:solidFill>
                <a:latin typeface="Courier" pitchFamily="49" charset="0"/>
              </a:rPr>
              <a:t>(co, </a:t>
            </a:r>
            <a:r>
              <a:rPr lang="en-US" sz="1200" b="1" dirty="0" err="1" smtClean="0">
                <a:solidFill>
                  <a:schemeClr val="accent2"/>
                </a:solidFill>
                <a:latin typeface="Courier" pitchFamily="49" charset="0"/>
              </a:rPr>
              <a:t>coDoc</a:t>
            </a:r>
            <a:r>
              <a:rPr lang="en-US" sz="1200" b="1" dirty="0" smtClean="0">
                <a:solidFill>
                  <a:schemeClr val="accent2"/>
                </a:solidFill>
                <a:latin typeface="Courier" pitchFamily="49" charset="0"/>
              </a:rPr>
              <a:t>);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" pitchFamily="49" charset="0"/>
              </a:rPr>
              <a:t>    </a:t>
            </a:r>
            <a:r>
              <a:rPr lang="en-US" sz="1200" b="1" dirty="0" err="1" smtClean="0">
                <a:solidFill>
                  <a:srgbClr val="FF0000"/>
                </a:solidFill>
                <a:latin typeface="Courier" pitchFamily="49" charset="0"/>
              </a:rPr>
              <a:t>coDoc</a:t>
            </a:r>
            <a:r>
              <a:rPr lang="en-US" sz="1200" b="1" dirty="0" smtClean="0">
                <a:solidFill>
                  <a:srgbClr val="FF0000"/>
                </a:solidFill>
                <a:latin typeface="Courier" pitchFamily="49" charset="0"/>
              </a:rPr>
              <a:t> = </a:t>
            </a:r>
            <a:r>
              <a:rPr lang="en-US" sz="1200" b="1" dirty="0" err="1" smtClean="0">
                <a:solidFill>
                  <a:srgbClr val="FF0000"/>
                </a:solidFill>
                <a:latin typeface="Courier" pitchFamily="49" charset="0"/>
              </a:rPr>
              <a:t>repoSession.createDocument</a:t>
            </a:r>
            <a:r>
              <a:rPr lang="en-US" sz="1200" b="1" dirty="0" smtClean="0">
                <a:solidFill>
                  <a:srgbClr val="FF0000"/>
                </a:solidFill>
                <a:latin typeface="Courier" pitchFamily="49" charset="0"/>
              </a:rPr>
              <a:t>(</a:t>
            </a:r>
            <a:r>
              <a:rPr lang="en-US" sz="1200" b="1" dirty="0" err="1" smtClean="0">
                <a:solidFill>
                  <a:srgbClr val="FF0000"/>
                </a:solidFill>
                <a:latin typeface="Courier" pitchFamily="49" charset="0"/>
              </a:rPr>
              <a:t>coDoc</a:t>
            </a:r>
            <a:r>
              <a:rPr lang="en-US" sz="1200" b="1" dirty="0" smtClean="0">
                <a:solidFill>
                  <a:srgbClr val="FF0000"/>
                </a:solidFill>
                <a:latin typeface="Courier" pitchFamily="49" charset="0"/>
              </a:rPr>
              <a:t>);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FF0000"/>
                </a:solidFill>
                <a:latin typeface="Courier" pitchFamily="49" charset="0"/>
              </a:rPr>
              <a:t>    </a:t>
            </a:r>
            <a:r>
              <a:rPr lang="en-US" sz="1200" b="1" dirty="0" err="1" smtClean="0">
                <a:solidFill>
                  <a:srgbClr val="FF0000"/>
                </a:solidFill>
                <a:latin typeface="Courier" pitchFamily="49" charset="0"/>
              </a:rPr>
              <a:t>repoSession.save</a:t>
            </a:r>
            <a:r>
              <a:rPr lang="en-US" sz="1200" b="1" dirty="0" smtClean="0">
                <a:solidFill>
                  <a:srgbClr val="FF0000"/>
                </a:solidFill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 	</a:t>
            </a:r>
            <a:r>
              <a:rPr lang="en-US" sz="1200" b="1" dirty="0" err="1" smtClean="0">
                <a:solidFill>
                  <a:srgbClr val="FF0000"/>
                </a:solidFill>
                <a:latin typeface="Courier" pitchFamily="49" charset="0"/>
              </a:rPr>
              <a:t>co.setId</a:t>
            </a:r>
            <a:r>
              <a:rPr lang="en-US" sz="1200" b="1" dirty="0" smtClean="0">
                <a:solidFill>
                  <a:srgbClr val="FF0000"/>
                </a:solidFill>
                <a:latin typeface="Courier" pitchFamily="49" charset="0"/>
              </a:rPr>
              <a:t>(</a:t>
            </a:r>
            <a:r>
              <a:rPr lang="en-US" sz="1200" b="1" dirty="0" err="1" smtClean="0">
                <a:solidFill>
                  <a:srgbClr val="FF0000"/>
                </a:solidFill>
                <a:latin typeface="Courier" pitchFamily="49" charset="0"/>
              </a:rPr>
              <a:t>coDoc.getId</a:t>
            </a:r>
            <a:r>
              <a:rPr lang="en-US" sz="1200" b="1" dirty="0" smtClean="0">
                <a:solidFill>
                  <a:srgbClr val="FF0000"/>
                </a:solidFill>
                <a:latin typeface="Courier" pitchFamily="49" charset="0"/>
              </a:rPr>
              <a:t>());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" pitchFamily="49" charset="0"/>
              </a:rPr>
              <a:t>  …</a:t>
            </a:r>
            <a:endParaRPr lang="en-US" sz="1400" b="1" dirty="0" smtClean="0">
              <a:solidFill>
                <a:schemeClr val="accent2"/>
              </a:solidFill>
              <a:latin typeface="Courier" pitchFamily="49" charset="0"/>
            </a:endParaRPr>
          </a:p>
          <a:p>
            <a:pPr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 </a:t>
            </a:r>
            <a:r>
              <a:rPr lang="en-US" sz="1200" b="1" dirty="0" err="1" smtClean="0">
                <a:solidFill>
                  <a:srgbClr val="FF0000"/>
                </a:solidFill>
                <a:latin typeface="Courier" pitchFamily="49" charset="0"/>
              </a:rPr>
              <a:t>UriBuilder</a:t>
            </a:r>
            <a:r>
              <a:rPr lang="en-US" sz="1200" b="1" dirty="0" smtClean="0">
                <a:solidFill>
                  <a:srgbClr val="FF0000"/>
                </a:solidFill>
                <a:latin typeface="Courier" pitchFamily="49" charset="0"/>
              </a:rPr>
              <a:t> path = </a:t>
            </a:r>
            <a:r>
              <a:rPr lang="en-US" sz="1200" b="1" dirty="0" err="1" smtClean="0">
                <a:solidFill>
                  <a:srgbClr val="FF0000"/>
                </a:solidFill>
                <a:latin typeface="Courier" pitchFamily="49" charset="0"/>
              </a:rPr>
              <a:t>UriBuilder.fromResource</a:t>
            </a:r>
            <a:r>
              <a:rPr lang="en-US" sz="1200" b="1" dirty="0" smtClean="0">
                <a:solidFill>
                  <a:srgbClr val="FF0000"/>
                </a:solidFill>
                <a:latin typeface="Courier" pitchFamily="49" charset="0"/>
              </a:rPr>
              <a:t>(</a:t>
            </a:r>
            <a:r>
              <a:rPr lang="en-US" sz="1200" b="1" dirty="0" err="1" smtClean="0">
                <a:solidFill>
                  <a:srgbClr val="FF0000"/>
                </a:solidFill>
                <a:latin typeface="Courier" pitchFamily="49" charset="0"/>
              </a:rPr>
              <a:t>CollectionObjectResource.class</a:t>
            </a:r>
            <a:r>
              <a:rPr lang="en-US" sz="1200" b="1" dirty="0" smtClean="0">
                <a:solidFill>
                  <a:srgbClr val="FF0000"/>
                </a:solidFill>
                <a:latin typeface="Courier" pitchFamily="49" charset="0"/>
              </a:rPr>
              <a:t>);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FF0000"/>
                </a:solidFill>
                <a:latin typeface="Courier" pitchFamily="49" charset="0"/>
              </a:rPr>
              <a:t> </a:t>
            </a:r>
            <a:r>
              <a:rPr lang="en-US" sz="1200" b="1" dirty="0" err="1" smtClean="0">
                <a:solidFill>
                  <a:srgbClr val="FF0000"/>
                </a:solidFill>
                <a:latin typeface="Courier" pitchFamily="49" charset="0"/>
              </a:rPr>
              <a:t>path.path</a:t>
            </a:r>
            <a:r>
              <a:rPr lang="en-US" sz="1200" b="1" dirty="0" smtClean="0">
                <a:solidFill>
                  <a:srgbClr val="FF0000"/>
                </a:solidFill>
                <a:latin typeface="Courier" pitchFamily="49" charset="0"/>
              </a:rPr>
              <a:t>("" + </a:t>
            </a:r>
            <a:r>
              <a:rPr lang="en-US" sz="1200" b="1" dirty="0" err="1" smtClean="0">
                <a:solidFill>
                  <a:srgbClr val="FF0000"/>
                </a:solidFill>
                <a:latin typeface="Courier" pitchFamily="49" charset="0"/>
              </a:rPr>
              <a:t>co.getId</a:t>
            </a:r>
            <a:r>
              <a:rPr lang="en-US" sz="1200" b="1" dirty="0" smtClean="0">
                <a:solidFill>
                  <a:srgbClr val="FF0000"/>
                </a:solidFill>
                <a:latin typeface="Courier" pitchFamily="49" charset="0"/>
              </a:rPr>
              <a:t>());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" pitchFamily="49" charset="0"/>
              </a:rPr>
              <a:t> Response </a:t>
            </a:r>
            <a:r>
              <a:rPr lang="en-US" sz="1200" b="1" dirty="0" err="1" smtClean="0">
                <a:solidFill>
                  <a:schemeClr val="accent2"/>
                </a:solidFill>
                <a:latin typeface="Courier" pitchFamily="49" charset="0"/>
              </a:rPr>
              <a:t>response</a:t>
            </a:r>
            <a:r>
              <a:rPr lang="en-US" sz="1200" b="1" dirty="0" smtClean="0">
                <a:solidFill>
                  <a:schemeClr val="accent2"/>
                </a:solidFill>
                <a:latin typeface="Courier" pitchFamily="49" charset="0"/>
              </a:rPr>
              <a:t> = </a:t>
            </a:r>
            <a:r>
              <a:rPr lang="en-US" sz="1200" b="1" dirty="0" err="1" smtClean="0">
                <a:solidFill>
                  <a:schemeClr val="accent2"/>
                </a:solidFill>
                <a:latin typeface="Courier" pitchFamily="49" charset="0"/>
              </a:rPr>
              <a:t>Response.created</a:t>
            </a:r>
            <a:r>
              <a:rPr lang="en-US" sz="1200" b="1" dirty="0" smtClean="0">
                <a:solidFill>
                  <a:schemeClr val="accent2"/>
                </a:solidFill>
                <a:latin typeface="Courier" pitchFamily="49" charset="0"/>
              </a:rPr>
              <a:t>(</a:t>
            </a:r>
            <a:r>
              <a:rPr lang="en-US" sz="1200" b="1" dirty="0" err="1" smtClean="0">
                <a:solidFill>
                  <a:schemeClr val="accent2"/>
                </a:solidFill>
                <a:latin typeface="Courier" pitchFamily="49" charset="0"/>
              </a:rPr>
              <a:t>path.build</a:t>
            </a:r>
            <a:r>
              <a:rPr lang="en-US" sz="1200" b="1" dirty="0" smtClean="0">
                <a:solidFill>
                  <a:schemeClr val="accent2"/>
                </a:solidFill>
                <a:latin typeface="Courier" pitchFamily="49" charset="0"/>
              </a:rPr>
              <a:t>()).build();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" pitchFamily="49" charset="0"/>
              </a:rPr>
              <a:t> return response;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" pitchFamily="49" charset="0"/>
              </a:rPr>
              <a:t>}</a:t>
            </a:r>
            <a:endParaRPr lang="en-US" sz="1200" b="1" dirty="0">
              <a:solidFill>
                <a:schemeClr val="accent2"/>
              </a:solidFill>
              <a:latin typeface="Courier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CA8C-91A2-4D9E-BD7C-5A90047BDB7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CollectionSpace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990600"/>
          </a:xfrm>
        </p:spPr>
        <p:txBody>
          <a:bodyPr/>
          <a:lstStyle/>
          <a:p>
            <a:r>
              <a:rPr lang="en-US" sz="3600" dirty="0" smtClean="0"/>
              <a:t>Register resource </a:t>
            </a:r>
            <a:br>
              <a:rPr lang="en-US" sz="3600" dirty="0" smtClean="0"/>
            </a:br>
            <a:r>
              <a:rPr lang="en-US" sz="3600" dirty="0" smtClean="0"/>
              <a:t>with JAX-RS Application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33600"/>
            <a:ext cx="7772400" cy="3962400"/>
          </a:xfrm>
        </p:spPr>
        <p:txBody>
          <a:bodyPr/>
          <a:lstStyle/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public class </a:t>
            </a:r>
            <a:r>
              <a:rPr lang="en-US" sz="1200" dirty="0" err="1" smtClean="0">
                <a:latin typeface="Courier" pitchFamily="49" charset="0"/>
              </a:rPr>
              <a:t>CollectionSpaceApplication</a:t>
            </a:r>
            <a:r>
              <a:rPr lang="en-US" sz="1200" dirty="0" smtClean="0">
                <a:latin typeface="Courier" pitchFamily="49" charset="0"/>
              </a:rPr>
              <a:t> extends </a:t>
            </a:r>
            <a:r>
              <a:rPr lang="en-US" sz="1200" b="1" dirty="0" smtClean="0">
                <a:latin typeface="Courier" pitchFamily="49" charset="0"/>
              </a:rPr>
              <a:t>Application</a:t>
            </a:r>
            <a:r>
              <a:rPr lang="en-US" sz="1200" dirty="0" smtClean="0">
                <a:latin typeface="Courier" pitchFamily="49" charset="0"/>
              </a:rPr>
              <a:t> {</a:t>
            </a:r>
          </a:p>
          <a:p>
            <a:pPr>
              <a:buNone/>
            </a:pPr>
            <a:endParaRPr lang="en-US" sz="1200" dirty="0" smtClean="0">
              <a:latin typeface="Courier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   private Set&lt;Object&gt; singletons = new </a:t>
            </a:r>
            <a:r>
              <a:rPr lang="en-US" sz="1200" dirty="0" err="1" smtClean="0">
                <a:latin typeface="Courier" pitchFamily="49" charset="0"/>
              </a:rPr>
              <a:t>HashSet</a:t>
            </a:r>
            <a:r>
              <a:rPr lang="en-US" sz="1200" dirty="0" smtClean="0">
                <a:latin typeface="Courier" pitchFamily="49" charset="0"/>
              </a:rPr>
              <a:t>&lt;Object&gt;();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   private Set&lt;Class&lt;?&gt;&gt; empty = new </a:t>
            </a:r>
            <a:r>
              <a:rPr lang="en-US" sz="1200" dirty="0" err="1" smtClean="0">
                <a:latin typeface="Courier" pitchFamily="49" charset="0"/>
              </a:rPr>
              <a:t>HashSet</a:t>
            </a:r>
            <a:r>
              <a:rPr lang="en-US" sz="1200" dirty="0" smtClean="0">
                <a:latin typeface="Courier" pitchFamily="49" charset="0"/>
              </a:rPr>
              <a:t>&lt;Class&lt;?&gt;&gt;();</a:t>
            </a:r>
          </a:p>
          <a:p>
            <a:pPr>
              <a:buNone/>
            </a:pPr>
            <a:endParaRPr lang="en-US" sz="1200" dirty="0" smtClean="0">
              <a:latin typeface="Courier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   public </a:t>
            </a:r>
            <a:r>
              <a:rPr lang="en-US" sz="1200" dirty="0" err="1" smtClean="0">
                <a:latin typeface="Courier" pitchFamily="49" charset="0"/>
              </a:rPr>
              <a:t>CollectionSpaceApplication</a:t>
            </a:r>
            <a:r>
              <a:rPr lang="en-US" sz="1200" dirty="0" smtClean="0">
                <a:latin typeface="Courier" pitchFamily="49" charset="0"/>
              </a:rPr>
              <a:t>() {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       </a:t>
            </a:r>
            <a:r>
              <a:rPr lang="en-US" sz="1200" b="1" dirty="0" err="1" smtClean="0">
                <a:latin typeface="Courier" pitchFamily="49" charset="0"/>
              </a:rPr>
              <a:t>singletons.add</a:t>
            </a:r>
            <a:r>
              <a:rPr lang="en-US" sz="1200" b="1" dirty="0" smtClean="0">
                <a:latin typeface="Courier" pitchFamily="49" charset="0"/>
              </a:rPr>
              <a:t>(new </a:t>
            </a:r>
            <a:r>
              <a:rPr lang="en-US" sz="1200" b="1" dirty="0" err="1" smtClean="0">
                <a:latin typeface="Courier" pitchFamily="49" charset="0"/>
              </a:rPr>
              <a:t>CollectionObjectResource</a:t>
            </a:r>
            <a:r>
              <a:rPr lang="en-US" sz="1200" b="1" dirty="0" smtClean="0">
                <a:latin typeface="Courier" pitchFamily="49" charset="0"/>
              </a:rPr>
              <a:t>());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   }</a:t>
            </a:r>
          </a:p>
          <a:p>
            <a:pPr>
              <a:buNone/>
            </a:pPr>
            <a:endParaRPr lang="en-US" sz="1200" dirty="0" smtClean="0">
              <a:latin typeface="Courier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   @Override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   public Set&lt;Class&lt;?&gt;&gt; </a:t>
            </a:r>
            <a:r>
              <a:rPr lang="en-US" sz="1200" dirty="0" err="1" smtClean="0">
                <a:latin typeface="Courier" pitchFamily="49" charset="0"/>
              </a:rPr>
              <a:t>getClasses</a:t>
            </a:r>
            <a:r>
              <a:rPr lang="en-US" sz="1200" dirty="0" smtClean="0">
                <a:latin typeface="Courier" pitchFamily="49" charset="0"/>
              </a:rPr>
              <a:t>() {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       return empty;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   }</a:t>
            </a:r>
          </a:p>
          <a:p>
            <a:pPr>
              <a:buNone/>
            </a:pPr>
            <a:endParaRPr lang="en-US" sz="1200" dirty="0" smtClean="0">
              <a:latin typeface="Courier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   @Override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   public Set&lt;Object&gt; </a:t>
            </a:r>
            <a:r>
              <a:rPr lang="en-US" sz="1200" dirty="0" err="1" smtClean="0">
                <a:latin typeface="Courier" pitchFamily="49" charset="0"/>
              </a:rPr>
              <a:t>getSingletons</a:t>
            </a:r>
            <a:r>
              <a:rPr lang="en-US" sz="1200" dirty="0" smtClean="0">
                <a:latin typeface="Courier" pitchFamily="49" charset="0"/>
              </a:rPr>
              <a:t>() {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       return singletons;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   }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}</a:t>
            </a:r>
            <a:endParaRPr lang="en-US" sz="1200" dirty="0">
              <a:latin typeface="Courier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CollectionSpace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CA8C-91A2-4D9E-BD7C-5A90047BDB7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Package Nuxeo document type as OSGI component (</a:t>
            </a:r>
            <a:r>
              <a:rPr lang="en-US" sz="2000" dirty="0" smtClean="0"/>
              <a:t>jar META-INF/MANIFEST.MF)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Manifest-Version: 1.0 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Bundle-</a:t>
            </a:r>
            <a:r>
              <a:rPr lang="en-US" sz="1200" dirty="0" err="1" smtClean="0">
                <a:latin typeface="Courier" pitchFamily="49" charset="0"/>
              </a:rPr>
              <a:t>ManifestVersion</a:t>
            </a:r>
            <a:r>
              <a:rPr lang="en-US" sz="1200" dirty="0" smtClean="0">
                <a:latin typeface="Courier" pitchFamily="49" charset="0"/>
              </a:rPr>
              <a:t>: 1 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Bundle-Name: </a:t>
            </a:r>
            <a:r>
              <a:rPr lang="en-US" sz="1200" dirty="0" err="1" smtClean="0">
                <a:latin typeface="Courier" pitchFamily="49" charset="0"/>
              </a:rPr>
              <a:t>NuxeoCS</a:t>
            </a:r>
            <a:endParaRPr lang="en-US" sz="1200" dirty="0" smtClean="0">
              <a:latin typeface="Courier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Bundle-</a:t>
            </a:r>
            <a:r>
              <a:rPr lang="en-US" sz="1200" dirty="0" err="1" smtClean="0">
                <a:latin typeface="Courier" pitchFamily="49" charset="0"/>
              </a:rPr>
              <a:t>SymbolicName</a:t>
            </a:r>
            <a:r>
              <a:rPr lang="en-US" sz="1200" dirty="0" smtClean="0">
                <a:latin typeface="Courier" pitchFamily="49" charset="0"/>
              </a:rPr>
              <a:t>: </a:t>
            </a:r>
            <a:r>
              <a:rPr lang="en-US" sz="1200" dirty="0" err="1" smtClean="0">
                <a:latin typeface="Courier" pitchFamily="49" charset="0"/>
              </a:rPr>
              <a:t>org.collectionspace.collectionobject;singleton</a:t>
            </a:r>
            <a:r>
              <a:rPr lang="en-US" sz="1200" dirty="0" smtClean="0">
                <a:latin typeface="Courier" pitchFamily="49" charset="0"/>
              </a:rPr>
              <a:t>:=true 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Bundle-Version: 1.0.0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Bundle-Localization: </a:t>
            </a:r>
            <a:r>
              <a:rPr lang="en-US" sz="1200" dirty="0" err="1" smtClean="0">
                <a:latin typeface="Courier" pitchFamily="49" charset="0"/>
              </a:rPr>
              <a:t>plugin</a:t>
            </a:r>
            <a:endParaRPr lang="en-US" sz="1200" dirty="0" smtClean="0">
              <a:latin typeface="Courier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Bundle-Vendor: Nuxeo 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Require-Bundle: </a:t>
            </a:r>
            <a:r>
              <a:rPr lang="en-US" sz="1200" dirty="0" err="1" smtClean="0">
                <a:latin typeface="Courier" pitchFamily="49" charset="0"/>
              </a:rPr>
              <a:t>org.nuxeo.runtime</a:t>
            </a:r>
            <a:r>
              <a:rPr lang="en-US" sz="1200" dirty="0" smtClean="0">
                <a:latin typeface="Courier" pitchFamily="49" charset="0"/>
              </a:rPr>
              <a:t>, 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</a:t>
            </a:r>
            <a:r>
              <a:rPr lang="en-US" sz="1200" dirty="0" err="1" smtClean="0">
                <a:latin typeface="Courier" pitchFamily="49" charset="0"/>
              </a:rPr>
              <a:t>org.nuxeo.ecm.core.api</a:t>
            </a:r>
            <a:r>
              <a:rPr lang="en-US" sz="1200" dirty="0" smtClean="0">
                <a:latin typeface="Courier" pitchFamily="49" charset="0"/>
              </a:rPr>
              <a:t>, 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</a:t>
            </a:r>
            <a:r>
              <a:rPr lang="en-US" sz="1200" dirty="0" err="1" smtClean="0">
                <a:latin typeface="Courier" pitchFamily="49" charset="0"/>
              </a:rPr>
              <a:t>org.nuxeo.ecm.core</a:t>
            </a:r>
            <a:r>
              <a:rPr lang="en-US" sz="1200" dirty="0" smtClean="0">
                <a:latin typeface="Courier" pitchFamily="49" charset="0"/>
              </a:rPr>
              <a:t>,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</a:t>
            </a:r>
            <a:r>
              <a:rPr lang="en-US" sz="1200" dirty="0" err="1" smtClean="0">
                <a:latin typeface="Courier" pitchFamily="49" charset="0"/>
              </a:rPr>
              <a:t>org.nuxeo.ecm.core.api</a:t>
            </a:r>
            <a:r>
              <a:rPr lang="en-US" sz="1200" dirty="0" smtClean="0">
                <a:latin typeface="Courier" pitchFamily="49" charset="0"/>
              </a:rPr>
              <a:t>,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</a:t>
            </a:r>
            <a:r>
              <a:rPr lang="en-US" sz="1200" dirty="0" err="1" smtClean="0">
                <a:latin typeface="Courier" pitchFamily="49" charset="0"/>
              </a:rPr>
              <a:t>org.nuxeo.ecm.platform.types.api</a:t>
            </a:r>
            <a:r>
              <a:rPr lang="en-US" sz="1200" dirty="0" smtClean="0">
                <a:latin typeface="Courier" pitchFamily="49" charset="0"/>
              </a:rPr>
              <a:t>,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</a:t>
            </a:r>
            <a:r>
              <a:rPr lang="en-US" sz="1200" dirty="0" err="1" smtClean="0">
                <a:latin typeface="Courier" pitchFamily="49" charset="0"/>
              </a:rPr>
              <a:t>org.nuxeo.ecm.platform.versioning.api</a:t>
            </a:r>
            <a:r>
              <a:rPr lang="en-US" sz="1200" dirty="0" smtClean="0">
                <a:latin typeface="Courier" pitchFamily="49" charset="0"/>
              </a:rPr>
              <a:t>,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</a:t>
            </a:r>
            <a:r>
              <a:rPr lang="en-US" sz="1200" dirty="0" err="1" smtClean="0">
                <a:latin typeface="Courier" pitchFamily="49" charset="0"/>
              </a:rPr>
              <a:t>org.nuxeo.ecm.platform.ui</a:t>
            </a:r>
            <a:r>
              <a:rPr lang="en-US" sz="1200" dirty="0" smtClean="0">
                <a:latin typeface="Courier" pitchFamily="49" charset="0"/>
              </a:rPr>
              <a:t>,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</a:t>
            </a:r>
            <a:r>
              <a:rPr lang="en-US" sz="1200" dirty="0" err="1" smtClean="0">
                <a:latin typeface="Courier" pitchFamily="49" charset="0"/>
              </a:rPr>
              <a:t>org.nuxeo.ecm.platform.forms.layout.client</a:t>
            </a:r>
            <a:r>
              <a:rPr lang="en-US" sz="1200" dirty="0" smtClean="0">
                <a:latin typeface="Courier" pitchFamily="49" charset="0"/>
              </a:rPr>
              <a:t>,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</a:t>
            </a:r>
            <a:r>
              <a:rPr lang="en-US" sz="1200" dirty="0" err="1" smtClean="0">
                <a:latin typeface="Courier" pitchFamily="49" charset="0"/>
              </a:rPr>
              <a:t>org.nuxeo.ecm.platform.publishing.api</a:t>
            </a:r>
            <a:r>
              <a:rPr lang="en-US" sz="1200" dirty="0" smtClean="0">
                <a:latin typeface="Courier" pitchFamily="49" charset="0"/>
              </a:rPr>
              <a:t>,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org.nuxeo.ecm.platform.ws 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Provide-Package: </a:t>
            </a:r>
            <a:r>
              <a:rPr lang="en-US" sz="1200" b="1" dirty="0" err="1" smtClean="0">
                <a:latin typeface="Courier" pitchFamily="49" charset="0"/>
              </a:rPr>
              <a:t>org.collectionspace.collectionobject</a:t>
            </a:r>
            <a:endParaRPr lang="en-US" sz="1200" b="1" dirty="0" smtClean="0">
              <a:latin typeface="Courier" pitchFamily="49" charset="0"/>
            </a:endParaRPr>
          </a:p>
          <a:p>
            <a:pPr>
              <a:buNone/>
            </a:pPr>
            <a:r>
              <a:rPr lang="en-US" sz="1200" dirty="0" err="1" smtClean="0">
                <a:latin typeface="Courier" pitchFamily="49" charset="0"/>
              </a:rPr>
              <a:t>Nuxeo</a:t>
            </a:r>
            <a:r>
              <a:rPr lang="en-US" sz="1200" dirty="0" smtClean="0">
                <a:latin typeface="Courier" pitchFamily="49" charset="0"/>
              </a:rPr>
              <a:t>-Component: </a:t>
            </a:r>
            <a:r>
              <a:rPr lang="en-US" sz="1200" b="1" dirty="0" smtClean="0">
                <a:latin typeface="Courier" pitchFamily="49" charset="0"/>
              </a:rPr>
              <a:t>OSGI-INF/core-types-contrib.xml</a:t>
            </a:r>
            <a:r>
              <a:rPr lang="en-US" sz="1200" dirty="0" smtClean="0">
                <a:latin typeface="Courier" pitchFamily="49" charset="0"/>
              </a:rPr>
              <a:t>,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OSGI-INF/ecm-types-contrib.xml,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OSGI-INF/layouts-contrib.xml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CA8C-91A2-4D9E-BD7C-5A90047BDB7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400" cy="762000"/>
          </a:xfrm>
        </p:spPr>
        <p:txBody>
          <a:bodyPr/>
          <a:lstStyle/>
          <a:p>
            <a:r>
              <a:rPr lang="en-US" sz="3200" dirty="0" smtClean="0"/>
              <a:t>Package resource as web-app</a:t>
            </a:r>
            <a:br>
              <a:rPr lang="en-US" sz="3200" dirty="0" smtClean="0"/>
            </a:br>
            <a:r>
              <a:rPr lang="en-US" sz="2000" dirty="0" smtClean="0"/>
              <a:t>(war WEB-INF/web.xml)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3962400"/>
          </a:xfrm>
        </p:spPr>
        <p:txBody>
          <a:bodyPr/>
          <a:lstStyle/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&lt;context-</a:t>
            </a:r>
            <a:r>
              <a:rPr lang="en-US" sz="1200" dirty="0" err="1" smtClean="0">
                <a:latin typeface="Courier" pitchFamily="49" charset="0"/>
              </a:rPr>
              <a:t>param</a:t>
            </a:r>
            <a:r>
              <a:rPr lang="en-US" sz="1200" dirty="0" smtClean="0">
                <a:latin typeface="Courier" pitchFamily="49" charset="0"/>
              </a:rPr>
              <a:t>&gt;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 &lt;</a:t>
            </a:r>
            <a:r>
              <a:rPr lang="en-US" sz="1200" dirty="0" err="1" smtClean="0">
                <a:latin typeface="Courier" pitchFamily="49" charset="0"/>
              </a:rPr>
              <a:t>param</a:t>
            </a:r>
            <a:r>
              <a:rPr lang="en-US" sz="1200" dirty="0" smtClean="0">
                <a:latin typeface="Courier" pitchFamily="49" charset="0"/>
              </a:rPr>
              <a:t>-name&gt;</a:t>
            </a:r>
            <a:r>
              <a:rPr lang="en-US" sz="1200" b="1" dirty="0" err="1" smtClean="0">
                <a:latin typeface="Courier" pitchFamily="49" charset="0"/>
              </a:rPr>
              <a:t>javax.ws.rs.Application</a:t>
            </a:r>
            <a:r>
              <a:rPr lang="en-US" sz="1200" dirty="0" smtClean="0">
                <a:latin typeface="Courier" pitchFamily="49" charset="0"/>
              </a:rPr>
              <a:t>&lt;/</a:t>
            </a:r>
            <a:r>
              <a:rPr lang="en-US" sz="1200" dirty="0" err="1" smtClean="0">
                <a:latin typeface="Courier" pitchFamily="49" charset="0"/>
              </a:rPr>
              <a:t>param</a:t>
            </a:r>
            <a:r>
              <a:rPr lang="en-US" sz="1200" dirty="0" smtClean="0">
                <a:latin typeface="Courier" pitchFamily="49" charset="0"/>
              </a:rPr>
              <a:t>-name&gt;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 &lt;</a:t>
            </a:r>
            <a:r>
              <a:rPr lang="en-US" sz="1200" dirty="0" err="1" smtClean="0">
                <a:latin typeface="Courier" pitchFamily="49" charset="0"/>
              </a:rPr>
              <a:t>param</a:t>
            </a:r>
            <a:r>
              <a:rPr lang="en-US" sz="1200" dirty="0" smtClean="0">
                <a:latin typeface="Courier" pitchFamily="49" charset="0"/>
              </a:rPr>
              <a:t>-value&gt;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   </a:t>
            </a:r>
            <a:r>
              <a:rPr lang="en-US" sz="1200" dirty="0" err="1" smtClean="0">
                <a:latin typeface="Courier" pitchFamily="49" charset="0"/>
              </a:rPr>
              <a:t>org.collectionspace.hello.services.CollectionSpaceApplication</a:t>
            </a:r>
            <a:endParaRPr lang="en-US" sz="1200" dirty="0" smtClean="0">
              <a:latin typeface="Courier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 &lt;/</a:t>
            </a:r>
            <a:r>
              <a:rPr lang="en-US" sz="1200" dirty="0" err="1" smtClean="0">
                <a:latin typeface="Courier" pitchFamily="49" charset="0"/>
              </a:rPr>
              <a:t>param</a:t>
            </a:r>
            <a:r>
              <a:rPr lang="en-US" sz="1200" dirty="0" smtClean="0">
                <a:latin typeface="Courier" pitchFamily="49" charset="0"/>
              </a:rPr>
              <a:t>-value&gt;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&lt;/context-</a:t>
            </a:r>
            <a:r>
              <a:rPr lang="en-US" sz="1200" dirty="0" err="1" smtClean="0">
                <a:latin typeface="Courier" pitchFamily="49" charset="0"/>
              </a:rPr>
              <a:t>param</a:t>
            </a:r>
            <a:r>
              <a:rPr lang="en-US" sz="1200" dirty="0" smtClean="0">
                <a:latin typeface="Courier" pitchFamily="49" charset="0"/>
              </a:rPr>
              <a:t>&gt;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&lt;context-</a:t>
            </a:r>
            <a:r>
              <a:rPr lang="en-US" sz="1200" dirty="0" err="1" smtClean="0">
                <a:latin typeface="Courier" pitchFamily="49" charset="0"/>
              </a:rPr>
              <a:t>param</a:t>
            </a:r>
            <a:r>
              <a:rPr lang="en-US" sz="1200" dirty="0" smtClean="0">
                <a:latin typeface="Courier" pitchFamily="49" charset="0"/>
              </a:rPr>
              <a:t>&gt;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 &lt;</a:t>
            </a:r>
            <a:r>
              <a:rPr lang="en-US" sz="1200" dirty="0" err="1" smtClean="0">
                <a:latin typeface="Courier" pitchFamily="49" charset="0"/>
              </a:rPr>
              <a:t>param</a:t>
            </a:r>
            <a:r>
              <a:rPr lang="en-US" sz="1200" dirty="0" smtClean="0">
                <a:latin typeface="Courier" pitchFamily="49" charset="0"/>
              </a:rPr>
              <a:t>-name&gt;</a:t>
            </a:r>
            <a:r>
              <a:rPr lang="en-US" sz="1200" b="1" dirty="0" err="1" smtClean="0">
                <a:latin typeface="Courier" pitchFamily="49" charset="0"/>
              </a:rPr>
              <a:t>resteasy.servlet.mapping.prefix</a:t>
            </a:r>
            <a:r>
              <a:rPr lang="en-US" sz="1200" dirty="0" smtClean="0">
                <a:latin typeface="Courier" pitchFamily="49" charset="0"/>
              </a:rPr>
              <a:t>&lt;/</a:t>
            </a:r>
            <a:r>
              <a:rPr lang="en-US" sz="1200" dirty="0" err="1" smtClean="0">
                <a:latin typeface="Courier" pitchFamily="49" charset="0"/>
              </a:rPr>
              <a:t>param</a:t>
            </a:r>
            <a:r>
              <a:rPr lang="en-US" sz="1200" dirty="0" smtClean="0">
                <a:latin typeface="Courier" pitchFamily="49" charset="0"/>
              </a:rPr>
              <a:t>-name&gt;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 &lt;</a:t>
            </a:r>
            <a:r>
              <a:rPr lang="en-US" sz="1200" dirty="0" err="1" smtClean="0">
                <a:latin typeface="Courier" pitchFamily="49" charset="0"/>
              </a:rPr>
              <a:t>param</a:t>
            </a:r>
            <a:r>
              <a:rPr lang="en-US" sz="1200" dirty="0" smtClean="0">
                <a:latin typeface="Courier" pitchFamily="49" charset="0"/>
              </a:rPr>
              <a:t>-value&gt;/</a:t>
            </a:r>
            <a:r>
              <a:rPr lang="en-US" sz="1200" dirty="0" err="1" smtClean="0">
                <a:latin typeface="Courier" pitchFamily="49" charset="0"/>
              </a:rPr>
              <a:t>cspace-nuxeo</a:t>
            </a:r>
            <a:r>
              <a:rPr lang="en-US" sz="1200" dirty="0" smtClean="0">
                <a:latin typeface="Courier" pitchFamily="49" charset="0"/>
              </a:rPr>
              <a:t>&lt;/</a:t>
            </a:r>
            <a:r>
              <a:rPr lang="en-US" sz="1200" dirty="0" err="1" smtClean="0">
                <a:latin typeface="Courier" pitchFamily="49" charset="0"/>
              </a:rPr>
              <a:t>param</a:t>
            </a:r>
            <a:r>
              <a:rPr lang="en-US" sz="1200" dirty="0" smtClean="0">
                <a:latin typeface="Courier" pitchFamily="49" charset="0"/>
              </a:rPr>
              <a:t>-value&gt;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/context-</a:t>
            </a:r>
            <a:r>
              <a:rPr lang="en-US" sz="1200" dirty="0" err="1" smtClean="0">
                <a:latin typeface="Courier" pitchFamily="49" charset="0"/>
              </a:rPr>
              <a:t>param</a:t>
            </a:r>
            <a:r>
              <a:rPr lang="en-US" sz="1200" dirty="0" smtClean="0">
                <a:latin typeface="Courier" pitchFamily="49" charset="0"/>
              </a:rPr>
              <a:t>&gt;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&lt;listener&gt;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 &lt;listener-class&gt;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   </a:t>
            </a:r>
            <a:r>
              <a:rPr lang="en-US" sz="1200" b="1" dirty="0" err="1" smtClean="0">
                <a:latin typeface="Courier" pitchFamily="49" charset="0"/>
              </a:rPr>
              <a:t>org.jboss.resteasy.plugins.server.servlet.ResteasyBootstrap</a:t>
            </a:r>
            <a:endParaRPr lang="en-US" sz="1200" b="1" dirty="0" smtClean="0">
              <a:latin typeface="Courier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 &lt;/listener-class&gt;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&lt;/listener&gt;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&lt;</a:t>
            </a:r>
            <a:r>
              <a:rPr lang="en-US" sz="1200" dirty="0" err="1" smtClean="0">
                <a:latin typeface="Courier" pitchFamily="49" charset="0"/>
              </a:rPr>
              <a:t>servlet</a:t>
            </a:r>
            <a:r>
              <a:rPr lang="en-US" sz="1200" dirty="0" smtClean="0">
                <a:latin typeface="Courier" pitchFamily="49" charset="0"/>
              </a:rPr>
              <a:t>&gt;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&lt;</a:t>
            </a:r>
            <a:r>
              <a:rPr lang="en-US" sz="1200" dirty="0" err="1" smtClean="0">
                <a:latin typeface="Courier" pitchFamily="49" charset="0"/>
              </a:rPr>
              <a:t>servlet</a:t>
            </a:r>
            <a:r>
              <a:rPr lang="en-US" sz="1200" dirty="0" smtClean="0">
                <a:latin typeface="Courier" pitchFamily="49" charset="0"/>
              </a:rPr>
              <a:t>-name&gt;</a:t>
            </a:r>
            <a:r>
              <a:rPr lang="en-US" sz="1200" dirty="0" err="1" smtClean="0">
                <a:latin typeface="Courier" pitchFamily="49" charset="0"/>
              </a:rPr>
              <a:t>Resteasy</a:t>
            </a:r>
            <a:r>
              <a:rPr lang="en-US" sz="1200" dirty="0" smtClean="0">
                <a:latin typeface="Courier" pitchFamily="49" charset="0"/>
              </a:rPr>
              <a:t>&lt;/</a:t>
            </a:r>
            <a:r>
              <a:rPr lang="en-US" sz="1200" dirty="0" err="1" smtClean="0">
                <a:latin typeface="Courier" pitchFamily="49" charset="0"/>
              </a:rPr>
              <a:t>servlet</a:t>
            </a:r>
            <a:r>
              <a:rPr lang="en-US" sz="1200" dirty="0" smtClean="0">
                <a:latin typeface="Courier" pitchFamily="49" charset="0"/>
              </a:rPr>
              <a:t>-name&gt;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&lt;</a:t>
            </a:r>
            <a:r>
              <a:rPr lang="en-US" sz="1200" dirty="0" err="1" smtClean="0">
                <a:latin typeface="Courier" pitchFamily="49" charset="0"/>
              </a:rPr>
              <a:t>servlet</a:t>
            </a:r>
            <a:r>
              <a:rPr lang="en-US" sz="1200" dirty="0" smtClean="0">
                <a:latin typeface="Courier" pitchFamily="49" charset="0"/>
              </a:rPr>
              <a:t>-class&gt;</a:t>
            </a:r>
            <a:r>
              <a:rPr lang="en-US" sz="1200" b="1" dirty="0" err="1" smtClean="0">
                <a:latin typeface="Courier" pitchFamily="49" charset="0"/>
              </a:rPr>
              <a:t>org.jboss.resteasy.plugins.server.servlet.HttpServletDispatcher</a:t>
            </a:r>
            <a:endParaRPr lang="en-US" sz="1200" b="1" dirty="0" smtClean="0">
              <a:latin typeface="Courier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&lt;/</a:t>
            </a:r>
            <a:r>
              <a:rPr lang="en-US" sz="1200" dirty="0" err="1" smtClean="0">
                <a:latin typeface="Courier" pitchFamily="49" charset="0"/>
              </a:rPr>
              <a:t>servlet</a:t>
            </a:r>
            <a:r>
              <a:rPr lang="en-US" sz="1200" dirty="0" smtClean="0">
                <a:latin typeface="Courier" pitchFamily="49" charset="0"/>
              </a:rPr>
              <a:t>-class&gt;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&lt;/</a:t>
            </a:r>
            <a:r>
              <a:rPr lang="en-US" sz="1200" dirty="0" err="1" smtClean="0">
                <a:latin typeface="Courier" pitchFamily="49" charset="0"/>
              </a:rPr>
              <a:t>servlet</a:t>
            </a:r>
            <a:r>
              <a:rPr lang="en-US" sz="1200" dirty="0" smtClean="0">
                <a:latin typeface="Courier" pitchFamily="49" charset="0"/>
              </a:rPr>
              <a:t>&gt;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&lt;</a:t>
            </a:r>
            <a:r>
              <a:rPr lang="en-US" sz="1200" dirty="0" err="1" smtClean="0">
                <a:latin typeface="Courier" pitchFamily="49" charset="0"/>
              </a:rPr>
              <a:t>servlet</a:t>
            </a:r>
            <a:r>
              <a:rPr lang="en-US" sz="1200" dirty="0" smtClean="0">
                <a:latin typeface="Courier" pitchFamily="49" charset="0"/>
              </a:rPr>
              <a:t>-mapping&gt;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 &lt;</a:t>
            </a:r>
            <a:r>
              <a:rPr lang="en-US" sz="1200" dirty="0" err="1" smtClean="0">
                <a:latin typeface="Courier" pitchFamily="49" charset="0"/>
              </a:rPr>
              <a:t>servlet</a:t>
            </a:r>
            <a:r>
              <a:rPr lang="en-US" sz="1200" dirty="0" smtClean="0">
                <a:latin typeface="Courier" pitchFamily="49" charset="0"/>
              </a:rPr>
              <a:t>-name&gt;</a:t>
            </a:r>
            <a:r>
              <a:rPr lang="en-US" sz="1200" dirty="0" err="1" smtClean="0">
                <a:latin typeface="Courier" pitchFamily="49" charset="0"/>
              </a:rPr>
              <a:t>Resteasy</a:t>
            </a:r>
            <a:r>
              <a:rPr lang="en-US" sz="1200" dirty="0" smtClean="0">
                <a:latin typeface="Courier" pitchFamily="49" charset="0"/>
              </a:rPr>
              <a:t>&lt;/</a:t>
            </a:r>
            <a:r>
              <a:rPr lang="en-US" sz="1200" dirty="0" err="1" smtClean="0">
                <a:latin typeface="Courier" pitchFamily="49" charset="0"/>
              </a:rPr>
              <a:t>servlet</a:t>
            </a:r>
            <a:r>
              <a:rPr lang="en-US" sz="1200" dirty="0" smtClean="0">
                <a:latin typeface="Courier" pitchFamily="49" charset="0"/>
              </a:rPr>
              <a:t>-name&gt;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 &lt;</a:t>
            </a:r>
            <a:r>
              <a:rPr lang="en-US" sz="1200" dirty="0" err="1" smtClean="0">
                <a:latin typeface="Courier" pitchFamily="49" charset="0"/>
              </a:rPr>
              <a:t>url</a:t>
            </a:r>
            <a:r>
              <a:rPr lang="en-US" sz="1200" dirty="0" smtClean="0">
                <a:latin typeface="Courier" pitchFamily="49" charset="0"/>
              </a:rPr>
              <a:t>-pattern&gt;/</a:t>
            </a:r>
            <a:r>
              <a:rPr lang="en-US" sz="1200" dirty="0" err="1" smtClean="0">
                <a:latin typeface="Courier" pitchFamily="49" charset="0"/>
              </a:rPr>
              <a:t>cspace-nuxeo</a:t>
            </a:r>
            <a:r>
              <a:rPr lang="en-US" sz="1200" dirty="0" smtClean="0">
                <a:latin typeface="Courier" pitchFamily="49" charset="0"/>
              </a:rPr>
              <a:t>/*&lt;/</a:t>
            </a:r>
            <a:r>
              <a:rPr lang="en-US" sz="1200" dirty="0" err="1" smtClean="0">
                <a:latin typeface="Courier" pitchFamily="49" charset="0"/>
              </a:rPr>
              <a:t>url</a:t>
            </a:r>
            <a:r>
              <a:rPr lang="en-US" sz="1200" dirty="0" smtClean="0">
                <a:latin typeface="Courier" pitchFamily="49" charset="0"/>
              </a:rPr>
              <a:t>-pattern&gt;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&lt;/</a:t>
            </a:r>
            <a:r>
              <a:rPr lang="en-US" sz="1200" dirty="0" err="1" smtClean="0">
                <a:latin typeface="Courier" pitchFamily="49" charset="0"/>
              </a:rPr>
              <a:t>servlet</a:t>
            </a:r>
            <a:r>
              <a:rPr lang="en-US" sz="1200" dirty="0" smtClean="0">
                <a:latin typeface="Courier" pitchFamily="49" charset="0"/>
              </a:rPr>
              <a:t>-mapping&gt;</a:t>
            </a:r>
            <a:endParaRPr lang="en-US" sz="1200" dirty="0">
              <a:latin typeface="Courier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CA8C-91A2-4D9E-BD7C-5A90047BDB7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533400"/>
          </a:xfrm>
        </p:spPr>
        <p:txBody>
          <a:bodyPr/>
          <a:lstStyle/>
          <a:p>
            <a:r>
              <a:rPr lang="en-US" sz="3600" dirty="0" smtClean="0"/>
              <a:t>Deployment Architecture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533400" y="1600200"/>
          <a:ext cx="8077200" cy="5092002"/>
        </p:xfrm>
        <a:graphic>
          <a:graphicData uri="http://schemas.openxmlformats.org/presentationml/2006/ole">
            <p:oleObj spid="_x0000_s1026" name="Visio" r:id="rId4" imgW="6124340" imgH="4092662" progId="Visio.Drawing.11">
              <p:embed/>
            </p:oleObj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CA8C-91A2-4D9E-BD7C-5A90047BDB7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990600" y="2209800"/>
            <a:ext cx="7467600" cy="1981200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CollectionSpace as a web-based software service that is centrally deployed and maintained and where collections of different institutions are managed.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Multi-tenancy aspects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514600"/>
            <a:ext cx="7772400" cy="381000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   </a:t>
            </a:r>
            <a:endParaRPr lang="en-US" sz="2800" dirty="0" smtClean="0">
              <a:solidFill>
                <a:schemeClr val="accent2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en-US" sz="2400" dirty="0" smtClean="0"/>
          </a:p>
          <a:p>
            <a:pPr marL="971550" lvl="1" indent="-514350">
              <a:buFont typeface="+mj-lt"/>
              <a:buAutoNum type="arabicPeriod"/>
            </a:pPr>
            <a:endParaRPr lang="en-US" sz="2400" dirty="0" smtClean="0"/>
          </a:p>
          <a:p>
            <a:pPr marL="971550" lvl="1" indent="-514350">
              <a:buFont typeface="+mj-lt"/>
              <a:buAutoNum type="arabicPeriod"/>
            </a:pPr>
            <a:endParaRPr lang="en-US" sz="2400" dirty="0" smtClean="0"/>
          </a:p>
          <a:p>
            <a:pPr marL="971550" lvl="1" indent="-514350">
              <a:buFont typeface="+mj-lt"/>
              <a:buAutoNum type="arabicPeriod"/>
            </a:pPr>
            <a:endParaRPr lang="en-US" sz="24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One or more Berkeley museums sharing the same CollectionSpace deployment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One or more small and mid-size museums using CollectionSpace service provided by a 3</a:t>
            </a:r>
            <a:r>
              <a:rPr lang="en-US" sz="2400" baseline="30000" dirty="0" smtClean="0"/>
              <a:t>rd</a:t>
            </a:r>
            <a:r>
              <a:rPr lang="en-US" sz="2400" dirty="0" smtClean="0"/>
              <a:t> party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CollectionSpace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CA8C-91A2-4D9E-BD7C-5A90047BDB7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Multi-tenancy aspects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Security, Storage, Metadata, Administration, Runtime</a:t>
            </a:r>
          </a:p>
          <a:p>
            <a:endParaRPr lang="en-US" sz="2800" dirty="0" smtClean="0"/>
          </a:p>
          <a:p>
            <a:r>
              <a:rPr lang="en-US" sz="2800" dirty="0" smtClean="0"/>
              <a:t>Security</a:t>
            </a:r>
          </a:p>
          <a:p>
            <a:pPr lvl="1"/>
            <a:r>
              <a:rPr lang="en-US" sz="2000" dirty="0" smtClean="0"/>
              <a:t>Account (tenant, user) registration</a:t>
            </a:r>
          </a:p>
          <a:p>
            <a:pPr lvl="1"/>
            <a:r>
              <a:rPr lang="en-US" sz="2000" dirty="0" smtClean="0"/>
              <a:t>Choosing ID provider(s) during authentication</a:t>
            </a:r>
          </a:p>
          <a:p>
            <a:pPr lvl="1"/>
            <a:r>
              <a:rPr lang="en-US" sz="2000" dirty="0" smtClean="0"/>
              <a:t>Authorization and access control</a:t>
            </a:r>
          </a:p>
          <a:p>
            <a:pPr lvl="1"/>
            <a:r>
              <a:rPr lang="en-US" sz="2000" dirty="0" smtClean="0"/>
              <a:t>Audit trail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CollectionSpace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CA8C-91A2-4D9E-BD7C-5A90047BDB7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400" cy="990600"/>
          </a:xfrm>
        </p:spPr>
        <p:txBody>
          <a:bodyPr/>
          <a:lstStyle/>
          <a:p>
            <a:r>
              <a:rPr lang="en-US" dirty="0" smtClean="0"/>
              <a:t>Multi-tenancy aspects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3962400"/>
          </a:xfrm>
        </p:spPr>
        <p:txBody>
          <a:bodyPr/>
          <a:lstStyle/>
          <a:p>
            <a:r>
              <a:rPr lang="en-US" sz="2800" dirty="0" smtClean="0"/>
              <a:t>Storage</a:t>
            </a:r>
          </a:p>
          <a:p>
            <a:pPr lvl="1"/>
            <a:r>
              <a:rPr lang="en-US" sz="2000" dirty="0" smtClean="0"/>
              <a:t>Nuxeo repository</a:t>
            </a:r>
          </a:p>
          <a:p>
            <a:pPr lvl="2"/>
            <a:r>
              <a:rPr lang="en-US" sz="1600" dirty="0" smtClean="0"/>
              <a:t>Domain per tenant, repository per tenant, hybrid</a:t>
            </a:r>
          </a:p>
          <a:p>
            <a:pPr lvl="1"/>
            <a:r>
              <a:rPr lang="en-US" sz="2000" dirty="0" smtClean="0"/>
              <a:t>File system</a:t>
            </a:r>
            <a:endParaRPr lang="en-US" sz="2800" dirty="0" smtClean="0"/>
          </a:p>
          <a:p>
            <a:endParaRPr lang="en-US" sz="2400" dirty="0" smtClean="0"/>
          </a:p>
          <a:p>
            <a:r>
              <a:rPr lang="en-US" sz="2800" dirty="0" smtClean="0"/>
              <a:t>Metadata</a:t>
            </a:r>
          </a:p>
          <a:p>
            <a:pPr lvl="1"/>
            <a:r>
              <a:rPr lang="en-US" sz="2000" dirty="0" smtClean="0"/>
              <a:t>Configuration, Customization, Extensions, Access control policies, roles and resources</a:t>
            </a:r>
          </a:p>
          <a:p>
            <a:endParaRPr lang="en-US" sz="2400" dirty="0" smtClean="0"/>
          </a:p>
          <a:p>
            <a:r>
              <a:rPr lang="en-US" sz="2800" dirty="0" smtClean="0"/>
              <a:t>Administration</a:t>
            </a:r>
          </a:p>
          <a:p>
            <a:pPr lvl="1"/>
            <a:r>
              <a:rPr lang="en-US" sz="2000" dirty="0" smtClean="0"/>
              <a:t>Delegated administration, import/export</a:t>
            </a:r>
          </a:p>
          <a:p>
            <a:pPr lvl="1">
              <a:buNone/>
            </a:pPr>
            <a:endParaRPr lang="en-US" dirty="0" smtClean="0"/>
          </a:p>
          <a:p>
            <a:endParaRPr lang="en-US" sz="2000" dirty="0" smtClean="0"/>
          </a:p>
          <a:p>
            <a:pPr lvl="2"/>
            <a:endParaRPr lang="en-US" sz="1600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CollectionSpace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CA8C-91A2-4D9E-BD7C-5A90047BDB7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Interfacing with Nuxeo</a:t>
            </a:r>
          </a:p>
          <a:p>
            <a:r>
              <a:rPr lang="en-US" dirty="0" smtClean="0"/>
              <a:t>A CollectionSpace service</a:t>
            </a:r>
          </a:p>
          <a:p>
            <a:pPr lvl="1"/>
            <a:r>
              <a:rPr lang="en-US" dirty="0" smtClean="0"/>
              <a:t>Nuxeo Document Type</a:t>
            </a:r>
          </a:p>
          <a:p>
            <a:pPr lvl="1"/>
            <a:r>
              <a:rPr lang="en-US" dirty="0" err="1" smtClean="0"/>
              <a:t>RESTful</a:t>
            </a:r>
            <a:r>
              <a:rPr lang="en-US" dirty="0" smtClean="0"/>
              <a:t> Resource</a:t>
            </a:r>
          </a:p>
          <a:p>
            <a:r>
              <a:rPr lang="en-US" dirty="0" smtClean="0"/>
              <a:t>Deployment Architecture</a:t>
            </a:r>
          </a:p>
          <a:p>
            <a:r>
              <a:rPr lang="en-US" dirty="0" smtClean="0"/>
              <a:t>Multi-tenancy aspects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CA8C-91A2-4D9E-BD7C-5A90047BDB7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CollectionSpace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r>
              <a:rPr lang="en-US" sz="3200" dirty="0" smtClean="0"/>
              <a:t>Service layer cake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CollectionSpace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CA8C-91A2-4D9E-BD7C-5A90047BDB7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1524000"/>
            <a:ext cx="5972175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077200" cy="685800"/>
          </a:xfrm>
        </p:spPr>
        <p:txBody>
          <a:bodyPr/>
          <a:lstStyle/>
          <a:p>
            <a:pPr algn="ctr"/>
            <a:r>
              <a:rPr lang="en-US" sz="2400" dirty="0" smtClean="0"/>
              <a:t>Splitting the cake</a:t>
            </a:r>
            <a:endParaRPr lang="en-US" sz="24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04800" y="4876800"/>
            <a:ext cx="8077200" cy="1676400"/>
          </a:xfrm>
        </p:spPr>
        <p:txBody>
          <a:bodyPr/>
          <a:lstStyle/>
          <a:p>
            <a:pPr>
              <a:buNone/>
            </a:pPr>
            <a:r>
              <a:rPr lang="en-US" sz="1600" dirty="0" smtClean="0"/>
              <a:t>Why?</a:t>
            </a:r>
          </a:p>
          <a:p>
            <a:r>
              <a:rPr lang="en-US" sz="1600" dirty="0" smtClean="0"/>
              <a:t>Prototypical </a:t>
            </a:r>
            <a:r>
              <a:rPr lang="en-US" sz="1600" u="sng" dirty="0" smtClean="0"/>
              <a:t>Nuxeo </a:t>
            </a:r>
            <a:r>
              <a:rPr lang="en-US" sz="1600" u="sng" dirty="0" err="1" smtClean="0"/>
              <a:t>RESTful</a:t>
            </a:r>
            <a:r>
              <a:rPr lang="en-US" sz="1600" u="sng" dirty="0" smtClean="0"/>
              <a:t> APIs </a:t>
            </a:r>
            <a:r>
              <a:rPr lang="en-US" sz="1600" dirty="0" smtClean="0"/>
              <a:t>(only supports document repository, no support for XML complex type, have to use export vs. get)</a:t>
            </a:r>
          </a:p>
          <a:p>
            <a:r>
              <a:rPr lang="en-US" sz="1600" dirty="0" err="1" smtClean="0"/>
              <a:t>Nuxeo’s</a:t>
            </a:r>
            <a:r>
              <a:rPr lang="en-US" sz="1600" dirty="0" smtClean="0"/>
              <a:t> </a:t>
            </a:r>
            <a:r>
              <a:rPr lang="en-US" sz="1600" u="sng" dirty="0" smtClean="0"/>
              <a:t>Java Local APIs </a:t>
            </a:r>
            <a:r>
              <a:rPr lang="en-US" sz="1600" dirty="0" smtClean="0"/>
              <a:t>force to run inside the Nuxeo container</a:t>
            </a:r>
          </a:p>
          <a:p>
            <a:r>
              <a:rPr lang="en-US" sz="1600" dirty="0" smtClean="0"/>
              <a:t>Co-located (same </a:t>
            </a:r>
            <a:r>
              <a:rPr lang="en-US" sz="1600" dirty="0" err="1" smtClean="0"/>
              <a:t>addressspace</a:t>
            </a:r>
            <a:r>
              <a:rPr lang="en-US" sz="1600" dirty="0" smtClean="0"/>
              <a:t>) CS and Nuxeo using </a:t>
            </a:r>
            <a:r>
              <a:rPr lang="en-US" sz="1600" u="sng" dirty="0" smtClean="0"/>
              <a:t>Java Remote APIs </a:t>
            </a:r>
            <a:r>
              <a:rPr lang="en-US" sz="1600" dirty="0" smtClean="0"/>
              <a:t>was not possible due to class loading issues</a:t>
            </a: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172200"/>
            <a:ext cx="1905000" cy="457200"/>
          </a:xfrm>
        </p:spPr>
        <p:txBody>
          <a:bodyPr/>
          <a:lstStyle/>
          <a:p>
            <a:fld id="{BD92CA8C-91A2-4D9E-BD7C-5A90047BDB7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1" y="1042988"/>
            <a:ext cx="3733799" cy="3729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914400"/>
            <a:ext cx="3622921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Elbow Connector 9"/>
          <p:cNvCxnSpPr>
            <a:stCxn id="12" idx="3"/>
          </p:cNvCxnSpPr>
          <p:nvPr/>
        </p:nvCxnSpPr>
        <p:spPr>
          <a:xfrm flipV="1">
            <a:off x="2819400" y="2362200"/>
            <a:ext cx="2209800" cy="125730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37749" y="2369403"/>
            <a:ext cx="8628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 Black" pitchFamily="34" charset="0"/>
              </a:rPr>
              <a:t>Nuxeo</a:t>
            </a:r>
          </a:p>
          <a:p>
            <a:r>
              <a:rPr lang="en-US" sz="1200" b="1" dirty="0" smtClean="0">
                <a:latin typeface="Arial Black" pitchFamily="34" charset="0"/>
              </a:rPr>
              <a:t>Java Remote</a:t>
            </a:r>
          </a:p>
          <a:p>
            <a:r>
              <a:rPr lang="en-US" sz="1200" b="1" dirty="0" smtClean="0">
                <a:latin typeface="Arial Black" pitchFamily="34" charset="0"/>
              </a:rPr>
              <a:t>APIs</a:t>
            </a:r>
            <a:endParaRPr lang="en-US" sz="1200" b="1" dirty="0">
              <a:latin typeface="Arial Black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133600" y="3429000"/>
            <a:ext cx="685800" cy="381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Arial Black" pitchFamily="34" charset="0"/>
              </a:rPr>
              <a:t>Nuxeo Client</a:t>
            </a:r>
            <a:endParaRPr lang="en-US" sz="10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15" grpId="0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CollectionObject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Contract</a:t>
            </a:r>
          </a:p>
          <a:p>
            <a:pPr lvl="1"/>
            <a:r>
              <a:rPr lang="en-US" dirty="0" smtClean="0"/>
              <a:t>Schema</a:t>
            </a:r>
          </a:p>
          <a:p>
            <a:pPr lvl="1"/>
            <a:r>
              <a:rPr lang="en-US" dirty="0" smtClean="0"/>
              <a:t>APIs</a:t>
            </a:r>
          </a:p>
          <a:p>
            <a:r>
              <a:rPr lang="en-US" dirty="0" err="1" smtClean="0"/>
              <a:t>RESTful</a:t>
            </a:r>
            <a:r>
              <a:rPr lang="en-US" dirty="0" smtClean="0"/>
              <a:t> Resource using JAX-RS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CA8C-91A2-4D9E-BD7C-5A90047BDB7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CollectionSpace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685800"/>
          </a:xfrm>
        </p:spPr>
        <p:txBody>
          <a:bodyPr/>
          <a:lstStyle/>
          <a:p>
            <a:r>
              <a:rPr lang="en-US" sz="2800" dirty="0" smtClean="0"/>
              <a:t>CollectionObject Entity Schema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CollectionSpace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CA8C-91A2-4D9E-BD7C-5A90047BDB79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ChangeAspect="1"/>
          </p:cNvGraphicFramePr>
          <p:nvPr>
            <p:ph sz="half" idx="2"/>
          </p:nvPr>
        </p:nvGraphicFramePr>
        <p:xfrm>
          <a:off x="3962400" y="2141537"/>
          <a:ext cx="5029200" cy="3802063"/>
        </p:xfrm>
        <a:graphic>
          <a:graphicData uri="http://schemas.openxmlformats.org/presentationml/2006/ole">
            <p:oleObj spid="_x0000_s2052" name="Visio" r:id="rId3" imgW="6124340" imgH="4092662" progId="Visio.Drawing.11">
              <p:embed/>
            </p:oleObj>
          </a:graphicData>
        </a:graphic>
      </p:graphicFrame>
      <p:sp>
        <p:nvSpPr>
          <p:cNvPr id="11" name="Right Brace 10"/>
          <p:cNvSpPr/>
          <p:nvPr/>
        </p:nvSpPr>
        <p:spPr>
          <a:xfrm>
            <a:off x="4191000" y="2286000"/>
            <a:ext cx="381000" cy="2286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3" name="Picture 5" descr="C:\Documents and Settings\sanjaydalal\My Documents\CSpace\Schema_extension_mode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2143125"/>
            <a:ext cx="4242134" cy="3190875"/>
          </a:xfrm>
          <a:prstGeom prst="rect">
            <a:avLst/>
          </a:prstGeom>
          <a:noFill/>
        </p:spPr>
      </p:pic>
      <p:sp>
        <p:nvSpPr>
          <p:cNvPr id="10" name="Right Arrow 9"/>
          <p:cNvSpPr/>
          <p:nvPr/>
        </p:nvSpPr>
        <p:spPr>
          <a:xfrm>
            <a:off x="4191000" y="3361943"/>
            <a:ext cx="2133600" cy="484632"/>
          </a:xfrm>
          <a:prstGeom prst="rightArrow">
            <a:avLst>
              <a:gd name="adj1" fmla="val 50000"/>
              <a:gd name="adj2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2400" cy="990600"/>
          </a:xfrm>
        </p:spPr>
        <p:txBody>
          <a:bodyPr/>
          <a:lstStyle/>
          <a:p>
            <a:r>
              <a:rPr lang="en-US" sz="2800" dirty="0" smtClean="0"/>
              <a:t>Nuxeo document type for CollectionObject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2000" dirty="0" smtClean="0"/>
              <a:t>OSGI-INF/core-types-contrib.xml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648200"/>
          </a:xfrm>
          <a:solidFill>
            <a:srgbClr val="FFFF66"/>
          </a:solidFill>
        </p:spPr>
        <p:txBody>
          <a:bodyPr/>
          <a:lstStyle/>
          <a:p>
            <a:pPr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&lt;?xml version="1.0"?&gt;</a:t>
            </a:r>
          </a:p>
          <a:p>
            <a:pPr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&lt;component name="</a:t>
            </a:r>
            <a:r>
              <a:rPr lang="en-US" sz="1400" b="1" dirty="0" err="1" smtClean="0">
                <a:solidFill>
                  <a:srgbClr val="FF0000"/>
                </a:solidFill>
                <a:latin typeface="Courier" pitchFamily="49" charset="0"/>
              </a:rPr>
              <a:t>org.collectionspace.collectionobject.coreTypes</a:t>
            </a: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"&gt;</a:t>
            </a:r>
          </a:p>
          <a:p>
            <a:pPr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  &lt;extension target="</a:t>
            </a:r>
            <a:r>
              <a:rPr lang="en-US" sz="1400" b="1" dirty="0" err="1" smtClean="0">
                <a:solidFill>
                  <a:schemeClr val="accent2"/>
                </a:solidFill>
                <a:latin typeface="Courier" pitchFamily="49" charset="0"/>
              </a:rPr>
              <a:t>org.nuxeo.ecm.core.schema.TypeService</a:t>
            </a: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" point="schema"&gt;</a:t>
            </a:r>
          </a:p>
          <a:p>
            <a:pPr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    &lt;schema name="</a:t>
            </a:r>
            <a:r>
              <a:rPr lang="en-US" sz="1400" b="1" dirty="0" err="1" smtClean="0">
                <a:solidFill>
                  <a:srgbClr val="FF0000"/>
                </a:solidFill>
                <a:latin typeface="Courier" pitchFamily="49" charset="0"/>
              </a:rPr>
              <a:t>collectionobject</a:t>
            </a:r>
            <a:r>
              <a:rPr lang="en-US" sz="1400" b="1" dirty="0" smtClean="0">
                <a:solidFill>
                  <a:srgbClr val="FF0000"/>
                </a:solidFill>
                <a:latin typeface="Courier" pitchFamily="49" charset="0"/>
              </a:rPr>
              <a:t>-common</a:t>
            </a: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" prefix="</a:t>
            </a:r>
            <a:r>
              <a:rPr lang="en-US" sz="1400" b="1" dirty="0" err="1" smtClean="0">
                <a:solidFill>
                  <a:srgbClr val="FF0000"/>
                </a:solidFill>
                <a:latin typeface="Courier" pitchFamily="49" charset="0"/>
              </a:rPr>
              <a:t>collectionobject</a:t>
            </a:r>
            <a:r>
              <a:rPr lang="en-US" sz="1400" b="1" dirty="0" smtClean="0">
                <a:solidFill>
                  <a:srgbClr val="FF0000"/>
                </a:solidFill>
                <a:latin typeface="Courier" pitchFamily="49" charset="0"/>
              </a:rPr>
              <a:t>-common</a:t>
            </a: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" </a:t>
            </a:r>
            <a:r>
              <a:rPr lang="en-US" sz="1400" b="1" dirty="0" err="1" smtClean="0">
                <a:solidFill>
                  <a:schemeClr val="accent2"/>
                </a:solidFill>
                <a:latin typeface="Courier" pitchFamily="49" charset="0"/>
              </a:rPr>
              <a:t>src</a:t>
            </a: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="schemas/</a:t>
            </a:r>
            <a:r>
              <a:rPr lang="en-US" sz="1400" b="1" dirty="0" smtClean="0">
                <a:solidFill>
                  <a:srgbClr val="FF0000"/>
                </a:solidFill>
                <a:latin typeface="Courier" pitchFamily="49" charset="0"/>
              </a:rPr>
              <a:t>collectionobject-common.xsd</a:t>
            </a: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"/&gt;</a:t>
            </a:r>
          </a:p>
          <a:p>
            <a:pPr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    …</a:t>
            </a:r>
          </a:p>
          <a:p>
            <a:pPr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  /&gt;</a:t>
            </a:r>
          </a:p>
          <a:p>
            <a:pPr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  &lt;/extension&gt;</a:t>
            </a:r>
          </a:p>
          <a:p>
            <a:pPr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  &lt;extension target="</a:t>
            </a:r>
            <a:r>
              <a:rPr lang="en-US" sz="1400" b="1" dirty="0" err="1" smtClean="0">
                <a:solidFill>
                  <a:schemeClr val="accent2"/>
                </a:solidFill>
                <a:latin typeface="Courier" pitchFamily="49" charset="0"/>
              </a:rPr>
              <a:t>org.nuxeo.ecm.core.schema.TypeService</a:t>
            </a: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" point="</a:t>
            </a:r>
            <a:r>
              <a:rPr lang="en-US" sz="1400" b="1" dirty="0" err="1" smtClean="0">
                <a:solidFill>
                  <a:schemeClr val="accent2"/>
                </a:solidFill>
                <a:latin typeface="Courier" pitchFamily="49" charset="0"/>
              </a:rPr>
              <a:t>doctype</a:t>
            </a: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"&gt;</a:t>
            </a:r>
          </a:p>
          <a:p>
            <a:pPr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    &lt;</a:t>
            </a:r>
            <a:r>
              <a:rPr lang="en-US" sz="1400" b="1" dirty="0" err="1" smtClean="0">
                <a:solidFill>
                  <a:schemeClr val="accent2"/>
                </a:solidFill>
                <a:latin typeface="Courier" pitchFamily="49" charset="0"/>
              </a:rPr>
              <a:t>doctype</a:t>
            </a: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 name="</a:t>
            </a:r>
            <a:r>
              <a:rPr lang="en-US" sz="1400" b="1" dirty="0" smtClean="0">
                <a:solidFill>
                  <a:srgbClr val="FF0000"/>
                </a:solidFill>
                <a:latin typeface="Courier" pitchFamily="49" charset="0"/>
              </a:rPr>
              <a:t>CollectionObject</a:t>
            </a: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" extends="Document"&gt;</a:t>
            </a:r>
          </a:p>
          <a:p>
            <a:pPr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      &lt;schema name=“</a:t>
            </a:r>
            <a:r>
              <a:rPr lang="en-US" sz="1400" b="1" dirty="0" err="1" smtClean="0">
                <a:solidFill>
                  <a:srgbClr val="FF0000"/>
                </a:solidFill>
                <a:latin typeface="Courier" pitchFamily="49" charset="0"/>
              </a:rPr>
              <a:t>collectionobject</a:t>
            </a:r>
            <a:r>
              <a:rPr lang="en-US" sz="1400" b="1" dirty="0" smtClean="0">
                <a:solidFill>
                  <a:srgbClr val="FF0000"/>
                </a:solidFill>
                <a:latin typeface="Courier" pitchFamily="49" charset="0"/>
              </a:rPr>
              <a:t>-common</a:t>
            </a: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"/&gt; </a:t>
            </a:r>
          </a:p>
          <a:p>
            <a:pPr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      &lt;schema name=“</a:t>
            </a:r>
            <a:r>
              <a:rPr lang="en-US" sz="1400" b="1" dirty="0" err="1" smtClean="0">
                <a:solidFill>
                  <a:srgbClr val="FF0000"/>
                </a:solidFill>
                <a:latin typeface="Courier" pitchFamily="49" charset="0"/>
              </a:rPr>
              <a:t>collectionobject</a:t>
            </a:r>
            <a:r>
              <a:rPr lang="en-US" sz="1400" b="1" dirty="0" smtClean="0">
                <a:solidFill>
                  <a:srgbClr val="FF0000"/>
                </a:solidFill>
                <a:latin typeface="Courier" pitchFamily="49" charset="0"/>
              </a:rPr>
              <a:t>-anthropology</a:t>
            </a: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"/&gt;</a:t>
            </a:r>
          </a:p>
          <a:p>
            <a:pPr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      &lt;schema name="</a:t>
            </a:r>
            <a:r>
              <a:rPr lang="en-US" sz="1400" b="1" dirty="0" smtClean="0">
                <a:solidFill>
                  <a:srgbClr val="FF0000"/>
                </a:solidFill>
                <a:latin typeface="Courier" pitchFamily="49" charset="0"/>
              </a:rPr>
              <a:t>collectionobject-hearstmuseum.berkeley.edu</a:t>
            </a: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"/&gt;</a:t>
            </a:r>
          </a:p>
          <a:p>
            <a:pPr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    &lt;/</a:t>
            </a:r>
            <a:r>
              <a:rPr lang="en-US" sz="1400" b="1" dirty="0" err="1" smtClean="0">
                <a:solidFill>
                  <a:schemeClr val="accent2"/>
                </a:solidFill>
                <a:latin typeface="Courier" pitchFamily="49" charset="0"/>
              </a:rPr>
              <a:t>doctype</a:t>
            </a: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&gt;</a:t>
            </a:r>
          </a:p>
          <a:p>
            <a:pPr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  &lt;/extension&gt;</a:t>
            </a:r>
          </a:p>
          <a:p>
            <a:pPr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&lt;/component&gt;</a:t>
            </a:r>
            <a:endParaRPr lang="en-US" sz="1400" b="1" dirty="0">
              <a:solidFill>
                <a:schemeClr val="accent2"/>
              </a:solidFill>
              <a:latin typeface="Courier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CA8C-91A2-4D9E-BD7C-5A90047BDB7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400" cy="1143000"/>
          </a:xfrm>
        </p:spPr>
        <p:txBody>
          <a:bodyPr/>
          <a:lstStyle/>
          <a:p>
            <a:r>
              <a:rPr lang="en-US" sz="4000" dirty="0" smtClean="0"/>
              <a:t>collectionobject-common.xsd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114800"/>
          </a:xfrm>
          <a:solidFill>
            <a:srgbClr val="FFFF66"/>
          </a:solidFill>
        </p:spPr>
        <p:txBody>
          <a:bodyPr/>
          <a:lstStyle/>
          <a:p>
            <a:pPr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&lt;?xml version="1.0" encoding="UTF-8" standalone="yes"?&gt;</a:t>
            </a:r>
          </a:p>
          <a:p>
            <a:pPr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&lt;</a:t>
            </a:r>
            <a:r>
              <a:rPr lang="en-US" sz="1400" b="1" dirty="0" err="1" smtClean="0">
                <a:solidFill>
                  <a:schemeClr val="accent2"/>
                </a:solidFill>
                <a:latin typeface="Courier" pitchFamily="49" charset="0"/>
              </a:rPr>
              <a:t>xs:schema</a:t>
            </a: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 </a:t>
            </a:r>
          </a:p>
          <a:p>
            <a:pPr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" pitchFamily="49" charset="0"/>
              </a:rPr>
              <a:t>xmlns:xs</a:t>
            </a: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="http://www.w3.org/2001/XMLSchema"</a:t>
            </a:r>
          </a:p>
          <a:p>
            <a:pPr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" pitchFamily="49" charset="0"/>
              </a:rPr>
              <a:t>xmlns:ns</a:t>
            </a: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="http://collectionspace.org/collectionobject/"</a:t>
            </a:r>
          </a:p>
          <a:p>
            <a:pPr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" pitchFamily="49" charset="0"/>
              </a:rPr>
              <a:t>xmlns</a:t>
            </a: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="</a:t>
            </a:r>
            <a:r>
              <a:rPr lang="en-US" sz="1400" b="1" dirty="0" smtClean="0">
                <a:solidFill>
                  <a:srgbClr val="FF0000"/>
                </a:solidFill>
                <a:latin typeface="Courier" pitchFamily="49" charset="0"/>
              </a:rPr>
              <a:t>http://collectionspace.org/collectionobject</a:t>
            </a: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/"</a:t>
            </a:r>
          </a:p>
          <a:p>
            <a:pPr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" pitchFamily="49" charset="0"/>
              </a:rPr>
              <a:t>targetNamespace</a:t>
            </a: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="http://collectionspace.org/collectionobject/"</a:t>
            </a:r>
          </a:p>
          <a:p>
            <a:pPr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    version="0.1"&gt;</a:t>
            </a:r>
          </a:p>
          <a:p>
            <a:pPr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    &lt;</a:t>
            </a:r>
            <a:r>
              <a:rPr lang="en-US" sz="1400" b="1" dirty="0" err="1" smtClean="0">
                <a:solidFill>
                  <a:schemeClr val="accent2"/>
                </a:solidFill>
                <a:latin typeface="Courier" pitchFamily="49" charset="0"/>
              </a:rPr>
              <a:t>xs:element</a:t>
            </a: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 name="</a:t>
            </a:r>
            <a:r>
              <a:rPr lang="en-US" sz="1400" b="1" dirty="0" err="1" smtClean="0">
                <a:solidFill>
                  <a:schemeClr val="accent2"/>
                </a:solidFill>
                <a:latin typeface="Courier" pitchFamily="49" charset="0"/>
              </a:rPr>
              <a:t>objectNumber</a:t>
            </a: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" type="</a:t>
            </a:r>
            <a:r>
              <a:rPr lang="en-US" sz="1400" b="1" dirty="0" err="1" smtClean="0">
                <a:solidFill>
                  <a:schemeClr val="accent2"/>
                </a:solidFill>
                <a:latin typeface="Courier" pitchFamily="49" charset="0"/>
              </a:rPr>
              <a:t>xs:string</a:t>
            </a: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"/&gt;</a:t>
            </a:r>
          </a:p>
          <a:p>
            <a:pPr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    &lt;</a:t>
            </a:r>
            <a:r>
              <a:rPr lang="en-US" sz="1400" b="1" dirty="0" err="1" smtClean="0">
                <a:solidFill>
                  <a:schemeClr val="accent2"/>
                </a:solidFill>
                <a:latin typeface="Courier" pitchFamily="49" charset="0"/>
              </a:rPr>
              <a:t>xs:element</a:t>
            </a: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 name="</a:t>
            </a:r>
            <a:r>
              <a:rPr lang="en-US" sz="1400" b="1" dirty="0" err="1" smtClean="0">
                <a:solidFill>
                  <a:schemeClr val="accent2"/>
                </a:solidFill>
                <a:latin typeface="Courier" pitchFamily="49" charset="0"/>
              </a:rPr>
              <a:t>otherNumber</a:t>
            </a: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" type="</a:t>
            </a:r>
            <a:r>
              <a:rPr lang="en-US" sz="1400" b="1" dirty="0" err="1" smtClean="0">
                <a:solidFill>
                  <a:schemeClr val="accent2"/>
                </a:solidFill>
                <a:latin typeface="Courier" pitchFamily="49" charset="0"/>
              </a:rPr>
              <a:t>xs:string</a:t>
            </a: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"/&gt;</a:t>
            </a:r>
          </a:p>
          <a:p>
            <a:pPr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    &lt;</a:t>
            </a:r>
            <a:r>
              <a:rPr lang="en-US" sz="1400" b="1" dirty="0" err="1" smtClean="0">
                <a:solidFill>
                  <a:schemeClr val="accent2"/>
                </a:solidFill>
                <a:latin typeface="Courier" pitchFamily="49" charset="0"/>
              </a:rPr>
              <a:t>xs:element</a:t>
            </a: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 name="</a:t>
            </a:r>
            <a:r>
              <a:rPr lang="en-US" sz="1400" b="1" dirty="0" err="1" smtClean="0">
                <a:solidFill>
                  <a:schemeClr val="accent2"/>
                </a:solidFill>
                <a:latin typeface="Courier" pitchFamily="49" charset="0"/>
              </a:rPr>
              <a:t>briefDescription</a:t>
            </a: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" type="</a:t>
            </a:r>
            <a:r>
              <a:rPr lang="en-US" sz="1400" b="1" dirty="0" err="1" smtClean="0">
                <a:solidFill>
                  <a:schemeClr val="accent2"/>
                </a:solidFill>
                <a:latin typeface="Courier" pitchFamily="49" charset="0"/>
              </a:rPr>
              <a:t>xs:string</a:t>
            </a: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"/&gt;</a:t>
            </a:r>
          </a:p>
          <a:p>
            <a:pPr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    &lt;</a:t>
            </a:r>
            <a:r>
              <a:rPr lang="en-US" sz="1400" b="1" dirty="0" err="1" smtClean="0">
                <a:solidFill>
                  <a:schemeClr val="accent2"/>
                </a:solidFill>
                <a:latin typeface="Courier" pitchFamily="49" charset="0"/>
              </a:rPr>
              <a:t>xs:element</a:t>
            </a: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 name="comments" type="</a:t>
            </a:r>
            <a:r>
              <a:rPr lang="en-US" sz="1400" b="1" dirty="0" err="1" smtClean="0">
                <a:solidFill>
                  <a:schemeClr val="accent2"/>
                </a:solidFill>
                <a:latin typeface="Courier" pitchFamily="49" charset="0"/>
              </a:rPr>
              <a:t>xs:string</a:t>
            </a: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"/&gt;</a:t>
            </a:r>
          </a:p>
          <a:p>
            <a:pPr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    &lt;</a:t>
            </a:r>
            <a:r>
              <a:rPr lang="en-US" sz="1400" b="1" dirty="0" err="1" smtClean="0">
                <a:solidFill>
                  <a:schemeClr val="accent2"/>
                </a:solidFill>
                <a:latin typeface="Courier" pitchFamily="49" charset="0"/>
              </a:rPr>
              <a:t>xs:element</a:t>
            </a: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 name="</a:t>
            </a:r>
            <a:r>
              <a:rPr lang="en-US" sz="1400" b="1" dirty="0" err="1" smtClean="0">
                <a:solidFill>
                  <a:schemeClr val="accent2"/>
                </a:solidFill>
                <a:latin typeface="Courier" pitchFamily="49" charset="0"/>
              </a:rPr>
              <a:t>distFeatures</a:t>
            </a: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" type="</a:t>
            </a:r>
            <a:r>
              <a:rPr lang="en-US" sz="1400" b="1" dirty="0" err="1" smtClean="0">
                <a:solidFill>
                  <a:schemeClr val="accent2"/>
                </a:solidFill>
                <a:latin typeface="Courier" pitchFamily="49" charset="0"/>
              </a:rPr>
              <a:t>xs:string</a:t>
            </a: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"/&gt;</a:t>
            </a:r>
          </a:p>
          <a:p>
            <a:pPr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    &lt;</a:t>
            </a:r>
            <a:r>
              <a:rPr lang="en-US" sz="1400" b="1" dirty="0" err="1" smtClean="0">
                <a:solidFill>
                  <a:schemeClr val="accent2"/>
                </a:solidFill>
                <a:latin typeface="Courier" pitchFamily="49" charset="0"/>
              </a:rPr>
              <a:t>xs:element</a:t>
            </a: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 name="</a:t>
            </a:r>
            <a:r>
              <a:rPr lang="en-US" sz="1400" b="1" dirty="0" err="1" smtClean="0">
                <a:solidFill>
                  <a:schemeClr val="accent2"/>
                </a:solidFill>
                <a:latin typeface="Courier" pitchFamily="49" charset="0"/>
              </a:rPr>
              <a:t>objectName</a:t>
            </a: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" type="</a:t>
            </a:r>
            <a:r>
              <a:rPr lang="en-US" sz="1400" b="1" dirty="0" err="1" smtClean="0">
                <a:solidFill>
                  <a:schemeClr val="accent2"/>
                </a:solidFill>
                <a:latin typeface="Courier" pitchFamily="49" charset="0"/>
              </a:rPr>
              <a:t>xs:string</a:t>
            </a: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"/&gt;</a:t>
            </a:r>
          </a:p>
          <a:p>
            <a:pPr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    &lt;</a:t>
            </a:r>
            <a:r>
              <a:rPr lang="en-US" sz="1400" b="1" dirty="0" err="1" smtClean="0">
                <a:solidFill>
                  <a:schemeClr val="accent2"/>
                </a:solidFill>
                <a:latin typeface="Courier" pitchFamily="49" charset="0"/>
              </a:rPr>
              <a:t>xs:element</a:t>
            </a: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 name="</a:t>
            </a:r>
            <a:r>
              <a:rPr lang="en-US" sz="1400" b="1" dirty="0" err="1" smtClean="0">
                <a:solidFill>
                  <a:schemeClr val="accent2"/>
                </a:solidFill>
                <a:latin typeface="Courier" pitchFamily="49" charset="0"/>
              </a:rPr>
              <a:t>responsibleDept</a:t>
            </a: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" type="</a:t>
            </a:r>
            <a:r>
              <a:rPr lang="en-US" sz="1400" b="1" dirty="0" err="1" smtClean="0">
                <a:solidFill>
                  <a:schemeClr val="accent2"/>
                </a:solidFill>
                <a:latin typeface="Courier" pitchFamily="49" charset="0"/>
              </a:rPr>
              <a:t>xs:string</a:t>
            </a: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"/&gt;</a:t>
            </a:r>
          </a:p>
          <a:p>
            <a:pPr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    &lt;</a:t>
            </a:r>
            <a:r>
              <a:rPr lang="en-US" sz="1400" b="1" dirty="0" err="1" smtClean="0">
                <a:solidFill>
                  <a:schemeClr val="accent2"/>
                </a:solidFill>
                <a:latin typeface="Courier" pitchFamily="49" charset="0"/>
              </a:rPr>
              <a:t>xs:element</a:t>
            </a: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 name="title" type="</a:t>
            </a:r>
            <a:r>
              <a:rPr lang="en-US" sz="1400" b="1" dirty="0" err="1" smtClean="0">
                <a:solidFill>
                  <a:schemeClr val="accent2"/>
                </a:solidFill>
                <a:latin typeface="Courier" pitchFamily="49" charset="0"/>
              </a:rPr>
              <a:t>xs:string</a:t>
            </a: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"/&gt;    </a:t>
            </a:r>
          </a:p>
          <a:p>
            <a:pPr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&lt;/</a:t>
            </a:r>
            <a:r>
              <a:rPr lang="en-US" sz="1400" b="1" dirty="0" err="1" smtClean="0">
                <a:solidFill>
                  <a:schemeClr val="accent2"/>
                </a:solidFill>
                <a:latin typeface="Courier" pitchFamily="49" charset="0"/>
              </a:rPr>
              <a:t>xs:schema</a:t>
            </a: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5864423"/>
            <a:ext cx="8277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* flat schema – used due to limitations of Nuxeo </a:t>
            </a:r>
            <a:r>
              <a:rPr lang="en-US" sz="1400" dirty="0" err="1" smtClean="0"/>
              <a:t>RESTful</a:t>
            </a:r>
            <a:r>
              <a:rPr lang="en-US" sz="1400" dirty="0" smtClean="0"/>
              <a:t> APIs. No more needed with Nuxeo Java Remote APIs.</a:t>
            </a: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CA8C-91A2-4D9E-BD7C-5A90047BDB7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CollectionSpace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400" cy="533400"/>
          </a:xfrm>
        </p:spPr>
        <p:txBody>
          <a:bodyPr/>
          <a:lstStyle/>
          <a:p>
            <a:r>
              <a:rPr lang="en-US" sz="3600" dirty="0" smtClean="0"/>
              <a:t>Develop JAX-RS Resource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334000"/>
          </a:xfrm>
          <a:solidFill>
            <a:srgbClr val="FFFF66"/>
          </a:solidFill>
        </p:spPr>
        <p:txBody>
          <a:bodyPr/>
          <a:lstStyle/>
          <a:p>
            <a:pPr>
              <a:buNone/>
            </a:pPr>
            <a:r>
              <a:rPr lang="en-US" sz="1400" b="1" dirty="0" smtClean="0">
                <a:solidFill>
                  <a:srgbClr val="FF0000"/>
                </a:solidFill>
                <a:latin typeface="Courier" pitchFamily="49" charset="0"/>
              </a:rPr>
              <a:t>@Path("/</a:t>
            </a:r>
            <a:r>
              <a:rPr lang="en-US" sz="1400" b="1" dirty="0" err="1" smtClean="0">
                <a:solidFill>
                  <a:srgbClr val="FF0000"/>
                </a:solidFill>
                <a:latin typeface="Courier" pitchFamily="49" charset="0"/>
              </a:rPr>
              <a:t>collectionobjects</a:t>
            </a:r>
            <a:r>
              <a:rPr lang="en-US" sz="1400" b="1" dirty="0" smtClean="0">
                <a:solidFill>
                  <a:srgbClr val="FF0000"/>
                </a:solidFill>
                <a:latin typeface="Courier" pitchFamily="49" charset="0"/>
              </a:rPr>
              <a:t>") 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FF0000"/>
                </a:solidFill>
                <a:latin typeface="Courier" pitchFamily="49" charset="0"/>
              </a:rPr>
              <a:t>@Consumes("application/xml“) @Produces("application/xml")</a:t>
            </a:r>
          </a:p>
          <a:p>
            <a:pPr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public class </a:t>
            </a:r>
            <a:r>
              <a:rPr lang="en-US" sz="1400" b="1" dirty="0" err="1" smtClean="0">
                <a:solidFill>
                  <a:schemeClr val="accent2"/>
                </a:solidFill>
                <a:latin typeface="Courier" pitchFamily="49" charset="0"/>
              </a:rPr>
              <a:t>CollectionObjectResource</a:t>
            </a: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 extends </a:t>
            </a:r>
            <a:r>
              <a:rPr lang="en-US" sz="1400" b="1" dirty="0" err="1" smtClean="0">
                <a:solidFill>
                  <a:schemeClr val="accent2"/>
                </a:solidFill>
                <a:latin typeface="Courier" pitchFamily="49" charset="0"/>
              </a:rPr>
              <a:t>CollectionSpaceResource</a:t>
            </a: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 {</a:t>
            </a:r>
          </a:p>
          <a:p>
            <a:pPr>
              <a:buNone/>
            </a:pPr>
            <a:endParaRPr lang="en-US" sz="1400" b="1" dirty="0" smtClean="0">
              <a:solidFill>
                <a:schemeClr val="accent2"/>
              </a:solidFill>
              <a:latin typeface="Courier" pitchFamily="49" charset="0"/>
            </a:endParaRPr>
          </a:p>
          <a:p>
            <a:pPr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	</a:t>
            </a:r>
            <a:r>
              <a:rPr lang="en-US" sz="1400" b="1" dirty="0" smtClean="0">
                <a:solidFill>
                  <a:srgbClr val="FF0000"/>
                </a:solidFill>
                <a:latin typeface="Courier" pitchFamily="49" charset="0"/>
              </a:rPr>
              <a:t>@POST</a:t>
            </a:r>
          </a:p>
          <a:p>
            <a:pPr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	public Response </a:t>
            </a:r>
            <a:r>
              <a:rPr lang="en-US" sz="1400" b="1" dirty="0" err="1" smtClean="0">
                <a:solidFill>
                  <a:schemeClr val="accent2"/>
                </a:solidFill>
                <a:latin typeface="Courier" pitchFamily="49" charset="0"/>
              </a:rPr>
              <a:t>createCollectionObject</a:t>
            </a: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(CollectionObject co) { … }</a:t>
            </a:r>
          </a:p>
          <a:p>
            <a:pPr>
              <a:buNone/>
            </a:pPr>
            <a:endParaRPr lang="en-US" sz="1400" b="1" dirty="0" smtClean="0">
              <a:solidFill>
                <a:schemeClr val="accent2"/>
              </a:solidFill>
              <a:latin typeface="Courier" pitchFamily="49" charset="0"/>
            </a:endParaRPr>
          </a:p>
          <a:p>
            <a:pPr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   </a:t>
            </a:r>
            <a:r>
              <a:rPr lang="en-US" sz="1400" b="1" dirty="0" smtClean="0">
                <a:solidFill>
                  <a:srgbClr val="FF0000"/>
                </a:solidFill>
                <a:latin typeface="Courier" pitchFamily="49" charset="0"/>
              </a:rPr>
              <a:t>@GET @Path("{id}")</a:t>
            </a:r>
          </a:p>
          <a:p>
            <a:pPr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	public CollectionObject </a:t>
            </a:r>
            <a:r>
              <a:rPr lang="en-US" sz="1400" b="1" dirty="0" err="1" smtClean="0">
                <a:solidFill>
                  <a:schemeClr val="accent2"/>
                </a:solidFill>
                <a:latin typeface="Courier" pitchFamily="49" charset="0"/>
              </a:rPr>
              <a:t>getCollectionObject</a:t>
            </a: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" pitchFamily="49" charset="0"/>
              </a:rPr>
              <a:t>@</a:t>
            </a:r>
            <a:r>
              <a:rPr lang="en-US" sz="1400" b="1" dirty="0" err="1" smtClean="0">
                <a:solidFill>
                  <a:srgbClr val="FF0000"/>
                </a:solidFill>
                <a:latin typeface="Courier" pitchFamily="49" charset="0"/>
              </a:rPr>
              <a:t>PathParam</a:t>
            </a:r>
            <a:r>
              <a:rPr lang="en-US" sz="1400" b="1" dirty="0" smtClean="0">
                <a:solidFill>
                  <a:srgbClr val="FF0000"/>
                </a:solidFill>
                <a:latin typeface="Courier" pitchFamily="49" charset="0"/>
              </a:rPr>
              <a:t>("id") </a:t>
            </a: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String id) { .. }</a:t>
            </a:r>
          </a:p>
          <a:p>
            <a:pPr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	</a:t>
            </a:r>
          </a:p>
          <a:p>
            <a:pPr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   </a:t>
            </a:r>
            <a:r>
              <a:rPr lang="en-US" sz="1400" b="1" dirty="0" smtClean="0">
                <a:solidFill>
                  <a:srgbClr val="FF0000"/>
                </a:solidFill>
                <a:latin typeface="Courier" pitchFamily="49" charset="0"/>
              </a:rPr>
              <a:t>@PUT </a:t>
            </a: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@Path("{id}")</a:t>
            </a:r>
          </a:p>
          <a:p>
            <a:pPr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	public CollectionObject </a:t>
            </a:r>
            <a:r>
              <a:rPr lang="en-US" sz="1400" b="1" dirty="0" err="1" smtClean="0">
                <a:solidFill>
                  <a:schemeClr val="accent2"/>
                </a:solidFill>
                <a:latin typeface="Courier" pitchFamily="49" charset="0"/>
              </a:rPr>
              <a:t>updateCollectionObject</a:t>
            </a: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(@</a:t>
            </a:r>
            <a:r>
              <a:rPr lang="en-US" sz="1400" b="1" dirty="0" err="1" smtClean="0">
                <a:solidFill>
                  <a:schemeClr val="accent2"/>
                </a:solidFill>
                <a:latin typeface="Courier" pitchFamily="49" charset="0"/>
              </a:rPr>
              <a:t>PathParam</a:t>
            </a: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("id") String id, CollectionObject </a:t>
            </a:r>
            <a:r>
              <a:rPr lang="en-US" sz="1400" b="1" dirty="0" err="1" smtClean="0">
                <a:solidFill>
                  <a:schemeClr val="accent2"/>
                </a:solidFill>
                <a:latin typeface="Courier" pitchFamily="49" charset="0"/>
              </a:rPr>
              <a:t>theUpdate</a:t>
            </a: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) { … }</a:t>
            </a:r>
          </a:p>
          <a:p>
            <a:pPr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	</a:t>
            </a:r>
          </a:p>
          <a:p>
            <a:pPr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   </a:t>
            </a:r>
            <a:r>
              <a:rPr lang="en-US" sz="1400" b="1" dirty="0" smtClean="0">
                <a:solidFill>
                  <a:srgbClr val="FF0000"/>
                </a:solidFill>
                <a:latin typeface="Courier" pitchFamily="49" charset="0"/>
              </a:rPr>
              <a:t>@DELETE </a:t>
            </a: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@Path("{id}")</a:t>
            </a:r>
          </a:p>
          <a:p>
            <a:pPr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	public void </a:t>
            </a:r>
            <a:r>
              <a:rPr lang="en-US" sz="1400" b="1" dirty="0" err="1" smtClean="0">
                <a:solidFill>
                  <a:schemeClr val="accent2"/>
                </a:solidFill>
                <a:latin typeface="Courier" pitchFamily="49" charset="0"/>
              </a:rPr>
              <a:t>deleteCollectionObject</a:t>
            </a: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(@</a:t>
            </a:r>
            <a:r>
              <a:rPr lang="en-US" sz="1400" b="1" dirty="0" err="1" smtClean="0">
                <a:solidFill>
                  <a:schemeClr val="accent2"/>
                </a:solidFill>
                <a:latin typeface="Courier" pitchFamily="49" charset="0"/>
              </a:rPr>
              <a:t>PathParam</a:t>
            </a: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("id") String id) { … }</a:t>
            </a:r>
          </a:p>
          <a:p>
            <a:pPr>
              <a:buNone/>
            </a:pPr>
            <a:endParaRPr lang="en-US" sz="1400" b="1" dirty="0" smtClean="0">
              <a:solidFill>
                <a:schemeClr val="accent2"/>
              </a:solidFill>
              <a:latin typeface="Courier" pitchFamily="49" charset="0"/>
            </a:endParaRPr>
          </a:p>
          <a:p>
            <a:pPr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   @GET</a:t>
            </a:r>
          </a:p>
          <a:p>
            <a:pPr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	public </a:t>
            </a:r>
            <a:r>
              <a:rPr lang="en-US" sz="1400" b="1" dirty="0" err="1" smtClean="0">
                <a:solidFill>
                  <a:schemeClr val="accent2"/>
                </a:solidFill>
                <a:latin typeface="Courier" pitchFamily="49" charset="0"/>
              </a:rPr>
              <a:t>CollectionObjectList</a:t>
            </a: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 </a:t>
            </a:r>
            <a:r>
              <a:rPr lang="en-US" sz="1400" b="1" dirty="0" err="1" smtClean="0">
                <a:solidFill>
                  <a:schemeClr val="accent2"/>
                </a:solidFill>
                <a:latin typeface="Courier" pitchFamily="49" charset="0"/>
              </a:rPr>
              <a:t>getCollectionObjectList</a:t>
            </a: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" pitchFamily="49" charset="0"/>
              </a:rPr>
              <a:t>@Context </a:t>
            </a:r>
            <a:r>
              <a:rPr lang="en-US" sz="1400" b="1" dirty="0" err="1" smtClean="0">
                <a:solidFill>
                  <a:srgbClr val="FF0000"/>
                </a:solidFill>
                <a:latin typeface="Courier" pitchFamily="49" charset="0"/>
              </a:rPr>
              <a:t>UriInfo</a:t>
            </a:r>
            <a:r>
              <a:rPr lang="en-US" sz="1400" b="1" dirty="0" smtClean="0">
                <a:solidFill>
                  <a:srgbClr val="FF0000"/>
                </a:solidFill>
                <a:latin typeface="Courier" pitchFamily="49" charset="0"/>
              </a:rPr>
              <a:t> </a:t>
            </a:r>
            <a:r>
              <a:rPr lang="en-US" sz="1400" b="1" dirty="0" err="1" smtClean="0">
                <a:solidFill>
                  <a:schemeClr val="accent2"/>
                </a:solidFill>
                <a:latin typeface="Courier" pitchFamily="49" charset="0"/>
              </a:rPr>
              <a:t>ui</a:t>
            </a: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) { … }</a:t>
            </a:r>
          </a:p>
          <a:p>
            <a:pPr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    </a:t>
            </a:r>
          </a:p>
          <a:p>
            <a:pPr>
              <a:buNone/>
            </a:pPr>
            <a:endParaRPr lang="en-US" sz="1400" b="1" dirty="0" smtClean="0">
              <a:solidFill>
                <a:schemeClr val="accent2"/>
              </a:solidFill>
              <a:latin typeface="Courier" pitchFamily="49" charset="0"/>
            </a:endParaRPr>
          </a:p>
          <a:p>
            <a:pPr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" pitchFamily="49" charset="0"/>
              </a:rPr>
              <a:t>}</a:t>
            </a:r>
            <a:endParaRPr lang="en-US" sz="1400" b="1" dirty="0">
              <a:solidFill>
                <a:schemeClr val="accent2"/>
              </a:solidFill>
              <a:latin typeface="Courier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CA8C-91A2-4D9E-BD7C-5A90047BDB79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st-cs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antoria MT Std SemiBold"/>
        <a:ea typeface=""/>
        <a:cs typeface=""/>
      </a:majorFont>
      <a:minorFont>
        <a:latin typeface="Cantoria MT St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ist-cs</Template>
  <TotalTime>1981</TotalTime>
  <Words>874</Words>
  <Application>Microsoft Office PowerPoint</Application>
  <PresentationFormat>On-screen Show (4:3)</PresentationFormat>
  <Paragraphs>233</Paragraphs>
  <Slides>17</Slides>
  <Notes>3</Notes>
  <HiddenSlides>3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ist-cs</vt:lpstr>
      <vt:lpstr>Visio</vt:lpstr>
      <vt:lpstr>CollectionSpace Service Behind the scenes</vt:lpstr>
      <vt:lpstr>Agenda</vt:lpstr>
      <vt:lpstr>Service layer cake</vt:lpstr>
      <vt:lpstr>Splitting the cake</vt:lpstr>
      <vt:lpstr>CollectionObject service</vt:lpstr>
      <vt:lpstr>CollectionObject Entity Schema</vt:lpstr>
      <vt:lpstr>Nuxeo document type for CollectionObject  OSGI-INF/core-types-contrib.xml</vt:lpstr>
      <vt:lpstr>collectionobject-common.xsd</vt:lpstr>
      <vt:lpstr>Develop JAX-RS Resource</vt:lpstr>
      <vt:lpstr>Develop JAX-RS Resource</vt:lpstr>
      <vt:lpstr>Register resource  with JAX-RS Application</vt:lpstr>
      <vt:lpstr>Package Nuxeo document type as OSGI component (jar META-INF/MANIFEST.MF)</vt:lpstr>
      <vt:lpstr>Package resource as web-app (war WEB-INF/web.xml)</vt:lpstr>
      <vt:lpstr>Deployment Architecture</vt:lpstr>
      <vt:lpstr>Multi-tenancy aspects</vt:lpstr>
      <vt:lpstr>Multi-tenancy aspects</vt:lpstr>
      <vt:lpstr>Multi-tenancy aspects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CollectionSpace  Services Overview</dc:title>
  <dc:creator>sanjaydalal</dc:creator>
  <cp:lastModifiedBy>sanjaydalal</cp:lastModifiedBy>
  <cp:revision>125</cp:revision>
  <dcterms:created xsi:type="dcterms:W3CDTF">2009-06-04T17:41:26Z</dcterms:created>
  <dcterms:modified xsi:type="dcterms:W3CDTF">2009-06-12T22:56:32Z</dcterms:modified>
</cp:coreProperties>
</file>