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7" r:id="rId3"/>
    <p:sldId id="266" r:id="rId4"/>
    <p:sldId id="295" r:id="rId5"/>
    <p:sldId id="279" r:id="rId6"/>
    <p:sldId id="261" r:id="rId7"/>
    <p:sldId id="294" r:id="rId8"/>
    <p:sldId id="296" r:id="rId9"/>
    <p:sldId id="257" r:id="rId10"/>
    <p:sldId id="293" r:id="rId11"/>
    <p:sldId id="280" r:id="rId12"/>
    <p:sldId id="259" r:id="rId13"/>
    <p:sldId id="310" r:id="rId15"/>
    <p:sldId id="258" r:id="rId16"/>
    <p:sldId id="264" r:id="rId17"/>
    <p:sldId id="265" r:id="rId18"/>
    <p:sldId id="288" r:id="rId19"/>
    <p:sldId id="289" r:id="rId20"/>
    <p:sldId id="290" r:id="rId21"/>
  </p:sldIdLst>
  <p:sldSz cx="12192000" cy="6858000"/>
  <p:notesSz cx="10234295" cy="71037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6666"/>
    <a:srgbClr val="FD66FF"/>
    <a:srgbClr val="00CC66"/>
    <a:srgbClr val="00FF99"/>
    <a:srgbClr val="006666"/>
    <a:srgbClr val="66FFFF"/>
    <a:srgbClr val="0F80FF"/>
    <a:srgbClr val="CC66FF"/>
    <a:srgbClr val="FC028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224" y="92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9880" cy="11988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24" y="887968"/>
            <a:ext cx="4262247" cy="23975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30" y="3418677"/>
            <a:ext cx="8187436" cy="2797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GAN </a:t>
            </a:r>
            <a:b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Understanding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30111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586" y="5447761"/>
            <a:ext cx="894344" cy="190409"/>
          </a:xfrm>
          <a:prstGeom prst="rect">
            <a:avLst/>
          </a:prstGeom>
        </p:spPr>
      </p:pic>
      <p:sp>
        <p:nvSpPr>
          <p:cNvPr id="5" name="文本框 2"/>
          <p:cNvSpPr txBox="1"/>
          <p:nvPr/>
        </p:nvSpPr>
        <p:spPr>
          <a:xfrm>
            <a:off x="1439730" y="539340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586" y="5713260"/>
            <a:ext cx="894344" cy="1904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39730" y="5658905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16" y="5187782"/>
            <a:ext cx="562955" cy="140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16" y="6011703"/>
            <a:ext cx="479520" cy="146732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150495" y="5040630"/>
            <a:ext cx="65151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aO+bP+cQ+fU+gV+hW+kX+lY+mZ</a:t>
            </a:r>
            <a:endParaRPr lang="en-US" sz="80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39470" y="5040630"/>
            <a:ext cx="75184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bO+cP+dQ+gU+hV+iW+lX+mY+nZ</a:t>
            </a:r>
            <a:endParaRPr lang="en-US" sz="80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16075" y="5040630"/>
            <a:ext cx="65151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cO+dP+eQ+hU+iV+jW+mX+nY+oZ</a:t>
            </a:r>
            <a:endParaRPr lang="en-US" sz="80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0650" y="5013325"/>
            <a:ext cx="2178685" cy="172847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348865" y="5013325"/>
            <a:ext cx="2178685" cy="172847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577715" y="5013325"/>
            <a:ext cx="2178685" cy="172847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48945" y="4641215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 rot="5400000">
            <a:off x="918845" y="4258310"/>
            <a:ext cx="400685" cy="110871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rot="5400000" flipV="1">
            <a:off x="1880235" y="3496310"/>
            <a:ext cx="400685" cy="2592705"/>
          </a:xfrm>
          <a:prstGeom prst="bentConnector3">
            <a:avLst>
              <a:gd name="adj1" fmla="val 64659"/>
            </a:avLst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517900" y="4624705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226685" y="4615180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9" idx="2"/>
            <a:endCxn id="23" idx="0"/>
          </p:cNvCxnSpPr>
          <p:nvPr/>
        </p:nvCxnSpPr>
        <p:spPr>
          <a:xfrm rot="5400000" flipV="1">
            <a:off x="3056255" y="2401570"/>
            <a:ext cx="400685" cy="4821555"/>
          </a:xfrm>
          <a:prstGeom prst="bentConnector3">
            <a:avLst>
              <a:gd name="adj1" fmla="val 35657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91135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22020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616075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93040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23925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617980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450465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181350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875405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452370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183255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877310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673600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404485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098540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675505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5406390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100445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445385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3176270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870325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676140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407025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101080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3870960" y="1217930"/>
            <a:ext cx="1381125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计算量大：</a:t>
            </a:r>
            <a:endParaRPr lang="zh-CN" altLang="en-US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逐点卷积</a:t>
            </a:r>
            <a:endParaRPr lang="zh-CN" altLang="en-US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0" name="直接箭头连接符 59"/>
          <p:cNvCxnSpPr>
            <a:endCxn id="61" idx="3"/>
          </p:cNvCxnSpPr>
          <p:nvPr/>
        </p:nvCxnSpPr>
        <p:spPr>
          <a:xfrm>
            <a:off x="5085080" y="1602105"/>
            <a:ext cx="1530985" cy="1587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5117465" y="1313815"/>
            <a:ext cx="14986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通道分组</a:t>
            </a:r>
            <a:endParaRPr lang="zh-CN" altLang="en-US" sz="14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降低计算量</a:t>
            </a:r>
            <a:endParaRPr lang="zh-CN" altLang="en-US" sz="14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864985" y="487680"/>
            <a:ext cx="1677035" cy="56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分组降低信息流通</a:t>
            </a:r>
            <a:endParaRPr lang="zh-CN" altLang="en-US" sz="1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减弱信息表示</a:t>
            </a:r>
            <a:endParaRPr lang="zh-CN" altLang="en-US" sz="1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109075" y="577215"/>
            <a:ext cx="1385570" cy="327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混合通道特征</a:t>
            </a:r>
            <a:endParaRPr lang="zh-CN" altLang="en-US" sz="14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582670" y="2581275"/>
            <a:ext cx="5026660" cy="1122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40000"/>
              </a:lnSpc>
              <a:buNone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ShuffleNet_Unit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算法流程：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reshape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输入张量，对通道分组： 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C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G, C'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对分组通道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(G, C')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进行转置，即为混合：（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</a:rPr>
              <a:t>G, C'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C', G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再将张量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reshape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回原形状： 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C', G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C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 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10000"/>
              </a:lnSpc>
              <a:buAutoNum type="arabicPeriod"/>
            </a:pP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9491345" y="5761355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rgbClr val="CC66FF"/>
                </a:solidFill>
                <a:latin typeface="微软雅黑" panose="020B0503020204020204" charset="-122"/>
                <a:ea typeface="微软雅黑" panose="020B0503020204020204" charset="-122"/>
              </a:rPr>
              <a:t>元素相加</a:t>
            </a:r>
            <a:endParaRPr lang="zh-CN" altLang="en-US" sz="1400" b="1">
              <a:solidFill>
                <a:srgbClr val="CC66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1186795" y="5991225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rgbClr val="CC66FF"/>
                </a:solidFill>
                <a:latin typeface="微软雅黑" panose="020B0503020204020204" charset="-122"/>
                <a:ea typeface="微软雅黑" panose="020B0503020204020204" charset="-122"/>
              </a:rPr>
              <a:t>通道级联</a:t>
            </a:r>
            <a:endParaRPr lang="zh-CN" altLang="en-US" sz="1400" b="1">
              <a:solidFill>
                <a:srgbClr val="CC66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LAPGAN - 2016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大括号 1"/>
          <p:cNvSpPr/>
          <p:nvPr/>
        </p:nvSpPr>
        <p:spPr>
          <a:xfrm rot="16200000">
            <a:off x="3482340" y="1690370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459355" y="2806065"/>
            <a:ext cx="2226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AlexNet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特征提取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19420" y="2656840"/>
            <a:ext cx="25908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</a:t>
            </a:r>
            <a:endParaRPr lang="en-US" altLang="zh-CN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4885" y="3369310"/>
            <a:ext cx="431800" cy="405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30" y="3369310"/>
            <a:ext cx="431800" cy="405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060" y="3369310"/>
            <a:ext cx="433070" cy="403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451215" y="2367280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Classifier</a:t>
            </a:r>
            <a:endParaRPr lang="en-US" altLang="zh-CN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79130" y="3097530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5x5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1955" y="3366770"/>
            <a:ext cx="431800" cy="4057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0" y="3366770"/>
            <a:ext cx="431800" cy="4057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1130" y="3366770"/>
            <a:ext cx="433070" cy="4032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33105" y="2790825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955" y="3366770"/>
            <a:ext cx="358775" cy="3333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8050" y="3369310"/>
            <a:ext cx="358775" cy="3333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1130" y="3369310"/>
            <a:ext cx="358775" cy="3333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0745" y="3369945"/>
            <a:ext cx="249555" cy="23114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4750" y="3369310"/>
            <a:ext cx="247650" cy="2317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1770" y="3366770"/>
            <a:ext cx="248920" cy="2336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3920" y="3369945"/>
            <a:ext cx="123825" cy="11874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7925" y="3369945"/>
            <a:ext cx="123825" cy="11874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54945" y="3366770"/>
            <a:ext cx="123825" cy="11874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4690" y="3367405"/>
            <a:ext cx="249555" cy="23114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8695" y="3366770"/>
            <a:ext cx="247650" cy="2317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5715" y="3364230"/>
            <a:ext cx="248920" cy="23368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57865" y="3367405"/>
            <a:ext cx="123825" cy="11874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51870" y="3367405"/>
            <a:ext cx="123825" cy="11874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38890" y="3364230"/>
            <a:ext cx="123825" cy="11874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974725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815195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78992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861040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772025" y="1122045"/>
            <a:ext cx="4068445" cy="13525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大括号 50"/>
          <p:cNvSpPr/>
          <p:nvPr/>
        </p:nvSpPr>
        <p:spPr>
          <a:xfrm rot="5400000">
            <a:off x="6687820" y="1052195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543050" y="4914265"/>
            <a:ext cx="7366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221x221x96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279015" y="4662805"/>
            <a:ext cx="74358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36x36x256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088640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884295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85665" y="4526280"/>
            <a:ext cx="7493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15x15x1024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447405" y="4144645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Regressor</a:t>
            </a:r>
            <a:endParaRPr lang="en-US" altLang="zh-CN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126730" y="449643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4096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9439910" y="4479290"/>
            <a:ext cx="80962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1024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688320" y="4479290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9240520" y="1353820"/>
            <a:ext cx="180086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全卷积网络</a:t>
            </a:r>
            <a:endParaRPr lang="zh-CN" altLang="en-US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315075" y="447865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256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左大括号 72"/>
          <p:cNvSpPr/>
          <p:nvPr/>
        </p:nvSpPr>
        <p:spPr>
          <a:xfrm>
            <a:off x="5520055" y="3430270"/>
            <a:ext cx="287655" cy="1871980"/>
          </a:xfrm>
          <a:prstGeom prst="leftBrace">
            <a:avLst>
              <a:gd name="adj1" fmla="val 158498"/>
              <a:gd name="adj2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278890" y="5388610"/>
            <a:ext cx="3806190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 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Sliding Windows</a:t>
            </a:r>
            <a:endParaRPr lang="en-US" altLang="zh-CN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产生的多个预测值被</a:t>
            </a:r>
            <a:endParaRPr lang="zh-CN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类别和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bbox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交叉验证丢弃</a:t>
            </a:r>
            <a:endParaRPr lang="zh-CN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 - 2017.01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大括号 1"/>
          <p:cNvSpPr/>
          <p:nvPr/>
        </p:nvSpPr>
        <p:spPr>
          <a:xfrm rot="16200000">
            <a:off x="3482340" y="1690370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459355" y="2806065"/>
            <a:ext cx="2226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AlexNet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特征提取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543050" y="4914265"/>
            <a:ext cx="7366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221x221x96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279015" y="4662805"/>
            <a:ext cx="74358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36x36x256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088640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884295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85665" y="4526280"/>
            <a:ext cx="7493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15x15x1024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126730" y="449643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4096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9439910" y="4479290"/>
            <a:ext cx="80962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1024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688320" y="4479290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315075" y="447865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256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左大括号 72"/>
          <p:cNvSpPr/>
          <p:nvPr/>
        </p:nvSpPr>
        <p:spPr>
          <a:xfrm>
            <a:off x="5520055" y="3430270"/>
            <a:ext cx="287655" cy="1871980"/>
          </a:xfrm>
          <a:prstGeom prst="leftBrace">
            <a:avLst>
              <a:gd name="adj1" fmla="val 158498"/>
              <a:gd name="adj2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278890" y="5388610"/>
            <a:ext cx="3806190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 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Sliding Windows</a:t>
            </a:r>
            <a:endParaRPr lang="en-US" altLang="zh-CN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产生的多个预测值被</a:t>
            </a:r>
            <a:endParaRPr lang="zh-CN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类别和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bbox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交叉验证丢弃</a:t>
            </a:r>
            <a:endParaRPr lang="zh-CN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 -GP 2017.03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568325"/>
            <a:ext cx="9966325" cy="2724785"/>
          </a:xfrm>
        </p:spPr>
        <p:txBody>
          <a:bodyPr>
            <a:normAutofit lnSpcReduction="20000"/>
          </a:bodyPr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：针对 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WGAN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训练困难、收敛速度慢 改进；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440"/>
              </a:lnSpc>
            </a:pPr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WGAN  Lipschitz限制条件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weight clipping，每更新完一次判别器的参数后，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检查判别器的所有参数的绝对值有没有超过阈值，比如0.01，有就把这些参数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修改到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[-0.01, 0.01] 范围内。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保证了判别器不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会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对两个略微不同样本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判别不会差异过大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，间接实现了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Lipschitz限制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Weight C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lipping独立地限制网络参数的取值范围，在这种情况下最优策略就是参数要么取最大值（如0.01）要么取最小值（如-0.01）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ts val="1440"/>
              </a:lnSpc>
            </a:pPr>
            <a:endParaRPr lang="en-US" altLang="zh-CN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5506720" y="3146425"/>
            <a:ext cx="869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227x227x3</a:t>
            </a:r>
            <a:endParaRPr lang="en-US" altLang="zh-CN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72795" y="3486150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2830195" y="34861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提取区域小图（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~2K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605915" y="6038850"/>
            <a:ext cx="2004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选择性搜索（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Selective Search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下箭头 69"/>
          <p:cNvSpPr/>
          <p:nvPr/>
        </p:nvSpPr>
        <p:spPr>
          <a:xfrm>
            <a:off x="143256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rot="10800000">
            <a:off x="361061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116195" y="131381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图像仿射扭曲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907530" y="3686175"/>
            <a:ext cx="24434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pool5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6x6x256 = 9216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6.5% / 15%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71.2%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fc7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100%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9102090" y="4128770"/>
            <a:ext cx="2555875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删除旧分类器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Softmax</a:t>
            </a:r>
            <a:endParaRPr lang="en-US" altLang="zh-CN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每一类都训练一个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二值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分类器（物体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背景）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5805170" y="5306060"/>
            <a:ext cx="513905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+      	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  	 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  <a:endParaRPr lang="zh-CN" altLang="en-US" sz="1600" b="1" u="sng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分类器         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BoundingBox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回归器优化定位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多个分类器 </a:t>
            </a:r>
            <a:endParaRPr lang="zh-CN" altLang="en-US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836410" y="33210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3. CNN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提取特征向量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517640" y="614616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预训练分类卷积网络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定位问题微调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5280" y="72390"/>
            <a:ext cx="546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Spectral Normalization GAN 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- 2018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4010" y="5901690"/>
            <a:ext cx="284099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经过</a:t>
            </a:r>
            <a:r>
              <a:rPr lang="en-US" altLang="zh-CN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CNN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后，</a:t>
            </a:r>
            <a:r>
              <a:rPr 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图尺度相差 </a:t>
            </a:r>
            <a:r>
              <a:rPr lang="en-US" altLang="zh-CN" sz="10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 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倍</a:t>
            </a:r>
            <a:endParaRPr lang="en-US" sz="10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投射回原图像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endParaRPr lang="en-US" altLang="zh-CN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特征图像素点作为原图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 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083560" y="5828030"/>
            <a:ext cx="1064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</a:t>
            </a:r>
            <a:endParaRPr lang="zh-CN" altLang="en-US" sz="1000">
              <a:solidFill>
                <a:srgbClr val="FC028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3x3=9</a:t>
            </a:r>
            <a:endParaRPr lang="en-US" altLang="zh-CN" sz="1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914140" y="5955665"/>
            <a:ext cx="1273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</a:t>
            </a:r>
            <a:endParaRPr 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在原图中的显示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17135" y="5859145"/>
            <a:ext cx="1299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原图中所有的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Anchor Box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1900 x 9 = 17100</a:t>
            </a:r>
            <a:endParaRPr lang="en-US" altLang="zh-CN" sz="1000" b="1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163945" y="5863590"/>
            <a:ext cx="19081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比例，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可以覆盖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800x600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原图像中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几乎所有物体外框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40690" y="4389120"/>
            <a:ext cx="7582535" cy="221170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60"/>
          <p:cNvSpPr txBox="1"/>
          <p:nvPr/>
        </p:nvSpPr>
        <p:spPr>
          <a:xfrm>
            <a:off x="4425315" y="4128135"/>
            <a:ext cx="1753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FPN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作为特征提取器</a:t>
            </a:r>
            <a:endParaRPr lang="zh-CN" altLang="en-US" sz="12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18885" y="4117340"/>
            <a:ext cx="1753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RPN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生成</a:t>
            </a:r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ROIs</a:t>
            </a:r>
            <a:endParaRPr lang="en-US" altLang="zh-CN" sz="12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332990" y="3439160"/>
            <a:ext cx="97155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元素相加</a:t>
            </a:r>
            <a:endParaRPr lang="zh-CN" altLang="en-US" sz="12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52700" y="2479040"/>
            <a:ext cx="167576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3x3</a:t>
            </a:r>
            <a:r>
              <a:rPr lang="zh-CN" altLang="en-US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卷积将两张特征图合并，防止失真</a:t>
            </a:r>
            <a:endParaRPr lang="zh-CN" altLang="en-US" sz="1200" b="1">
              <a:solidFill>
                <a:srgbClr val="FC02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79575" y="1489075"/>
            <a:ext cx="180086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卷积改变通道大小</a:t>
            </a:r>
            <a:endParaRPr lang="zh-CN" altLang="en-US" sz="12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74255" y="4658360"/>
            <a:ext cx="2280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根据</a:t>
            </a:r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ROI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的宽和高选择特征图</a:t>
            </a:r>
            <a:endParaRPr lang="zh-CN" altLang="en-US" sz="12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1915" y="1150620"/>
            <a:ext cx="4343400" cy="53784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9655175" y="44748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625965" y="45015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596755" y="45281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697605" y="571246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97605" y="59353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697605" y="61582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668395" y="57391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668395" y="59620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668395" y="61849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496310" y="4195445"/>
            <a:ext cx="939800" cy="8820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392805" y="4265930"/>
            <a:ext cx="939800" cy="8820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496310" y="2705100"/>
            <a:ext cx="939800" cy="8820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392805" y="2775585"/>
            <a:ext cx="939800" cy="882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950595"/>
          </a:xfrm>
        </p:spPr>
        <p:txBody>
          <a:bodyPr/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：降低计算复杂度，确保一定的精度，能够在移动端或嵌入式设备上运行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：聚焦优化网络速度，减小计算量，分解网络参数或加速预训练模型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立方体 27"/>
          <p:cNvSpPr/>
          <p:nvPr/>
        </p:nvSpPr>
        <p:spPr>
          <a:xfrm>
            <a:off x="631825" y="3634740"/>
            <a:ext cx="1262380" cy="11315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87395" y="2861945"/>
            <a:ext cx="93980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87395" y="4359275"/>
            <a:ext cx="93980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80615" y="465582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449830" y="577024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449830" y="599313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449830" y="621601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39185" y="57658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9185" y="59886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39185" y="6211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2460" y="2383790"/>
            <a:ext cx="5735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            Filter / Kernel                                         Feature Map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弧形 37"/>
          <p:cNvSpPr/>
          <p:nvPr/>
        </p:nvSpPr>
        <p:spPr>
          <a:xfrm rot="16800000">
            <a:off x="1880235" y="3185160"/>
            <a:ext cx="935990" cy="100838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955800" y="2764790"/>
            <a:ext cx="334010" cy="706120"/>
            <a:chOff x="12006" y="5264"/>
            <a:chExt cx="526" cy="1112"/>
          </a:xfrm>
        </p:grpSpPr>
        <p:sp>
          <p:nvSpPr>
            <p:cNvPr id="32" name="椭圆 31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380615" y="314071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/>
          <p:cNvSpPr/>
          <p:nvPr/>
        </p:nvSpPr>
        <p:spPr>
          <a:xfrm rot="10200000">
            <a:off x="1866265" y="4131945"/>
            <a:ext cx="893445" cy="72009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955800" y="4265930"/>
            <a:ext cx="334010" cy="706120"/>
            <a:chOff x="12006" y="5264"/>
            <a:chExt cx="526" cy="1112"/>
          </a:xfrm>
        </p:grpSpPr>
        <p:sp>
          <p:nvSpPr>
            <p:cNvPr id="36" name="椭圆 35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427480" y="28619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36370" y="49561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724150" y="3272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724150" y="480187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/>
          <p:cNvSpPr/>
          <p:nvPr/>
        </p:nvSpPr>
        <p:spPr>
          <a:xfrm rot="10800000">
            <a:off x="1483995" y="3950335"/>
            <a:ext cx="1869440" cy="180784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945005" y="5168265"/>
            <a:ext cx="334010" cy="706120"/>
            <a:chOff x="12006" y="5264"/>
            <a:chExt cx="526" cy="1112"/>
          </a:xfrm>
        </p:grpSpPr>
        <p:sp>
          <p:nvSpPr>
            <p:cNvPr id="47" name="椭圆 46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49" name="直接箭头连接符 48"/>
          <p:cNvCxnSpPr/>
          <p:nvPr/>
        </p:nvCxnSpPr>
        <p:spPr>
          <a:xfrm>
            <a:off x="2724150" y="58464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006340" y="4339590"/>
            <a:ext cx="939800" cy="8820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006340" y="2838450"/>
            <a:ext cx="939800" cy="88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4472305" y="326136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472305" y="47796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388610" y="576326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88610" y="598614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388610" y="620903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4436110" y="583247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>
            <a:off x="6096000" y="3933190"/>
            <a:ext cx="576580" cy="57594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1032954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901509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1" idx="3"/>
          </p:cNvCxnSpPr>
          <p:nvPr/>
        </p:nvCxnSpPr>
        <p:spPr>
          <a:xfrm flipH="1">
            <a:off x="8009255" y="295084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右大括号 70"/>
          <p:cNvSpPr/>
          <p:nvPr/>
        </p:nvSpPr>
        <p:spPr>
          <a:xfrm rot="5400000">
            <a:off x="9071610" y="2971800"/>
            <a:ext cx="360045" cy="252031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9126855" y="2662555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10426700" y="2662555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7879080" y="266255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10125075" y="324167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8843010" y="324167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7585710" y="32416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383020" y="2553335"/>
            <a:ext cx="12553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Filter / Kernel 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 3x3      		     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DWC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Filter / Kernel 1x1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PWC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8422005" y="4988560"/>
            <a:ext cx="1821815" cy="1635760"/>
            <a:chOff x="12811" y="7856"/>
            <a:chExt cx="2869" cy="2576"/>
          </a:xfrm>
        </p:grpSpPr>
        <p:sp>
          <p:nvSpPr>
            <p:cNvPr id="97" name="矩形 9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40395" y="29508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矩形 104"/>
          <p:cNvSpPr/>
          <p:nvPr/>
        </p:nvSpPr>
        <p:spPr>
          <a:xfrm rot="5400000">
            <a:off x="9107170" y="4464050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8167370" y="47802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564370" y="4560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535160" y="45872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505950" y="461391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9235440" y="4734560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v1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减少了计算量，但实际训练中，梯度容易为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en-US" altLang="zh-CN" sz="1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方法：线性瓶颈和逆残差：复用特征，缓解退化</a:t>
            </a:r>
            <a:endParaRPr lang="zh-CN" altLang="en-US" sz="1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205865" y="33070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31645" y="419671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rot="16200000" flipH="1">
            <a:off x="2155825" y="418909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2323465" y="3263265"/>
            <a:ext cx="1821815" cy="1635760"/>
            <a:chOff x="12811" y="7856"/>
            <a:chExt cx="2869" cy="2576"/>
          </a:xfrm>
        </p:grpSpPr>
        <p:sp>
          <p:nvSpPr>
            <p:cNvPr id="37" name="矩形 3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2031365" y="38893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02155" y="39160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72945" y="39427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40560" y="39751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911350" y="40017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82140" y="40284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806315" y="535559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179310" y="32289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5217160" y="270319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217160" y="380238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大括号 60"/>
          <p:cNvSpPr/>
          <p:nvPr/>
        </p:nvSpPr>
        <p:spPr>
          <a:xfrm>
            <a:off x="6576695" y="2677160"/>
            <a:ext cx="360045" cy="352869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756785" y="365633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756785" y="257175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756785" y="476059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708015" y="229298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708015" y="335978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708015" y="44735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060565" y="410654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rot="16200000" flipH="1">
            <a:off x="7484745" y="409892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7652385" y="3173095"/>
            <a:ext cx="1821815" cy="1635760"/>
            <a:chOff x="12811" y="7856"/>
            <a:chExt cx="2869" cy="2576"/>
          </a:xfrm>
        </p:grpSpPr>
        <p:sp>
          <p:nvSpPr>
            <p:cNvPr id="72" name="矩形 71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矩形 89"/>
          <p:cNvSpPr/>
          <p:nvPr/>
        </p:nvSpPr>
        <p:spPr>
          <a:xfrm>
            <a:off x="7360285" y="379920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331075" y="38258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301865" y="38525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269480" y="38849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240270" y="39116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211060" y="39382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088380" y="566674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088380" y="588962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088380" y="611251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4858385" y="566610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4858385" y="588899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858385" y="611187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连接符 118"/>
          <p:cNvCxnSpPr/>
          <p:nvPr/>
        </p:nvCxnSpPr>
        <p:spPr>
          <a:xfrm flipV="1">
            <a:off x="4148455" y="2853690"/>
            <a:ext cx="578485" cy="36004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3215005" y="4941570"/>
            <a:ext cx="1643380" cy="121729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2441575" y="2017395"/>
            <a:ext cx="8222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通道升维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3x3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卷积深度分离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通道数不变            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通道降维</a:t>
            </a:r>
            <a:endParaRPr lang="zh-CN" altLang="en-US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3" name="直接箭头连接符 122"/>
          <p:cNvCxnSpPr/>
          <p:nvPr/>
        </p:nvCxnSpPr>
        <p:spPr>
          <a:xfrm rot="16200000" flipH="1">
            <a:off x="1564005" y="418020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622300" y="3841115"/>
            <a:ext cx="854710" cy="882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5200015" y="491426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209550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674497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949706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0" name="直接箭头连接符 129"/>
          <p:cNvCxnSpPr/>
          <p:nvPr/>
        </p:nvCxnSpPr>
        <p:spPr>
          <a:xfrm>
            <a:off x="9773920" y="38182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7453630" y="5006975"/>
            <a:ext cx="26079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非线性层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在低精度计算时能压缩动态范围，    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算法更稳健。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定义为：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f(x) = min(max(x, 0), 6)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6416040" y="6326505"/>
            <a:ext cx="2340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Linear Bottleneck 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3" name="直接箭头连接符 132"/>
          <p:cNvCxnSpPr/>
          <p:nvPr/>
        </p:nvCxnSpPr>
        <p:spPr>
          <a:xfrm flipV="1">
            <a:off x="10406380" y="3860800"/>
            <a:ext cx="0" cy="245872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10248900" y="3263265"/>
            <a:ext cx="334010" cy="706120"/>
            <a:chOff x="12006" y="5264"/>
            <a:chExt cx="526" cy="1112"/>
          </a:xfrm>
        </p:grpSpPr>
        <p:sp>
          <p:nvSpPr>
            <p:cNvPr id="135" name="椭圆 134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37" name="文本框 136"/>
          <p:cNvSpPr txBox="1"/>
          <p:nvPr/>
        </p:nvSpPr>
        <p:spPr>
          <a:xfrm>
            <a:off x="10519410" y="3620770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Add</a:t>
            </a:r>
            <a:endParaRPr lang="en-US" altLang="zh-CN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按元素相加</a:t>
            </a:r>
            <a:endParaRPr lang="zh-CN" altLang="en-US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8" name="肘形连接符 137"/>
          <p:cNvCxnSpPr/>
          <p:nvPr/>
        </p:nvCxnSpPr>
        <p:spPr>
          <a:xfrm rot="5400000" flipV="1">
            <a:off x="4939665" y="833120"/>
            <a:ext cx="1586230" cy="93662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/>
          <a:lstStyle/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目标：降低计算复杂度，确保一定的精度，能够在移动端或嵌入式设备上运行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U-GAN-IT_v1 - 2019.07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- 2014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9532" y="1151280"/>
            <a:ext cx="4548505" cy="49881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- 2014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31413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CGAN - 2014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9600" y="1271160"/>
            <a:ext cx="6216970" cy="52834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平行四边形 21"/>
          <p:cNvSpPr/>
          <p:nvPr/>
        </p:nvSpPr>
        <p:spPr>
          <a:xfrm rot="16200000" flipH="1">
            <a:off x="745426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 rot="16200000" flipH="1">
            <a:off x="757491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6200000" flipH="1">
            <a:off x="7697470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16200000" flipH="1">
            <a:off x="7454265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16200000" flipH="1">
            <a:off x="759460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16200000" flipH="1">
            <a:off x="771525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376555" y="1096645"/>
            <a:ext cx="467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生成固定长度的特征向量，与输入图片的大小和尺度无关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平行四边形 1"/>
          <p:cNvSpPr/>
          <p:nvPr/>
        </p:nvSpPr>
        <p:spPr>
          <a:xfrm rot="16200000" flipH="1">
            <a:off x="7836535" y="170942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573135" y="1492250"/>
            <a:ext cx="0" cy="926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8291195" y="1717675"/>
            <a:ext cx="525145" cy="508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291830" y="1381760"/>
            <a:ext cx="525145" cy="1181100"/>
            <a:chOff x="11982" y="2110"/>
            <a:chExt cx="827" cy="18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2616" y="2110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2204" y="2512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1982" y="2970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1983" y="2312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平行四边形 18"/>
          <p:cNvSpPr/>
          <p:nvPr/>
        </p:nvSpPr>
        <p:spPr>
          <a:xfrm rot="16200000" flipH="1">
            <a:off x="783780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555355" y="3156585"/>
            <a:ext cx="0" cy="9264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8292465" y="3365500"/>
            <a:ext cx="525145" cy="5086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平行四边形 22"/>
          <p:cNvSpPr/>
          <p:nvPr/>
        </p:nvSpPr>
        <p:spPr>
          <a:xfrm rot="16200000" flipH="1">
            <a:off x="741743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平行四边形 25"/>
          <p:cNvSpPr/>
          <p:nvPr/>
        </p:nvSpPr>
        <p:spPr>
          <a:xfrm rot="16200000" flipH="1">
            <a:off x="7559040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 rot="16200000" flipH="1">
            <a:off x="767778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rot="16200000" flipH="1">
            <a:off x="780097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48470" y="132461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348470" y="158115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348470" y="206756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348470" y="232410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348470" y="310769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48470" y="336423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348470" y="363728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348470" y="389382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348470" y="5092700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159240" y="1639570"/>
            <a:ext cx="459740" cy="4006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...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764905" y="256349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16x256-d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8907145" y="182626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773795" y="410146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4x256-d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90305" y="530034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8907145" y="3439795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8907145" y="501650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950450" y="2380615"/>
            <a:ext cx="459740" cy="1206500"/>
            <a:chOff x="15243" y="2572"/>
            <a:chExt cx="724" cy="1900"/>
          </a:xfrm>
        </p:grpSpPr>
        <p:sp>
          <p:nvSpPr>
            <p:cNvPr id="46" name="矩形 45"/>
            <p:cNvSpPr/>
            <p:nvPr/>
          </p:nvSpPr>
          <p:spPr>
            <a:xfrm>
              <a:off x="15541" y="257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5541" y="297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5541" y="374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541" y="414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243" y="3068"/>
              <a:ext cx="724" cy="6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...</a:t>
              </a:r>
              <a:endParaRPr lang="en-US" altLang="zh-CN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128250" y="3650615"/>
            <a:ext cx="76200" cy="993140"/>
            <a:chOff x="14267" y="4751"/>
            <a:chExt cx="120" cy="1564"/>
          </a:xfrm>
        </p:grpSpPr>
        <p:sp>
          <p:nvSpPr>
            <p:cNvPr id="52" name="矩形 51"/>
            <p:cNvSpPr/>
            <p:nvPr/>
          </p:nvSpPr>
          <p:spPr>
            <a:xfrm>
              <a:off x="14267" y="4751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4267" y="515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4267" y="558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267" y="5989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10125710" y="4713605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大括号 57"/>
          <p:cNvSpPr/>
          <p:nvPr/>
        </p:nvSpPr>
        <p:spPr>
          <a:xfrm>
            <a:off x="9687560" y="1820545"/>
            <a:ext cx="270510" cy="3456305"/>
          </a:xfrm>
          <a:prstGeom prst="rightBrace">
            <a:avLst>
              <a:gd name="adj1" fmla="val 220264"/>
              <a:gd name="adj2" fmla="val 5000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545705" y="1199515"/>
            <a:ext cx="2886710" cy="4987925"/>
          </a:xfrm>
          <a:prstGeom prst="rect">
            <a:avLst/>
          </a:prstGeom>
          <a:noFill/>
          <a:ln w="19050"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/>
          <a:srcRect l="80518"/>
          <a:stretch>
            <a:fillRect/>
          </a:stretch>
        </p:blipFill>
        <p:spPr>
          <a:xfrm>
            <a:off x="10447020" y="2353945"/>
            <a:ext cx="1047750" cy="222758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7193915" y="84772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Spatial Pyramid Pooling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空间金字塔池化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834880" y="5045075"/>
            <a:ext cx="61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固定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长度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289165" y="6227445"/>
            <a:ext cx="2753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Max Pooling @ 256 depth </a:t>
            </a:r>
            <a:endParaRPr lang="en-US" altLang="zh-CN" sz="1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677150" y="260159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5x5@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611110" y="426783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7x7@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endParaRPr 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611110" y="5916295"/>
            <a:ext cx="1261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13x13@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  <a:endParaRPr 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左大括号 68"/>
          <p:cNvSpPr/>
          <p:nvPr/>
        </p:nvSpPr>
        <p:spPr>
          <a:xfrm>
            <a:off x="7332345" y="1882140"/>
            <a:ext cx="180340" cy="3455670"/>
          </a:xfrm>
          <a:prstGeom prst="leftBrace">
            <a:avLst>
              <a:gd name="adj1" fmla="val 319014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74" name="曲线连接符 73"/>
          <p:cNvCxnSpPr>
            <a:stCxn id="70" idx="2"/>
            <a:endCxn id="72" idx="1"/>
          </p:cNvCxnSpPr>
          <p:nvPr/>
        </p:nvCxnSpPr>
        <p:spPr>
          <a:xfrm rot="5400000" flipV="1">
            <a:off x="2401253" y="2970848"/>
            <a:ext cx="292100" cy="3251835"/>
          </a:xfrm>
          <a:prstGeom prst="curvedConnector2">
            <a:avLst/>
          </a:prstGeom>
          <a:ln w="1905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3"/>
          </p:cNvCxnSpPr>
          <p:nvPr/>
        </p:nvCxnSpPr>
        <p:spPr>
          <a:xfrm flipV="1">
            <a:off x="5191125" y="3947160"/>
            <a:ext cx="2165350" cy="80581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43510" y="4787265"/>
            <a:ext cx="3719195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将输入图片的区域小图 映射到</a:t>
            </a:r>
            <a:endParaRPr lang="zh-CN" altLang="en-US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的特征图对应的区域小图上</a:t>
            </a:r>
            <a:endParaRPr lang="zh-CN" altLang="en-US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窗口的左上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右下 对应 特征图窗口的像素点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选择合适的偏移量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407660" y="4307840"/>
            <a:ext cx="16363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endParaRPr lang="en-US" altLang="zh-CN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区域小图执行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SPP </a:t>
            </a:r>
            <a:endParaRPr lang="en-US" altLang="zh-CN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1184890" y="2348230"/>
            <a:ext cx="612140" cy="227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SVM</a:t>
            </a:r>
            <a:endParaRPr lang="en-US" altLang="zh-CN" sz="1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- 2014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80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- 2017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911520"/>
            <a:ext cx="11257526" cy="5034960"/>
          </a:xfrm>
          <a:prstGeom prst="rect">
            <a:avLst/>
          </a:prstGeom>
        </p:spPr>
      </p:pic>
      <p:cxnSp>
        <p:nvCxnSpPr>
          <p:cNvPr id="6" name="连接符: 肘形 5"/>
          <p:cNvCxnSpPr/>
          <p:nvPr/>
        </p:nvCxnSpPr>
        <p:spPr>
          <a:xfrm rot="5400000" flipH="1" flipV="1">
            <a:off x="10591500" y="3968460"/>
            <a:ext cx="1318680" cy="239760"/>
          </a:xfrm>
          <a:prstGeom prst="bentConnector3">
            <a:avLst>
              <a:gd name="adj1" fmla="val 40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29801" y="4539667"/>
            <a:ext cx="1318680" cy="35964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99000" y="3309120"/>
            <a:ext cx="239760" cy="47952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6885" y="79375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Inception-v3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80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- 2017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520" y="1750680"/>
            <a:ext cx="9212880" cy="296149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79120" y="2949480"/>
            <a:ext cx="95904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77920" y="2949480"/>
            <a:ext cx="119880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72308" y="3788640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53748" y="3429000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1173" y="1323023"/>
            <a:ext cx="544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FID Calculation through Inception-v3 Pretrained Model</a:t>
            </a:r>
            <a:endParaRPr lang="en-US" altLang="zh-CN" sz="1400" b="1" dirty="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73204" y="3763232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52797" y="3762044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32780" y="4362061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14220" y="4002421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33676" y="4336653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13269" y="4335465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17741" y="5227200"/>
            <a:ext cx="3826256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mean &amp; Covariance</a:t>
            </a:r>
            <a:endParaRPr lang="en-US" altLang="zh-CN" sz="1400" dirty="0">
              <a:latin typeface="Axure Handwriting" panose="020B0402020200020204" pitchFamily="34" charset="0"/>
              <a:ea typeface="微软雅黑" panose="020B050302020402020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183920" y="4148280"/>
            <a:ext cx="0" cy="1078920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856240" y="4721701"/>
            <a:ext cx="0" cy="505499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600436" y="5227199"/>
            <a:ext cx="1533524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FID</a:t>
            </a:r>
            <a:endParaRPr lang="en-US" altLang="zh-CN" sz="1400" dirty="0">
              <a:latin typeface="Axure Handwriting" panose="020B0402020200020204" pitchFamily="34" charset="0"/>
              <a:ea typeface="微软雅黑" panose="020B0503020204020204" charset="-122"/>
            </a:endParaRPr>
          </a:p>
        </p:txBody>
      </p:sp>
      <p:cxnSp>
        <p:nvCxnSpPr>
          <p:cNvPr id="28" name="直接箭头连接符 27"/>
          <p:cNvCxnSpPr>
            <a:stCxn id="22" idx="3"/>
            <a:endCxn id="27" idx="1"/>
          </p:cNvCxnSpPr>
          <p:nvPr/>
        </p:nvCxnSpPr>
        <p:spPr>
          <a:xfrm flipV="1">
            <a:off x="5943997" y="5381088"/>
            <a:ext cx="656439" cy="1"/>
          </a:xfrm>
          <a:prstGeom prst="straightConnector1">
            <a:avLst/>
          </a:prstGeom>
          <a:ln w="28575"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9091" y="3579432"/>
            <a:ext cx="3596400" cy="13394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DCGAN - 2015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 descr="gen_models_diag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329" y="1932104"/>
            <a:ext cx="3837871" cy="1519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20680" y="1870560"/>
            <a:ext cx="2997000" cy="15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94889" y="3500725"/>
            <a:ext cx="3119191" cy="1548259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gen_models_diag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6049" y="471170"/>
            <a:ext cx="7182648" cy="28430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DCGAN - 2015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363229" y="786937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3559</Words>
  <Application>WPS 文字</Application>
  <PresentationFormat>宽屏</PresentationFormat>
  <Paragraphs>398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方正书宋_GBK</vt:lpstr>
      <vt:lpstr>Wingdings</vt:lpstr>
      <vt:lpstr>微软雅黑</vt:lpstr>
      <vt:lpstr>Arial Narrow</vt:lpstr>
      <vt:lpstr>Axure Handwriting</vt:lpstr>
      <vt:lpstr>宋体</vt:lpstr>
      <vt:lpstr>Arial Unicode MS</vt:lpstr>
      <vt:lpstr>汉仪书宋二KW</vt:lpstr>
      <vt:lpstr>Calibri Light</vt:lpstr>
      <vt:lpstr>Helvetica Neue</vt:lpstr>
      <vt:lpstr>Calibri</vt:lpstr>
      <vt:lpstr>苹方-简</vt:lpstr>
      <vt:lpstr>Office 主题</vt:lpstr>
      <vt:lpstr>GAN  Understanding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taylorguo</dc:creator>
  <cp:lastModifiedBy>taylorguo</cp:lastModifiedBy>
  <cp:revision>1026</cp:revision>
  <dcterms:created xsi:type="dcterms:W3CDTF">2020-07-03T06:50:52Z</dcterms:created>
  <dcterms:modified xsi:type="dcterms:W3CDTF">2020-07-03T06:50:52Z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