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67" r:id="rId2"/>
    <p:sldId id="266" r:id="rId3"/>
    <p:sldId id="295" r:id="rId4"/>
    <p:sldId id="279" r:id="rId5"/>
    <p:sldId id="261" r:id="rId6"/>
    <p:sldId id="294" r:id="rId7"/>
    <p:sldId id="296" r:id="rId8"/>
    <p:sldId id="257" r:id="rId9"/>
    <p:sldId id="293" r:id="rId10"/>
    <p:sldId id="280" r:id="rId11"/>
    <p:sldId id="259" r:id="rId12"/>
    <p:sldId id="258" r:id="rId13"/>
    <p:sldId id="264" r:id="rId14"/>
    <p:sldId id="265" r:id="rId15"/>
    <p:sldId id="288" r:id="rId16"/>
    <p:sldId id="289" r:id="rId17"/>
    <p:sldId id="290" r:id="rId18"/>
  </p:sldIdLst>
  <p:sldSz cx="12192000" cy="6858000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6666"/>
    <a:srgbClr val="FD66FF"/>
    <a:srgbClr val="00CC66"/>
    <a:srgbClr val="00FF99"/>
    <a:srgbClr val="006666"/>
    <a:srgbClr val="66FFFF"/>
    <a:srgbClr val="0F80FF"/>
    <a:srgbClr val="CC66FF"/>
    <a:srgbClr val="FC028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224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9880" cy="1198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2020-06-27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2020-06-27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GAN </a:t>
            </a:r>
            <a:b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Understanding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3011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B5737C-F927-49E5-89DA-62F70886B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>
            <a:extLst>
              <a:ext uri="{FF2B5EF4-FFF2-40B4-BE49-F238E27FC236}">
                <a16:creationId xmlns:a16="http://schemas.microsoft.com/office/drawing/2014/main" id="{12AFB773-F3B8-47AB-A4AE-D5836A4373D7}"/>
              </a:ext>
            </a:extLst>
          </p:cNvPr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797EDE-4318-45F8-82A1-3126F18BA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A4407D1-598C-4690-9886-A2D25F39A6FA}"/>
              </a:ext>
            </a:extLst>
          </p:cNvPr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8EA9EB-0186-45E4-AABE-B4CAD3F9B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6B37F1-580B-4408-94BC-3222C69C0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150495" y="5040630"/>
            <a:ext cx="65151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aO+bP+cQ+fU+gV+hW+kX+lY+mZ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39470" y="5040630"/>
            <a:ext cx="75184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bO+cP+dQ+gU+hV+iW+lX+mY+nZ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616075" y="5040630"/>
            <a:ext cx="65151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cO+dP+eQ+hU+iV+jW+mX+nY+oZ</a:t>
            </a:r>
          </a:p>
        </p:txBody>
      </p:sp>
      <p:sp>
        <p:nvSpPr>
          <p:cNvPr id="21" name="矩形 20"/>
          <p:cNvSpPr/>
          <p:nvPr/>
        </p:nvSpPr>
        <p:spPr>
          <a:xfrm>
            <a:off x="120650" y="5013325"/>
            <a:ext cx="2178685" cy="172847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348865" y="5013325"/>
            <a:ext cx="2178685" cy="172847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77715" y="5013325"/>
            <a:ext cx="2178685" cy="172847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48945" y="4641215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rot="5400000">
            <a:off x="918845" y="4258310"/>
            <a:ext cx="400685" cy="110871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5400000" flipV="1">
            <a:off x="1880235" y="3496310"/>
            <a:ext cx="400685" cy="2592705"/>
          </a:xfrm>
          <a:prstGeom prst="bentConnector3">
            <a:avLst>
              <a:gd name="adj1" fmla="val 64659"/>
            </a:avLst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517900" y="4624705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226685" y="4615180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9" idx="2"/>
            <a:endCxn id="23" idx="0"/>
          </p:cNvCxnSpPr>
          <p:nvPr/>
        </p:nvCxnSpPr>
        <p:spPr>
          <a:xfrm rot="5400000" flipV="1">
            <a:off x="3056255" y="2401570"/>
            <a:ext cx="400685" cy="4821555"/>
          </a:xfrm>
          <a:prstGeom prst="bentConnector3">
            <a:avLst>
              <a:gd name="adj1" fmla="val 35657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91135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22020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616075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93040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23925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617980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450465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181350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875405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452370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183255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877310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673600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404485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098540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675505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406390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100445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445385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176270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870325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676140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407025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101080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3870960" y="1217930"/>
            <a:ext cx="1381125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计算量大：</a:t>
            </a:r>
          </a:p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逐点卷积</a:t>
            </a:r>
          </a:p>
        </p:txBody>
      </p:sp>
      <p:cxnSp>
        <p:nvCxnSpPr>
          <p:cNvPr id="60" name="直接箭头连接符 59"/>
          <p:cNvCxnSpPr>
            <a:endCxn id="61" idx="3"/>
          </p:cNvCxnSpPr>
          <p:nvPr/>
        </p:nvCxnSpPr>
        <p:spPr>
          <a:xfrm>
            <a:off x="5085080" y="1602105"/>
            <a:ext cx="1530985" cy="1587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117465" y="1313815"/>
            <a:ext cx="14986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通道分组</a:t>
            </a:r>
          </a:p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降低计算量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6864985" y="487680"/>
            <a:ext cx="1677035" cy="56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分组降低信息流通</a:t>
            </a:r>
          </a:p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减弱信息表示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9109075" y="577215"/>
            <a:ext cx="1385570" cy="327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混合通道特征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582670" y="2581275"/>
            <a:ext cx="5026660" cy="1122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40000"/>
              </a:lnSpc>
              <a:buNone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ShuffleNet_Unit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算法流程：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reshape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输入张量，对通道分组： 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C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G, C'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对分组通道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(G, C')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进行转置，即为混合：（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</a:rPr>
              <a:t>G, C'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C', G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再将张量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reshape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回原形状： 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C', G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C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10000"/>
              </a:lnSpc>
              <a:buAutoNum type="arabicPeriod"/>
            </a:pP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9491345" y="5761355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rgbClr val="CC66FF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11186795" y="5991225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rgbClr val="CC66FF"/>
                </a:solidFill>
                <a:latin typeface="微软雅黑" panose="020B0503020204020204" charset="-122"/>
                <a:ea typeface="微软雅黑" panose="020B0503020204020204" charset="-122"/>
              </a:rPr>
              <a:t>通道级联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- 2016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大括号 1"/>
          <p:cNvSpPr/>
          <p:nvPr/>
        </p:nvSpPr>
        <p:spPr>
          <a:xfrm rot="16200000">
            <a:off x="3482340" y="1690370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59355" y="2806065"/>
            <a:ext cx="2226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AlexNet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特征提取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9420" y="2656840"/>
            <a:ext cx="25908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885" y="3369310"/>
            <a:ext cx="431800" cy="405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630" y="3369310"/>
            <a:ext cx="431800" cy="405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060" y="3369310"/>
            <a:ext cx="433070" cy="403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51215" y="236728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Classifier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79130" y="3097530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5x5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955" y="3366770"/>
            <a:ext cx="431800" cy="4057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700" y="3366770"/>
            <a:ext cx="431800" cy="40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130" y="3366770"/>
            <a:ext cx="433070" cy="403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33105" y="2790825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955" y="3366770"/>
            <a:ext cx="358775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050" y="3369310"/>
            <a:ext cx="3587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1130" y="3369310"/>
            <a:ext cx="358775" cy="3333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0745" y="3369945"/>
            <a:ext cx="249555" cy="231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4750" y="3369310"/>
            <a:ext cx="247650" cy="2317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1770" y="3366770"/>
            <a:ext cx="248920" cy="2336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3920" y="3369945"/>
            <a:ext cx="123825" cy="11874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67925" y="3369945"/>
            <a:ext cx="123825" cy="1187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54945" y="3366770"/>
            <a:ext cx="123825" cy="1187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4690" y="3367405"/>
            <a:ext cx="249555" cy="2311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8695" y="3366770"/>
            <a:ext cx="247650" cy="2317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5715" y="3364230"/>
            <a:ext cx="248920" cy="23368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57865" y="3367405"/>
            <a:ext cx="123825" cy="11874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51870" y="3367405"/>
            <a:ext cx="123825" cy="1187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8890" y="3364230"/>
            <a:ext cx="123825" cy="11874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974725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9815195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078992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0861040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</p:txBody>
      </p:sp>
      <p:sp>
        <p:nvSpPr>
          <p:cNvPr id="50" name="矩形 49"/>
          <p:cNvSpPr/>
          <p:nvPr/>
        </p:nvSpPr>
        <p:spPr>
          <a:xfrm>
            <a:off x="4772025" y="1122045"/>
            <a:ext cx="4068445" cy="13525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6687820" y="1052195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43050" y="4914265"/>
            <a:ext cx="73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221x221x96</a:t>
            </a:r>
          </a:p>
        </p:txBody>
      </p:sp>
      <p:sp>
        <p:nvSpPr>
          <p:cNvPr id="53" name="矩形 52"/>
          <p:cNvSpPr/>
          <p:nvPr/>
        </p:nvSpPr>
        <p:spPr>
          <a:xfrm>
            <a:off x="2279015" y="4662805"/>
            <a:ext cx="74358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36x36x256</a:t>
            </a:r>
          </a:p>
        </p:txBody>
      </p:sp>
      <p:sp>
        <p:nvSpPr>
          <p:cNvPr id="54" name="矩形 53"/>
          <p:cNvSpPr/>
          <p:nvPr/>
        </p:nvSpPr>
        <p:spPr>
          <a:xfrm>
            <a:off x="3088640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5" name="矩形 54"/>
          <p:cNvSpPr/>
          <p:nvPr/>
        </p:nvSpPr>
        <p:spPr>
          <a:xfrm>
            <a:off x="3884295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6" name="矩形 55"/>
          <p:cNvSpPr/>
          <p:nvPr/>
        </p:nvSpPr>
        <p:spPr>
          <a:xfrm>
            <a:off x="4685665" y="4526280"/>
            <a:ext cx="7493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15x15x1024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8447405" y="4144645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Regressor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8126730" y="449643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4096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9439910" y="4479290"/>
            <a:ext cx="80962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88320" y="4479290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9240520" y="1353820"/>
            <a:ext cx="18008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315075" y="447865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3" name="左大括号 72"/>
          <p:cNvSpPr/>
          <p:nvPr/>
        </p:nvSpPr>
        <p:spPr>
          <a:xfrm>
            <a:off x="5520055" y="3430270"/>
            <a:ext cx="287655" cy="1871980"/>
          </a:xfrm>
          <a:prstGeom prst="leftBrace">
            <a:avLst>
              <a:gd name="adj1" fmla="val 158498"/>
              <a:gd name="adj2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78890" y="5388610"/>
            <a:ext cx="3806190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Sliding Windows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产生的多个预测值被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类别和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bbox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交叉验证丢弃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9D6D086-8338-4BE5-A402-A65DF54C93A8}"/>
              </a:ext>
            </a:extLst>
          </p:cNvPr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 - 2017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5506720" y="3146425"/>
            <a:ext cx="869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227x227x3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2F62E8-F196-4535-9C30-D10F92AB65F4}"/>
              </a:ext>
            </a:extLst>
          </p:cNvPr>
          <p:cNvSpPr txBox="1"/>
          <p:nvPr/>
        </p:nvSpPr>
        <p:spPr>
          <a:xfrm>
            <a:off x="335280" y="72390"/>
            <a:ext cx="546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Spectral Normalization GAN 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- 2018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4010" y="5901690"/>
            <a:ext cx="284099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经过</a:t>
            </a:r>
            <a:r>
              <a:rPr lang="en-US" altLang="zh-CN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CNN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后，</a:t>
            </a:r>
            <a:r>
              <a:rPr 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图尺度相差 </a:t>
            </a:r>
            <a:r>
              <a:rPr lang="en-US" altLang="zh-CN" sz="1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 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倍</a:t>
            </a:r>
            <a:endParaRPr lang="en-US" sz="10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投射回原图像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</a:p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特征图像素点作为原图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083560" y="5828030"/>
            <a:ext cx="1064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</a:p>
          <a:p>
            <a:pPr algn="ctr">
              <a:lnSpc>
                <a:spcPct val="12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</a:t>
            </a:r>
            <a:endParaRPr lang="zh-CN" altLang="en-US" sz="1000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3x3=9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914140" y="5955665"/>
            <a:ext cx="1273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</a:t>
            </a:r>
          </a:p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在原图中的显示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017135" y="5859145"/>
            <a:ext cx="1299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原图中所有的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Anchor Box</a:t>
            </a:r>
          </a:p>
          <a:p>
            <a:pPr algn="ctr">
              <a:lnSpc>
                <a:spcPct val="120000"/>
              </a:lnSpc>
            </a:pP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1900 x 9 = 17100</a:t>
            </a:r>
            <a:endParaRPr lang="en-US" altLang="zh-CN" sz="1000" b="1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163945" y="5863590"/>
            <a:ext cx="1908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比例，</a:t>
            </a: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可以覆盖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800x600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原图像中</a:t>
            </a: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几乎所有物体外框</a:t>
            </a:r>
          </a:p>
        </p:txBody>
      </p:sp>
      <p:sp>
        <p:nvSpPr>
          <p:cNvPr id="66" name="矩形 65"/>
          <p:cNvSpPr/>
          <p:nvPr/>
        </p:nvSpPr>
        <p:spPr>
          <a:xfrm>
            <a:off x="440690" y="4389120"/>
            <a:ext cx="7582535" cy="221170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4F8F37-F87E-4334-A539-77A56FA3EAD4}"/>
              </a:ext>
            </a:extLst>
          </p:cNvPr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60"/>
          <p:cNvSpPr txBox="1"/>
          <p:nvPr/>
        </p:nvSpPr>
        <p:spPr>
          <a:xfrm>
            <a:off x="4425315" y="4128135"/>
            <a:ext cx="1753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FPN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作为特征提取器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18885" y="4117340"/>
            <a:ext cx="1753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RPN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生成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ROIs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332990" y="3439160"/>
            <a:ext cx="97155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52700" y="2479040"/>
            <a:ext cx="167576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3x3</a:t>
            </a:r>
            <a:r>
              <a:rPr lang="zh-CN" altLang="en-US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卷积将两张特征图合并，防止失真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79575" y="1489075"/>
            <a:ext cx="180086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卷积改变通道大小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74255" y="4658360"/>
            <a:ext cx="2280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根据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的宽和高选择特征图</a:t>
            </a:r>
          </a:p>
        </p:txBody>
      </p:sp>
      <p:sp>
        <p:nvSpPr>
          <p:cNvPr id="66" name="矩形 65"/>
          <p:cNvSpPr/>
          <p:nvPr/>
        </p:nvSpPr>
        <p:spPr>
          <a:xfrm>
            <a:off x="81915" y="1150620"/>
            <a:ext cx="4343400" cy="53784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F5E3DA-7BD7-4A0F-98F4-269EE10F9D2F}"/>
              </a:ext>
            </a:extLst>
          </p:cNvPr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55175" y="44748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625965" y="45015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96755" y="45281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97605" y="571246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97605" y="59353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97605" y="61582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668395" y="57391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68395" y="59620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68395" y="61849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6310" y="4195445"/>
            <a:ext cx="939800" cy="882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92805" y="4265930"/>
            <a:ext cx="939800" cy="8820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96310" y="2705100"/>
            <a:ext cx="939800" cy="882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2805" y="2775585"/>
            <a:ext cx="939800" cy="882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：降低计算复杂度，确保一定的精度，能够在移动端或嵌入式设备上运行</a:t>
            </a: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：聚焦优化网络速度，减小计算量，分解网络参数或加速预训练模型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28" name="立方体 27"/>
          <p:cNvSpPr/>
          <p:nvPr/>
        </p:nvSpPr>
        <p:spPr>
          <a:xfrm>
            <a:off x="631825" y="3634740"/>
            <a:ext cx="1262380" cy="11315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87395" y="2861945"/>
            <a:ext cx="93980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87395" y="4359275"/>
            <a:ext cx="93980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80615" y="465582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49830" y="577024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49830" y="599313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49830" y="621601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39185" y="57658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185" y="59886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9185" y="6211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460" y="2383790"/>
            <a:ext cx="573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            Filter / Kernel                                         Feature Map</a:t>
            </a:r>
          </a:p>
        </p:txBody>
      </p:sp>
      <p:sp>
        <p:nvSpPr>
          <p:cNvPr id="38" name="弧形 37"/>
          <p:cNvSpPr/>
          <p:nvPr/>
        </p:nvSpPr>
        <p:spPr>
          <a:xfrm rot="16800000">
            <a:off x="1880235" y="3185160"/>
            <a:ext cx="935990" cy="100838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55800" y="2764790"/>
            <a:ext cx="334010" cy="706120"/>
            <a:chOff x="12006" y="5264"/>
            <a:chExt cx="526" cy="1112"/>
          </a:xfrm>
        </p:grpSpPr>
        <p:sp>
          <p:nvSpPr>
            <p:cNvPr id="32" name="椭圆 31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2380615" y="314071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10200000">
            <a:off x="1866265" y="4131945"/>
            <a:ext cx="893445" cy="7200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55800" y="4265930"/>
            <a:ext cx="334010" cy="706120"/>
            <a:chOff x="12006" y="5264"/>
            <a:chExt cx="526" cy="1112"/>
          </a:xfrm>
        </p:grpSpPr>
        <p:sp>
          <p:nvSpPr>
            <p:cNvPr id="36" name="椭圆 35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427480" y="28619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6370" y="49561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724150" y="3272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24150" y="480187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/>
          <p:cNvSpPr/>
          <p:nvPr/>
        </p:nvSpPr>
        <p:spPr>
          <a:xfrm rot="10800000">
            <a:off x="1483995" y="3950335"/>
            <a:ext cx="1869440" cy="180784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945005" y="5168265"/>
            <a:ext cx="334010" cy="706120"/>
            <a:chOff x="12006" y="5264"/>
            <a:chExt cx="526" cy="1112"/>
          </a:xfrm>
        </p:grpSpPr>
        <p:sp>
          <p:nvSpPr>
            <p:cNvPr id="47" name="椭圆 46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724150" y="58464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006340" y="4339590"/>
            <a:ext cx="939800" cy="882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006340" y="2838450"/>
            <a:ext cx="939800" cy="88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472305" y="326136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472305" y="47796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388610" y="576326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88610" y="598614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8610" y="620903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4436110" y="583247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>
            <a:off x="6096000" y="3933190"/>
            <a:ext cx="576580" cy="5759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032954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901509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1" idx="3"/>
          </p:cNvCxnSpPr>
          <p:nvPr/>
        </p:nvCxnSpPr>
        <p:spPr>
          <a:xfrm flipH="1">
            <a:off x="8009255" y="295084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/>
          <p:cNvSpPr/>
          <p:nvPr/>
        </p:nvSpPr>
        <p:spPr>
          <a:xfrm rot="5400000">
            <a:off x="9071610" y="2971800"/>
            <a:ext cx="360045" cy="252031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9126855" y="2662555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10426700" y="2662555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879080" y="266255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0125075" y="324167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843010" y="324167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85710" y="32416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383020" y="2553335"/>
            <a:ext cx="12553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Filter / Kernel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 3x3      		    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DWC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Filter / Kernel 1x1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8422005" y="4988560"/>
            <a:ext cx="1821815" cy="1635760"/>
            <a:chOff x="12811" y="7856"/>
            <a:chExt cx="2869" cy="2576"/>
          </a:xfrm>
        </p:grpSpPr>
        <p:sp>
          <p:nvSpPr>
            <p:cNvPr id="97" name="矩形 9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40395" y="29508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 rot="5400000">
            <a:off x="9107170" y="4464050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8167370" y="47802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564370" y="4560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535160" y="45872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505950" y="461391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9235440" y="4734560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6AC9D724-A364-4C86-B9AE-14B798D582B7}"/>
              </a:ext>
            </a:extLst>
          </p:cNvPr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减少了计算量，但实际训练中，梯度容易为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方法：线性瓶颈和逆残差：复用特征，缓解退化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205865" y="33070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1645" y="419671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2155825" y="418909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323465" y="3263265"/>
            <a:ext cx="1821815" cy="1635760"/>
            <a:chOff x="12811" y="7856"/>
            <a:chExt cx="2869" cy="2576"/>
          </a:xfrm>
        </p:grpSpPr>
        <p:sp>
          <p:nvSpPr>
            <p:cNvPr id="37" name="矩形 3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2031365" y="38893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02155" y="39160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72945" y="39427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40560" y="39751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11350" y="40017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82140" y="40284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6315" y="535559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79310" y="32289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17160" y="270319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217160" y="380238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6576695" y="2677160"/>
            <a:ext cx="360045" cy="352869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756785" y="365633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56785" y="257175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756785" y="476059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708015" y="229298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08015" y="335978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08015" y="44735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060565" y="410654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rot="16200000" flipH="1">
            <a:off x="7484745" y="409892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652385" y="3173095"/>
            <a:ext cx="1821815" cy="1635760"/>
            <a:chOff x="12811" y="7856"/>
            <a:chExt cx="2869" cy="2576"/>
          </a:xfrm>
        </p:grpSpPr>
        <p:sp>
          <p:nvSpPr>
            <p:cNvPr id="72" name="矩形 71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>
          <a:xfrm>
            <a:off x="7360285" y="379920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31075" y="38258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01865" y="38525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69480" y="38849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240270" y="39116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211060" y="39382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88380" y="566674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88380" y="588962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88380" y="611251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858385" y="566610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858385" y="588899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858385" y="611187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 flipV="1">
            <a:off x="4148455" y="2853690"/>
            <a:ext cx="578485" cy="36004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215005" y="4941570"/>
            <a:ext cx="1643380" cy="121729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441575" y="2017395"/>
            <a:ext cx="8222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通道升维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3x3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卷积深度分离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通道数不变            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通道降维</a:t>
            </a:r>
          </a:p>
        </p:txBody>
      </p:sp>
      <p:cxnSp>
        <p:nvCxnSpPr>
          <p:cNvPr id="123" name="直接箭头连接符 122"/>
          <p:cNvCxnSpPr/>
          <p:nvPr/>
        </p:nvCxnSpPr>
        <p:spPr>
          <a:xfrm rot="16200000" flipH="1">
            <a:off x="1564005" y="418020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622300" y="3841115"/>
            <a:ext cx="854710" cy="882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200015" y="491426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09550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674497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949706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9773920" y="38182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7453630" y="5006975"/>
            <a:ext cx="26079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非线性层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在低精度计算时能压缩动态范围，    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算法更稳健。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定义为：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f(x) = min(max(x, 0), 6)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6416040" y="6326505"/>
            <a:ext cx="2340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Linear Bottleneck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10406380" y="3860800"/>
            <a:ext cx="0" cy="24587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0248900" y="3263265"/>
            <a:ext cx="334010" cy="706120"/>
            <a:chOff x="12006" y="5264"/>
            <a:chExt cx="526" cy="1112"/>
          </a:xfrm>
        </p:grpSpPr>
        <p:sp>
          <p:nvSpPr>
            <p:cNvPr id="135" name="椭圆 134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519410" y="362077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按元素相加</a:t>
            </a:r>
          </a:p>
        </p:txBody>
      </p:sp>
      <p:cxnSp>
        <p:nvCxnSpPr>
          <p:cNvPr id="138" name="肘形连接符 137"/>
          <p:cNvCxnSpPr/>
          <p:nvPr/>
        </p:nvCxnSpPr>
        <p:spPr>
          <a:xfrm rot="5400000" flipV="1">
            <a:off x="4939665" y="833120"/>
            <a:ext cx="1586230" cy="93662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B07B0DA2-663F-428A-83A6-3FF17D3A803C}"/>
              </a:ext>
            </a:extLst>
          </p:cNvPr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lstStyle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DFE75A-BF61-4D1A-8E65-84811C4B3483}"/>
              </a:ext>
            </a:extLst>
          </p:cNvPr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F228407-1D34-432C-85F9-0F5C4BBC9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32" y="1151280"/>
            <a:ext cx="4548505" cy="49881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</a:p>
        </p:txBody>
      </p:sp>
    </p:spTree>
    <p:extLst>
      <p:ext uri="{BB962C8B-B14F-4D97-AF65-F5344CB8AC3E}">
        <p14:creationId xmlns:p14="http://schemas.microsoft.com/office/powerpoint/2010/main" val="78036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3141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CGAN - 2014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777E926-29CD-41B2-9061-55C09C487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600" y="1271160"/>
            <a:ext cx="6216970" cy="52834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</a:p>
        </p:txBody>
      </p:sp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2"/>
          <a:srcRect l="80518"/>
          <a:stretch>
            <a:fillRect/>
          </a:stretch>
        </p:blipFill>
        <p:spPr>
          <a:xfrm>
            <a:off x="10447020" y="2353945"/>
            <a:ext cx="1047750" cy="222758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 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401253" y="2970848"/>
            <a:ext cx="292100" cy="3251835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191125" y="3947160"/>
            <a:ext cx="2165350" cy="80581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3510" y="478726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5407660" y="430784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</a:p>
        </p:txBody>
      </p:sp>
      <p:sp>
        <p:nvSpPr>
          <p:cNvPr id="84" name="矩形 83"/>
          <p:cNvSpPr/>
          <p:nvPr/>
        </p:nvSpPr>
        <p:spPr>
          <a:xfrm>
            <a:off x="11184890" y="2348230"/>
            <a:ext cx="612140" cy="227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5F3CA91-BDF2-4C5A-92D9-61ED03FD4826}"/>
              </a:ext>
            </a:extLst>
          </p:cNvPr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80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- 2017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FA6B92-077C-49E1-9956-0E4ECA13A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11520"/>
            <a:ext cx="11257526" cy="5034960"/>
          </a:xfrm>
          <a:prstGeom prst="rect">
            <a:avLst/>
          </a:prstGeom>
        </p:spPr>
      </p:pic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42B51F60-15E0-4FC9-8B1E-F1D5CD32EDD6}"/>
              </a:ext>
            </a:extLst>
          </p:cNvPr>
          <p:cNvCxnSpPr/>
          <p:nvPr/>
        </p:nvCxnSpPr>
        <p:spPr>
          <a:xfrm rot="5400000" flipH="1" flipV="1">
            <a:off x="10591500" y="3968460"/>
            <a:ext cx="1318680" cy="239760"/>
          </a:xfrm>
          <a:prstGeom prst="bentConnector3">
            <a:avLst>
              <a:gd name="adj1" fmla="val 4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73283A8-D51C-45C2-9617-3C29C6A6C475}"/>
              </a:ext>
            </a:extLst>
          </p:cNvPr>
          <p:cNvSpPr/>
          <p:nvPr/>
        </p:nvSpPr>
        <p:spPr>
          <a:xfrm>
            <a:off x="629801" y="4539667"/>
            <a:ext cx="1318680" cy="35964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049BC3-3E38-451D-9FE1-2D5F5BB79B1B}"/>
              </a:ext>
            </a:extLst>
          </p:cNvPr>
          <p:cNvSpPr/>
          <p:nvPr/>
        </p:nvSpPr>
        <p:spPr>
          <a:xfrm>
            <a:off x="3099000" y="3309120"/>
            <a:ext cx="239760" cy="47952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80CDB3-88D1-4AD2-9937-E10B77415851}"/>
              </a:ext>
            </a:extLst>
          </p:cNvPr>
          <p:cNvSpPr txBox="1"/>
          <p:nvPr/>
        </p:nvSpPr>
        <p:spPr>
          <a:xfrm>
            <a:off x="476885" y="79375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Inception-v3</a:t>
            </a:r>
          </a:p>
        </p:txBody>
      </p:sp>
    </p:spTree>
    <p:extLst>
      <p:ext uri="{BB962C8B-B14F-4D97-AF65-F5344CB8AC3E}">
        <p14:creationId xmlns:p14="http://schemas.microsoft.com/office/powerpoint/2010/main" val="1493532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80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- 2017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5316B15-5D41-417A-A7D5-8808636A7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0" y="1750680"/>
            <a:ext cx="9212880" cy="296149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D1D4DCE-005C-4389-850D-E1A1FC7264E5}"/>
              </a:ext>
            </a:extLst>
          </p:cNvPr>
          <p:cNvSpPr/>
          <p:nvPr/>
        </p:nvSpPr>
        <p:spPr>
          <a:xfrm>
            <a:off x="2979120" y="2949480"/>
            <a:ext cx="95904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8F2BCC7-D25D-4287-B49D-00A412BBD1D5}"/>
              </a:ext>
            </a:extLst>
          </p:cNvPr>
          <p:cNvSpPr/>
          <p:nvPr/>
        </p:nvSpPr>
        <p:spPr>
          <a:xfrm>
            <a:off x="4177920" y="2949480"/>
            <a:ext cx="119880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3283A8-D51C-45C2-9617-3C29C6A6C475}"/>
              </a:ext>
            </a:extLst>
          </p:cNvPr>
          <p:cNvSpPr/>
          <p:nvPr/>
        </p:nvSpPr>
        <p:spPr>
          <a:xfrm>
            <a:off x="1672308" y="3788640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049BC3-3E38-451D-9FE1-2D5F5BB79B1B}"/>
              </a:ext>
            </a:extLst>
          </p:cNvPr>
          <p:cNvSpPr/>
          <p:nvPr/>
        </p:nvSpPr>
        <p:spPr>
          <a:xfrm>
            <a:off x="1853748" y="3429000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C07EF6-CCE1-4859-98EA-511A50DFB653}"/>
              </a:ext>
            </a:extLst>
          </p:cNvPr>
          <p:cNvSpPr txBox="1"/>
          <p:nvPr/>
        </p:nvSpPr>
        <p:spPr>
          <a:xfrm>
            <a:off x="811173" y="1323023"/>
            <a:ext cx="544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FID Calculation through Inception-v3 Pretrained Model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2189B1C-98B4-454D-8C5C-ACCF73BF32A2}"/>
              </a:ext>
            </a:extLst>
          </p:cNvPr>
          <p:cNvSpPr/>
          <p:nvPr/>
        </p:nvSpPr>
        <p:spPr>
          <a:xfrm>
            <a:off x="1873204" y="3763232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35E1BFD-5DF7-424D-A615-7A0A1A51E87B}"/>
              </a:ext>
            </a:extLst>
          </p:cNvPr>
          <p:cNvSpPr/>
          <p:nvPr/>
        </p:nvSpPr>
        <p:spPr>
          <a:xfrm>
            <a:off x="1952797" y="3762044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06C1E7E-710B-4830-B9A5-83D000A0312C}"/>
              </a:ext>
            </a:extLst>
          </p:cNvPr>
          <p:cNvSpPr/>
          <p:nvPr/>
        </p:nvSpPr>
        <p:spPr>
          <a:xfrm>
            <a:off x="5832780" y="4362061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55390BD-7377-452B-8618-9C6016DB1925}"/>
              </a:ext>
            </a:extLst>
          </p:cNvPr>
          <p:cNvSpPr/>
          <p:nvPr/>
        </p:nvSpPr>
        <p:spPr>
          <a:xfrm>
            <a:off x="6014220" y="4002421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170F060-9282-42E4-AFE8-36072BD482B1}"/>
              </a:ext>
            </a:extLst>
          </p:cNvPr>
          <p:cNvSpPr/>
          <p:nvPr/>
        </p:nvSpPr>
        <p:spPr>
          <a:xfrm>
            <a:off x="6033676" y="4336653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FC9742D-388E-4E5B-8B32-22350897B4C3}"/>
              </a:ext>
            </a:extLst>
          </p:cNvPr>
          <p:cNvSpPr/>
          <p:nvPr/>
        </p:nvSpPr>
        <p:spPr>
          <a:xfrm>
            <a:off x="6113269" y="4335465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C205172-C90A-419D-B1EF-66872D61E860}"/>
              </a:ext>
            </a:extLst>
          </p:cNvPr>
          <p:cNvSpPr txBox="1"/>
          <p:nvPr/>
        </p:nvSpPr>
        <p:spPr>
          <a:xfrm>
            <a:off x="2117741" y="5227200"/>
            <a:ext cx="382625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mean &amp; Covariance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4917EF8-BA09-44FF-A02E-CB1774BEA7BF}"/>
              </a:ext>
            </a:extLst>
          </p:cNvPr>
          <p:cNvCxnSpPr/>
          <p:nvPr/>
        </p:nvCxnSpPr>
        <p:spPr>
          <a:xfrm>
            <a:off x="2183920" y="4148280"/>
            <a:ext cx="0" cy="1078920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45DB1DB-B033-4331-9884-B2F31C0EE001}"/>
              </a:ext>
            </a:extLst>
          </p:cNvPr>
          <p:cNvCxnSpPr>
            <a:cxnSpLocks/>
          </p:cNvCxnSpPr>
          <p:nvPr/>
        </p:nvCxnSpPr>
        <p:spPr>
          <a:xfrm>
            <a:off x="5856240" y="4721701"/>
            <a:ext cx="0" cy="505499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091B6D9-49A5-4B33-8385-51A2B54B2402}"/>
              </a:ext>
            </a:extLst>
          </p:cNvPr>
          <p:cNvSpPr txBox="1"/>
          <p:nvPr/>
        </p:nvSpPr>
        <p:spPr>
          <a:xfrm>
            <a:off x="6600436" y="5227199"/>
            <a:ext cx="1533524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FID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99FAA64-96DE-4AED-A651-934D3DAA2899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>
          <a:xfrm flipV="1">
            <a:off x="5943997" y="5381088"/>
            <a:ext cx="656439" cy="1"/>
          </a:xfrm>
          <a:prstGeom prst="straightConnector1">
            <a:avLst/>
          </a:prstGeom>
          <a:ln w="28575"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228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B224CDFA-8719-4372-ADEC-455CEBE86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091" y="3579432"/>
            <a:ext cx="3596400" cy="13394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DCGAN - 2015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pic>
        <p:nvPicPr>
          <p:cNvPr id="7" name="图片 6" descr="gen_models_diag_1">
            <a:extLst>
              <a:ext uri="{FF2B5EF4-FFF2-40B4-BE49-F238E27FC236}">
                <a16:creationId xmlns:a16="http://schemas.microsoft.com/office/drawing/2014/main" id="{25E4C4D5-4255-4D36-A511-EBBF49CF5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29" y="1932104"/>
            <a:ext cx="3837871" cy="151909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F9BCC86-0487-4AB9-ABF1-B236269B183B}"/>
              </a:ext>
            </a:extLst>
          </p:cNvPr>
          <p:cNvSpPr/>
          <p:nvPr/>
        </p:nvSpPr>
        <p:spPr>
          <a:xfrm>
            <a:off x="1420680" y="1870560"/>
            <a:ext cx="2997000" cy="15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8443EA-D09E-4F9C-9EBF-AB3724E3077F}"/>
              </a:ext>
            </a:extLst>
          </p:cNvPr>
          <p:cNvSpPr/>
          <p:nvPr/>
        </p:nvSpPr>
        <p:spPr>
          <a:xfrm>
            <a:off x="4894889" y="3500725"/>
            <a:ext cx="3119191" cy="1548259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B8FAEC2-BC17-416E-B50D-30307D3F223D}"/>
              </a:ext>
            </a:extLst>
          </p:cNvPr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9F3CF671-EAEC-4F6F-863F-69B53A7AA455}"/>
              </a:ext>
            </a:extLst>
          </p:cNvPr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7A1CB09-71C4-4DF7-ADB7-84B39DE5AEA4}"/>
              </a:ext>
            </a:extLst>
          </p:cNvPr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185CC11-2436-45A5-A7E3-0343DA898866}"/>
                </a:ext>
              </a:extLst>
            </p:cNvPr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25A093-0BBE-4A63-AA11-4F085DD6D342}"/>
                </a:ext>
              </a:extLst>
            </p:cNvPr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3B823C89-2AE9-4F45-B90E-841CD5B0519C}"/>
              </a:ext>
            </a:extLst>
          </p:cNvPr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034D82F2-D842-41C4-A577-7316C73290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>
            <a:extLst>
              <a:ext uri="{FF2B5EF4-FFF2-40B4-BE49-F238E27FC236}">
                <a16:creationId xmlns:a16="http://schemas.microsoft.com/office/drawing/2014/main" id="{A47ED6A0-9211-4D62-B6C6-9BD6BE8E3473}"/>
              </a:ext>
            </a:extLst>
          </p:cNvPr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F17B8F1A-A19C-46B2-839D-0C2729EEFDEB}"/>
                </a:ext>
              </a:extLst>
            </p:cNvPr>
            <p:cNvCxnSpPr>
              <a:cxnSpLocks/>
            </p:cNvCxnSpPr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481EBBB2-0709-461A-BA87-4AF3C706B9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584F15A6-BA59-4880-8C9F-DDF2D489D3E9}"/>
                </a:ext>
              </a:extLst>
            </p:cNvPr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568EFD66-45B6-48B1-86C9-F8AD918A0B76}"/>
              </a:ext>
            </a:extLst>
          </p:cNvPr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348E79C-D73B-4BE2-A6F9-5B85A34BF82D}"/>
              </a:ext>
            </a:extLst>
          </p:cNvPr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gen_models_diag_1">
            <a:extLst>
              <a:ext uri="{FF2B5EF4-FFF2-40B4-BE49-F238E27FC236}">
                <a16:creationId xmlns:a16="http://schemas.microsoft.com/office/drawing/2014/main" id="{B4D707E4-C52E-457C-8E2B-C530C4AC4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49" y="471170"/>
            <a:ext cx="7182648" cy="2843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DCGAN - 2015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363229" y="786937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1802E6-57FE-4474-A0B3-473602FD06C6}"/>
              </a:ext>
            </a:extLst>
          </p:cNvPr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2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8CB2BA1B-0DC9-4C3B-92B3-54A272DD7581}"/>
              </a:ext>
            </a:extLst>
          </p:cNvPr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DB0AAAE9-9E70-4209-BD0D-FDAFDFE59EF9}"/>
              </a:ext>
            </a:extLst>
          </p:cNvPr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4E7E976A-56F6-43E4-B7BE-3AC652ED0518}"/>
              </a:ext>
            </a:extLst>
          </p:cNvPr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144ABED6-D359-4775-B869-FC8B4AC15ED6}"/>
              </a:ext>
            </a:extLst>
          </p:cNvPr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56CD4F6-D83C-41D1-9436-95DA74527DD1}"/>
              </a:ext>
            </a:extLst>
          </p:cNvPr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E9A573F-2E06-4D1B-9913-14BE56C5913F}"/>
              </a:ext>
            </a:extLst>
          </p:cNvPr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20204" pitchFamily="34" charset="0"/>
            </a:endParaRP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4BF4017-A7F4-4E02-B285-FEC6AC0962BE}"/>
              </a:ext>
            </a:extLst>
          </p:cNvPr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AD524BA-35D5-457B-B3ED-F144F774F88C}"/>
              </a:ext>
            </a:extLst>
          </p:cNvPr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F961F55-96BB-4222-8711-FFC21AC9FE57}"/>
              </a:ext>
            </a:extLst>
          </p:cNvPr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01B7D13-0094-42A4-9ECD-E87805A35758}"/>
              </a:ext>
            </a:extLst>
          </p:cNvPr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>
              <a:extLst>
                <a:ext uri="{FF2B5EF4-FFF2-40B4-BE49-F238E27FC236}">
                  <a16:creationId xmlns:a16="http://schemas.microsoft.com/office/drawing/2014/main" id="{42897F90-9977-4533-BF16-2DE1C6FF2BA2}"/>
                </a:ext>
              </a:extLst>
            </p:cNvPr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0D4B0894-052E-464C-A954-88D941D2416C}"/>
                </a:ext>
              </a:extLst>
            </p:cNvPr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5F1A7D7C-D8EC-42B3-875B-52182D0490D7}"/>
                </a:ext>
              </a:extLst>
            </p:cNvPr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86B2449-984C-4A2C-A4F4-4E7212191575}"/>
              </a:ext>
            </a:extLst>
          </p:cNvPr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>
              <a:extLst>
                <a:ext uri="{FF2B5EF4-FFF2-40B4-BE49-F238E27FC236}">
                  <a16:creationId xmlns:a16="http://schemas.microsoft.com/office/drawing/2014/main" id="{3A785DE7-53B0-4E22-BF6C-9BB1A8FA1DE3}"/>
                </a:ext>
              </a:extLst>
            </p:cNvPr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>
              <a:extLst>
                <a:ext uri="{FF2B5EF4-FFF2-40B4-BE49-F238E27FC236}">
                  <a16:creationId xmlns:a16="http://schemas.microsoft.com/office/drawing/2014/main" id="{853AC847-0A7B-4248-998D-066714FCEABB}"/>
                </a:ext>
              </a:extLst>
            </p:cNvPr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>
              <a:extLst>
                <a:ext uri="{FF2B5EF4-FFF2-40B4-BE49-F238E27FC236}">
                  <a16:creationId xmlns:a16="http://schemas.microsoft.com/office/drawing/2014/main" id="{164C2FBF-8925-4217-B500-7A98F0E98508}"/>
                </a:ext>
              </a:extLst>
            </p:cNvPr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AF87C1C8-15E9-44B5-AD56-965C36CBC8C1}"/>
              </a:ext>
            </a:extLst>
          </p:cNvPr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696E6A-2B31-44F7-B459-D258021BE299}"/>
              </a:ext>
            </a:extLst>
          </p:cNvPr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>
              <a:extLst>
                <a:ext uri="{FF2B5EF4-FFF2-40B4-BE49-F238E27FC236}">
                  <a16:creationId xmlns:a16="http://schemas.microsoft.com/office/drawing/2014/main" id="{23A5E5D7-9AD9-4A75-9410-03280404A9F2}"/>
                </a:ext>
              </a:extLst>
            </p:cNvPr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>
              <a:extLst>
                <a:ext uri="{FF2B5EF4-FFF2-40B4-BE49-F238E27FC236}">
                  <a16:creationId xmlns:a16="http://schemas.microsoft.com/office/drawing/2014/main" id="{BB72D1DF-A81A-4427-9810-AECD17E53DB3}"/>
                </a:ext>
              </a:extLst>
            </p:cNvPr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>
              <a:extLst>
                <a:ext uri="{FF2B5EF4-FFF2-40B4-BE49-F238E27FC236}">
                  <a16:creationId xmlns:a16="http://schemas.microsoft.com/office/drawing/2014/main" id="{091218DE-417F-44AF-AE3B-4283BA11E139}"/>
                </a:ext>
              </a:extLst>
            </p:cNvPr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26445317-9B63-45D5-AE5A-5FEAC4108319}"/>
              </a:ext>
            </a:extLst>
          </p:cNvPr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36CC3774-3DB4-4159-ABE3-E4D8BF3AD62E}"/>
              </a:ext>
            </a:extLst>
          </p:cNvPr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>
              <a:extLst>
                <a:ext uri="{FF2B5EF4-FFF2-40B4-BE49-F238E27FC236}">
                  <a16:creationId xmlns:a16="http://schemas.microsoft.com/office/drawing/2014/main" id="{E40CACDA-3095-443E-B571-AF367EDF5A15}"/>
                </a:ext>
              </a:extLst>
            </p:cNvPr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>
              <a:extLst>
                <a:ext uri="{FF2B5EF4-FFF2-40B4-BE49-F238E27FC236}">
                  <a16:creationId xmlns:a16="http://schemas.microsoft.com/office/drawing/2014/main" id="{3D630D19-8DD4-48DF-A6BD-1947E8F5CEEC}"/>
                </a:ext>
              </a:extLst>
            </p:cNvPr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>
              <a:extLst>
                <a:ext uri="{FF2B5EF4-FFF2-40B4-BE49-F238E27FC236}">
                  <a16:creationId xmlns:a16="http://schemas.microsoft.com/office/drawing/2014/main" id="{78AC7E9A-273C-4380-84BD-E2E7B62B2604}"/>
                </a:ext>
              </a:extLst>
            </p:cNvPr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A4298A99-6B68-4AE4-B525-40174329AB34}"/>
              </a:ext>
            </a:extLst>
          </p:cNvPr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>
            <a:extLst>
              <a:ext uri="{FF2B5EF4-FFF2-40B4-BE49-F238E27FC236}">
                <a16:creationId xmlns:a16="http://schemas.microsoft.com/office/drawing/2014/main" id="{C5A86539-4F37-4A53-94C9-C20F4DB3D070}"/>
              </a:ext>
            </a:extLst>
          </p:cNvPr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F9FF85BA-90B1-4FC4-A5D0-D6F705BDE111}"/>
              </a:ext>
            </a:extLst>
          </p:cNvPr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932053B-D23E-44F1-963E-FFBE39FE50A1}"/>
                </a:ext>
              </a:extLst>
            </p:cNvPr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F08C33E1-1862-430E-8A59-EA07BB2005E0}"/>
                </a:ext>
              </a:extLst>
            </p:cNvPr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947</Words>
  <Application>Microsoft Office PowerPoint</Application>
  <PresentationFormat>宽屏</PresentationFormat>
  <Paragraphs>226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微软雅黑</vt:lpstr>
      <vt:lpstr>Arial</vt:lpstr>
      <vt:lpstr>Arial Narrow</vt:lpstr>
      <vt:lpstr>Axure Handwriting</vt:lpstr>
      <vt:lpstr>Calibri</vt:lpstr>
      <vt:lpstr>Calibri Light</vt:lpstr>
      <vt:lpstr>Office 主题</vt:lpstr>
      <vt:lpstr>GAN  Understanding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 Guo</cp:lastModifiedBy>
  <cp:revision>998</cp:revision>
  <dcterms:created xsi:type="dcterms:W3CDTF">2020-06-20T10:05:15Z</dcterms:created>
  <dcterms:modified xsi:type="dcterms:W3CDTF">2020-06-27T08:29:57Z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