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67" r:id="rId3"/>
    <p:sldId id="266" r:id="rId4"/>
    <p:sldId id="295" r:id="rId5"/>
    <p:sldId id="279" r:id="rId6"/>
    <p:sldId id="261" r:id="rId7"/>
    <p:sldId id="294" r:id="rId8"/>
    <p:sldId id="296" r:id="rId9"/>
    <p:sldId id="257" r:id="rId10"/>
    <p:sldId id="293" r:id="rId11"/>
    <p:sldId id="280" r:id="rId12"/>
    <p:sldId id="259" r:id="rId13"/>
    <p:sldId id="258" r:id="rId15"/>
    <p:sldId id="264" r:id="rId16"/>
    <p:sldId id="265" r:id="rId17"/>
    <p:sldId id="288" r:id="rId18"/>
    <p:sldId id="289" r:id="rId19"/>
    <p:sldId id="290" r:id="rId20"/>
  </p:sldIdLst>
  <p:sldSz cx="12192000" cy="6858000"/>
  <p:notesSz cx="10234295" cy="710374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6666"/>
    <a:srgbClr val="FD66FF"/>
    <a:srgbClr val="00CC66"/>
    <a:srgbClr val="00FF99"/>
    <a:srgbClr val="006666"/>
    <a:srgbClr val="66FFFF"/>
    <a:srgbClr val="0F80FF"/>
    <a:srgbClr val="CC66FF"/>
    <a:srgbClr val="FC028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114" d="100"/>
          <a:sy n="114" d="100"/>
        </p:scale>
        <p:origin x="224" y="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9880" cy="11988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066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86024" y="887968"/>
            <a:ext cx="4262247" cy="239751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30" y="3418677"/>
            <a:ext cx="8187436" cy="2797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066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0" Type="http://schemas.openxmlformats.org/officeDocument/2006/relationships/notesSlide" Target="../notesSlides/notesSlide1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GAN </a:t>
            </a:r>
            <a:b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Understanding</a:t>
            </a:r>
            <a:endParaRPr lang="en-US" altLang="zh-CN" sz="4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56685"/>
            <a:ext cx="9144000" cy="1301115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理解生成对抗网络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586" y="5447761"/>
            <a:ext cx="894344" cy="190409"/>
          </a:xfrm>
          <a:prstGeom prst="rect">
            <a:avLst/>
          </a:prstGeom>
        </p:spPr>
      </p:pic>
      <p:sp>
        <p:nvSpPr>
          <p:cNvPr id="5" name="文本框 2"/>
          <p:cNvSpPr txBox="1"/>
          <p:nvPr/>
        </p:nvSpPr>
        <p:spPr>
          <a:xfrm>
            <a:off x="1439730" y="5393406"/>
            <a:ext cx="5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rgbClr val="455368"/>
                </a:solidFill>
                <a:latin typeface="Arial Narrow" panose="020B0606020202030204" pitchFamily="34" charset="0"/>
                <a:cs typeface="Arial" panose="020B0604020202090204" pitchFamily="34" charset="0"/>
              </a:rPr>
              <a:t>1.x</a:t>
            </a:r>
            <a:endParaRPr lang="zh-CN" altLang="en-US" sz="1200" b="1" dirty="0">
              <a:solidFill>
                <a:srgbClr val="455368"/>
              </a:solidFill>
              <a:latin typeface="Arial Narrow" panose="020B0606020202030204" pitchFamily="34" charset="0"/>
              <a:cs typeface="Arial" panose="020B060402020209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586" y="5713260"/>
            <a:ext cx="894344" cy="19040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39730" y="5658905"/>
            <a:ext cx="5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rgbClr val="455368"/>
                </a:solidFill>
                <a:latin typeface="Arial Narrow" panose="020B0606020202030204" pitchFamily="34" charset="0"/>
                <a:cs typeface="Arial" panose="020B0604020202090204" pitchFamily="34" charset="0"/>
              </a:rPr>
              <a:t>2.x</a:t>
            </a:r>
            <a:endParaRPr lang="zh-CN" altLang="en-US" sz="1200" b="1" dirty="0">
              <a:solidFill>
                <a:srgbClr val="455368"/>
              </a:solidFill>
              <a:latin typeface="Arial Narrow" panose="020B0606020202030204" pitchFamily="34" charset="0"/>
              <a:cs typeface="Arial" panose="020B060402020209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16" y="5187782"/>
            <a:ext cx="562955" cy="1400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16" y="6011703"/>
            <a:ext cx="479520" cy="146732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框 63"/>
          <p:cNvSpPr txBox="1"/>
          <p:nvPr/>
        </p:nvSpPr>
        <p:spPr>
          <a:xfrm>
            <a:off x="150495" y="5040630"/>
            <a:ext cx="651510" cy="583565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aO+bP+cQ+fU+gV+hW+kX+lY+mZ</a:t>
            </a:r>
            <a:endParaRPr lang="en-US" sz="80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39470" y="5040630"/>
            <a:ext cx="751840" cy="583565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bO+cP+dQ+gU+hV+iW+lX+mY+nZ</a:t>
            </a:r>
            <a:endParaRPr lang="en-US" sz="80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616075" y="5040630"/>
            <a:ext cx="651510" cy="583565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cO+dP+eQ+hU+iV+jW+mX+nY+oZ</a:t>
            </a:r>
            <a:endParaRPr lang="en-US" sz="80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20650" y="5013325"/>
            <a:ext cx="2178685" cy="172847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348865" y="5013325"/>
            <a:ext cx="2178685" cy="172847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577715" y="5013325"/>
            <a:ext cx="2178685" cy="172847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448945" y="4641215"/>
            <a:ext cx="0" cy="3721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肘形连接符 26"/>
          <p:cNvCxnSpPr/>
          <p:nvPr/>
        </p:nvCxnSpPr>
        <p:spPr>
          <a:xfrm rot="5400000">
            <a:off x="918845" y="4258310"/>
            <a:ext cx="400685" cy="110871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肘形连接符 27"/>
          <p:cNvCxnSpPr/>
          <p:nvPr/>
        </p:nvCxnSpPr>
        <p:spPr>
          <a:xfrm rot="5400000" flipV="1">
            <a:off x="1880235" y="3496310"/>
            <a:ext cx="400685" cy="2592705"/>
          </a:xfrm>
          <a:prstGeom prst="bentConnector3">
            <a:avLst>
              <a:gd name="adj1" fmla="val 64659"/>
            </a:avLst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517900" y="4624705"/>
            <a:ext cx="0" cy="3721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5226685" y="4615180"/>
            <a:ext cx="0" cy="3721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9" idx="2"/>
            <a:endCxn id="23" idx="0"/>
          </p:cNvCxnSpPr>
          <p:nvPr/>
        </p:nvCxnSpPr>
        <p:spPr>
          <a:xfrm rot="5400000" flipV="1">
            <a:off x="3056255" y="2401570"/>
            <a:ext cx="400685" cy="4821555"/>
          </a:xfrm>
          <a:prstGeom prst="bentConnector3">
            <a:avLst>
              <a:gd name="adj1" fmla="val 35657"/>
            </a:avLst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91135" y="566102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922020" y="566102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616075" y="566102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93040" y="619950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23925" y="619950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1617980" y="619950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450465" y="564959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181350" y="564959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3875405" y="564959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452370" y="618807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3183255" y="618807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3877310" y="618807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4673600" y="565848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404485" y="565848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098540" y="565848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4675505" y="619696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5406390" y="619696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6100445" y="619696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2445385" y="5096510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3176270" y="5096510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3870325" y="5096510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4676140" y="5114290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5407025" y="5114290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6101080" y="5114290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3870960" y="1217930"/>
            <a:ext cx="1381125" cy="865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计算量大：</a:t>
            </a:r>
            <a:endParaRPr lang="zh-CN" altLang="en-US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逐点卷积</a:t>
            </a:r>
            <a:endParaRPr lang="zh-CN" altLang="en-US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0" name="直接箭头连接符 59"/>
          <p:cNvCxnSpPr>
            <a:endCxn id="61" idx="3"/>
          </p:cNvCxnSpPr>
          <p:nvPr/>
        </p:nvCxnSpPr>
        <p:spPr>
          <a:xfrm>
            <a:off x="5085080" y="1602105"/>
            <a:ext cx="1530985" cy="1587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5117465" y="1313815"/>
            <a:ext cx="1498600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通道分组</a:t>
            </a:r>
            <a:endParaRPr lang="zh-CN" altLang="en-US" sz="1400">
              <a:solidFill>
                <a:srgbClr val="0F80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4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降低计算量</a:t>
            </a:r>
            <a:endParaRPr lang="zh-CN" altLang="en-US" sz="1400">
              <a:solidFill>
                <a:srgbClr val="0F8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864985" y="487680"/>
            <a:ext cx="1677035" cy="564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1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分组降低信息流通</a:t>
            </a:r>
            <a:endParaRPr lang="zh-CN" altLang="en-US" sz="14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10000"/>
              </a:lnSpc>
            </a:pPr>
            <a:r>
              <a:rPr lang="zh-CN" altLang="en-US" sz="1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减弱信息表示</a:t>
            </a:r>
            <a:endParaRPr lang="zh-CN" altLang="en-US" sz="14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9109075" y="577215"/>
            <a:ext cx="1385570" cy="327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14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混合通道特征</a:t>
            </a:r>
            <a:endParaRPr lang="zh-CN" altLang="en-US" sz="1400">
              <a:solidFill>
                <a:srgbClr val="0F8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3582670" y="2581275"/>
            <a:ext cx="5026660" cy="1122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40000"/>
              </a:lnSpc>
              <a:buNone/>
            </a:pP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ShuffleNet_Unit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算法流程：</a:t>
            </a:r>
            <a:endParaRPr lang="en-US" altLang="zh-CN" sz="1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lnSpc>
                <a:spcPct val="140000"/>
              </a:lnSpc>
              <a:buAutoNum type="arabicPeriod"/>
            </a:pP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reshape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输入张量，对通道分组： 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N, H, W, C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 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--&gt;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N, H, W, G, C'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lnSpc>
                <a:spcPct val="140000"/>
              </a:lnSpc>
              <a:buAutoNum type="arabicPeriod"/>
            </a:pP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对分组通道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(G, C')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进行转置，即为混合：（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N, H, W, </a:t>
            </a:r>
            <a:r>
              <a:rPr lang="en-US" altLang="zh-CN" sz="1000" b="1">
                <a:latin typeface="微软雅黑" panose="020B0503020204020204" charset="-122"/>
                <a:ea typeface="微软雅黑" panose="020B0503020204020204" charset="-122"/>
              </a:rPr>
              <a:t>G, C'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--&gt;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N, H, W, </a:t>
            </a:r>
            <a:r>
              <a:rPr lang="en-US" altLang="zh-CN" sz="1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C', G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zh-CN" altLang="en-US" sz="1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28600" indent="-228600">
              <a:lnSpc>
                <a:spcPct val="140000"/>
              </a:lnSpc>
              <a:buAutoNum type="arabicPeriod"/>
            </a:pP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再将张量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reshape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回原形状： 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N, H, W, </a:t>
            </a:r>
            <a:r>
              <a:rPr lang="en-US" altLang="zh-CN" sz="1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C', G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 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--&gt;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N, H, W, C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 </a:t>
            </a:r>
            <a:endParaRPr lang="en-US" altLang="zh-CN" sz="1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lnSpc>
                <a:spcPct val="110000"/>
              </a:lnSpc>
              <a:buAutoNum type="arabicPeriod"/>
            </a:pPr>
            <a:endParaRPr lang="en-US" altLang="zh-CN" sz="1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9491345" y="5761355"/>
            <a:ext cx="988695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b="1">
                <a:solidFill>
                  <a:srgbClr val="CC66FF"/>
                </a:solidFill>
                <a:latin typeface="微软雅黑" panose="020B0503020204020204" charset="-122"/>
                <a:ea typeface="微软雅黑" panose="020B0503020204020204" charset="-122"/>
              </a:rPr>
              <a:t>元素相加</a:t>
            </a:r>
            <a:endParaRPr lang="zh-CN" altLang="en-US" sz="1400" b="1">
              <a:solidFill>
                <a:srgbClr val="CC66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11186795" y="5991225"/>
            <a:ext cx="988695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b="1">
                <a:solidFill>
                  <a:srgbClr val="CC66FF"/>
                </a:solidFill>
                <a:latin typeface="微软雅黑" panose="020B0503020204020204" charset="-122"/>
                <a:ea typeface="微软雅黑" panose="020B0503020204020204" charset="-122"/>
              </a:rPr>
              <a:t>通道级联</a:t>
            </a:r>
            <a:endParaRPr lang="zh-CN" altLang="en-US" sz="1400" b="1">
              <a:solidFill>
                <a:srgbClr val="CC66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LAPGAN - 2016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大括号 1"/>
          <p:cNvSpPr/>
          <p:nvPr/>
        </p:nvSpPr>
        <p:spPr>
          <a:xfrm rot="16200000">
            <a:off x="3482340" y="1690370"/>
            <a:ext cx="179705" cy="3024505"/>
          </a:xfrm>
          <a:prstGeom prst="rightBrace">
            <a:avLst>
              <a:gd name="adj1" fmla="val 21781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2459355" y="2806065"/>
            <a:ext cx="22263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AlexNet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特征提取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19420" y="2656840"/>
            <a:ext cx="259080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Offset Max Pooling</a:t>
            </a:r>
            <a:endParaRPr lang="en-US" altLang="zh-CN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64885" y="3369310"/>
            <a:ext cx="431800" cy="4057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630" y="3369310"/>
            <a:ext cx="431800" cy="4057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060" y="3369310"/>
            <a:ext cx="433070" cy="4032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451215" y="2367280"/>
            <a:ext cx="2226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Classifier</a:t>
            </a:r>
            <a:endParaRPr lang="en-US" altLang="zh-CN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279130" y="3097530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5x5</a:t>
            </a:r>
            <a:endParaRPr lang="en-US" altLang="zh-CN" sz="12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21955" y="3366770"/>
            <a:ext cx="431800" cy="40576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700" y="3366770"/>
            <a:ext cx="431800" cy="40576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1130" y="3366770"/>
            <a:ext cx="433070" cy="40322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333105" y="2790825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1955" y="3366770"/>
            <a:ext cx="358775" cy="33337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8050" y="3369310"/>
            <a:ext cx="358775" cy="33337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1130" y="3369310"/>
            <a:ext cx="358775" cy="33337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0745" y="3369945"/>
            <a:ext cx="249555" cy="23114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64750" y="3369310"/>
            <a:ext cx="247650" cy="23177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51770" y="3366770"/>
            <a:ext cx="248920" cy="23368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73920" y="3369945"/>
            <a:ext cx="123825" cy="118745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67925" y="3369945"/>
            <a:ext cx="123825" cy="118745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54945" y="3366770"/>
            <a:ext cx="123825" cy="11874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54690" y="3367405"/>
            <a:ext cx="249555" cy="23114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48695" y="3366770"/>
            <a:ext cx="247650" cy="231775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35715" y="3364230"/>
            <a:ext cx="248920" cy="23368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57865" y="3367405"/>
            <a:ext cx="123825" cy="118745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51870" y="3367405"/>
            <a:ext cx="123825" cy="118745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38890" y="3364230"/>
            <a:ext cx="123825" cy="118745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9747250" y="3080385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1x1</a:t>
            </a:r>
            <a:endParaRPr lang="en-US" altLang="zh-CN" sz="12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815195" y="2773680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fc7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789920" y="3080385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1x1</a:t>
            </a:r>
            <a:endParaRPr lang="en-US" altLang="zh-CN" sz="12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0861040" y="2773680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fc8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772025" y="1122045"/>
            <a:ext cx="4068445" cy="1352550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右大括号 50"/>
          <p:cNvSpPr/>
          <p:nvPr/>
        </p:nvSpPr>
        <p:spPr>
          <a:xfrm rot="5400000">
            <a:off x="6687820" y="1052195"/>
            <a:ext cx="179705" cy="3024505"/>
          </a:xfrm>
          <a:prstGeom prst="rightBrace">
            <a:avLst>
              <a:gd name="adj1" fmla="val 21781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543050" y="4914265"/>
            <a:ext cx="7366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221x221x96</a:t>
            </a:r>
            <a:endParaRPr lang="en-US" altLang="zh-CN" sz="8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279015" y="4662805"/>
            <a:ext cx="743585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36x36x256</a:t>
            </a:r>
            <a:endParaRPr lang="en-US" altLang="zh-CN" sz="8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088640" y="4488180"/>
            <a:ext cx="723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15x15x512</a:t>
            </a:r>
            <a:endParaRPr lang="en-US" altLang="zh-CN" sz="8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884295" y="4488180"/>
            <a:ext cx="723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15x15x512</a:t>
            </a:r>
            <a:endParaRPr lang="en-US" altLang="zh-CN" sz="8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685665" y="4526280"/>
            <a:ext cx="7493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15x15x1024</a:t>
            </a:r>
            <a:endParaRPr lang="en-US" altLang="zh-CN" sz="8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8447405" y="4144645"/>
            <a:ext cx="2226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Regressor</a:t>
            </a:r>
            <a:endParaRPr lang="en-US" altLang="zh-CN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8126730" y="4496435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4096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9439910" y="4479290"/>
            <a:ext cx="809625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fc7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1024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通道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688320" y="4479290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fc8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9240520" y="1353820"/>
            <a:ext cx="180086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全卷积网络</a:t>
            </a:r>
            <a:endParaRPr lang="zh-CN" altLang="en-US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6315075" y="4478655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256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3" name="左大括号 72"/>
          <p:cNvSpPr/>
          <p:nvPr/>
        </p:nvSpPr>
        <p:spPr>
          <a:xfrm>
            <a:off x="5520055" y="3430270"/>
            <a:ext cx="287655" cy="1871980"/>
          </a:xfrm>
          <a:prstGeom prst="leftBrace">
            <a:avLst>
              <a:gd name="adj1" fmla="val 158498"/>
              <a:gd name="adj2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1278890" y="5388610"/>
            <a:ext cx="3806190" cy="9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Offset Max Pooling </a:t>
            </a: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和 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Sliding Windows</a:t>
            </a:r>
            <a:endParaRPr lang="en-US" altLang="zh-CN" sz="14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产生的多个预测值被</a:t>
            </a:r>
            <a:endParaRPr lang="zh-CN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类别和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bbox</a:t>
            </a: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交叉验证丢弃</a:t>
            </a:r>
            <a:endParaRPr lang="zh-CN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WGAN - 2017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框 63"/>
          <p:cNvSpPr txBox="1"/>
          <p:nvPr/>
        </p:nvSpPr>
        <p:spPr>
          <a:xfrm>
            <a:off x="5506720" y="3146425"/>
            <a:ext cx="8699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微软雅黑" panose="020B0503020204020204" charset="-122"/>
                <a:ea typeface="微软雅黑" panose="020B0503020204020204" charset="-122"/>
              </a:rPr>
              <a:t>227x227x3</a:t>
            </a:r>
            <a:endParaRPr lang="en-US" altLang="zh-CN" sz="1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772795" y="3486150"/>
            <a:ext cx="1395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输入图像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2830195" y="3486150"/>
            <a:ext cx="2004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提取区域小图（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~2K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1605915" y="6038850"/>
            <a:ext cx="20046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选择性搜索（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Selective Search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" name="下箭头 69"/>
          <p:cNvSpPr/>
          <p:nvPr/>
        </p:nvSpPr>
        <p:spPr>
          <a:xfrm>
            <a:off x="1432560" y="4010660"/>
            <a:ext cx="431800" cy="3956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下箭头 70"/>
          <p:cNvSpPr/>
          <p:nvPr/>
        </p:nvSpPr>
        <p:spPr>
          <a:xfrm rot="10800000">
            <a:off x="3610610" y="4010660"/>
            <a:ext cx="431800" cy="3956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5116195" y="131381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图像仿射扭曲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907530" y="3686175"/>
            <a:ext cx="2443480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pool5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 6x6x256 = 9216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维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6.5% / 15%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非零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 4096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维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71.2% / 20%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非零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fc7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4096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维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100% / 20%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非零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9102090" y="4128770"/>
            <a:ext cx="2555875" cy="9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删除旧分类器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Softmax</a:t>
            </a:r>
            <a:endParaRPr lang="en-US" altLang="zh-CN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每一类都训练一个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二值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SVM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分类器（物体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背景）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5805170" y="5306060"/>
            <a:ext cx="5139055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分类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+      	 </a:t>
            </a: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定位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+  	  </a:t>
            </a: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检测</a:t>
            </a:r>
            <a:endParaRPr lang="zh-CN" altLang="en-US" sz="1600" b="1" u="sng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SVM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分类器          </a:t>
            </a: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BoundingBox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回归器优化定位 </a:t>
            </a: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多个分类器 </a:t>
            </a:r>
            <a:endParaRPr lang="zh-CN" altLang="en-US" sz="12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836410" y="3321050"/>
            <a:ext cx="2004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3. CNN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提取特征向量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6517640" y="6146165"/>
            <a:ext cx="3590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预训练分类卷积网络 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+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定位问题微调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35280" y="72390"/>
            <a:ext cx="5469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Spectral Normalization GAN </a:t>
            </a:r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- 2018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34010" y="5901690"/>
            <a:ext cx="2840990" cy="69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经过</a:t>
            </a:r>
            <a:r>
              <a:rPr lang="en-US" altLang="zh-CN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CNN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后，</a:t>
            </a:r>
            <a:r>
              <a:rPr 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图尺度相差 </a:t>
            </a:r>
            <a:r>
              <a:rPr lang="en-US" altLang="zh-CN" sz="1000" b="1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16 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倍</a:t>
            </a:r>
            <a:endParaRPr lang="en-US" sz="10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3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投射回原图像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endParaRPr lang="en-US" altLang="zh-CN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特征图像素点作为原图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 Box 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中心点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083560" y="5828030"/>
            <a:ext cx="10648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中心点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尺度 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&amp;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比例</a:t>
            </a:r>
            <a:endParaRPr lang="zh-CN" altLang="en-US" sz="1000">
              <a:solidFill>
                <a:srgbClr val="FC028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3x3=9</a:t>
            </a:r>
            <a:endParaRPr lang="en-US" altLang="zh-CN" sz="10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914140" y="5955665"/>
            <a:ext cx="1273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 Box</a:t>
            </a:r>
            <a:endParaRPr lang="en-US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在原图中的显示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017135" y="5859145"/>
            <a:ext cx="12992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原图中所有的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2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Anchor Box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1900 x 9 = 17100</a:t>
            </a:r>
            <a:endParaRPr lang="en-US" altLang="zh-CN" sz="1000" b="1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163945" y="5863590"/>
            <a:ext cx="19081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尺度 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x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比例，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可以覆盖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800x600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原图像中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几乎所有物体外框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40690" y="4389120"/>
            <a:ext cx="7582535" cy="221170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 60"/>
          <p:cNvSpPr txBox="1"/>
          <p:nvPr/>
        </p:nvSpPr>
        <p:spPr>
          <a:xfrm>
            <a:off x="4425315" y="4128135"/>
            <a:ext cx="17532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FPN</a:t>
            </a:r>
            <a:r>
              <a:rPr lang="zh-CN" altLang="en-US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作为特征提取器</a:t>
            </a:r>
            <a:endParaRPr lang="zh-CN" altLang="en-US" sz="12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18885" y="4117340"/>
            <a:ext cx="17532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RPN</a:t>
            </a:r>
            <a:r>
              <a:rPr lang="zh-CN" altLang="en-US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生成</a:t>
            </a:r>
            <a:r>
              <a:rPr lang="en-US" altLang="zh-CN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ROIs</a:t>
            </a:r>
            <a:endParaRPr lang="en-US" altLang="zh-CN" sz="12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332990" y="3439160"/>
            <a:ext cx="97155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2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元素相加</a:t>
            </a:r>
            <a:endParaRPr lang="zh-CN" altLang="en-US" sz="12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52700" y="2479040"/>
            <a:ext cx="167576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rgbClr val="FC0280"/>
                </a:solidFill>
                <a:latin typeface="微软雅黑" panose="020B0503020204020204" charset="-122"/>
                <a:ea typeface="微软雅黑" panose="020B0503020204020204" charset="-122"/>
              </a:rPr>
              <a:t>3x3</a:t>
            </a:r>
            <a:r>
              <a:rPr lang="zh-CN" altLang="en-US" sz="1200" b="1">
                <a:solidFill>
                  <a:srgbClr val="FC0280"/>
                </a:solidFill>
                <a:latin typeface="微软雅黑" panose="020B0503020204020204" charset="-122"/>
                <a:ea typeface="微软雅黑" panose="020B0503020204020204" charset="-122"/>
              </a:rPr>
              <a:t>卷积将两张特征图合并，防止失真</a:t>
            </a:r>
            <a:endParaRPr lang="zh-CN" altLang="en-US" sz="1200" b="1">
              <a:solidFill>
                <a:srgbClr val="FC028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79575" y="1489075"/>
            <a:ext cx="180086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卷积改变通道大小</a:t>
            </a:r>
            <a:endParaRPr lang="zh-CN" altLang="en-US" sz="12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374255" y="4658360"/>
            <a:ext cx="22809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根据</a:t>
            </a:r>
            <a:r>
              <a:rPr lang="en-US" altLang="zh-CN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ROI</a:t>
            </a:r>
            <a:r>
              <a:rPr lang="zh-CN" altLang="en-US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的宽和高选择特征图</a:t>
            </a:r>
            <a:endParaRPr lang="zh-CN" altLang="en-US" sz="12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1915" y="1150620"/>
            <a:ext cx="4343400" cy="5378450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矩形 110"/>
          <p:cNvSpPr/>
          <p:nvPr/>
        </p:nvSpPr>
        <p:spPr>
          <a:xfrm>
            <a:off x="9655175" y="44748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9625965" y="45015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9596755" y="452818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3697605" y="571246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697605" y="59353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697605" y="61582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3668395" y="57391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668395" y="59620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3668395" y="61849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496310" y="4195445"/>
            <a:ext cx="939800" cy="88201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3392805" y="4265930"/>
            <a:ext cx="939800" cy="8820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3496310" y="2705100"/>
            <a:ext cx="939800" cy="8820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3392805" y="2775585"/>
            <a:ext cx="939800" cy="8820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950595"/>
          </a:xfrm>
        </p:spPr>
        <p:txBody>
          <a:bodyPr/>
          <a:lstStyle/>
          <a:p>
            <a:pPr algn="l"/>
            <a:r>
              <a:rPr lang="zh-CN" altLang="en-US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目标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：降低计算复杂度，确保一定的精度，能够在移动端或嵌入式设备上运行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200" b="1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思路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：聚焦优化网络速度，减小计算量，分解网络参数或加速预训练模型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2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：标准卷积滤波分解为：深度分离卷积（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不改变通道数量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 和 逐点卷积 （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立方体 27"/>
          <p:cNvSpPr/>
          <p:nvPr/>
        </p:nvSpPr>
        <p:spPr>
          <a:xfrm>
            <a:off x="631825" y="3634740"/>
            <a:ext cx="1262380" cy="113157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287395" y="2861945"/>
            <a:ext cx="93980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287395" y="4359275"/>
            <a:ext cx="93980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380615" y="4655820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449830" y="577024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2449830" y="5993130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449830" y="621601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639185" y="57658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639185" y="598868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639185" y="62115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32460" y="2383790"/>
            <a:ext cx="57359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            Filter / Kernel                                         Feature Map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弧形 37"/>
          <p:cNvSpPr/>
          <p:nvPr/>
        </p:nvSpPr>
        <p:spPr>
          <a:xfrm rot="16800000">
            <a:off x="1880235" y="3185160"/>
            <a:ext cx="935990" cy="1008380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1955800" y="2764790"/>
            <a:ext cx="334010" cy="706120"/>
            <a:chOff x="12006" y="5264"/>
            <a:chExt cx="526" cy="1112"/>
          </a:xfrm>
        </p:grpSpPr>
        <p:sp>
          <p:nvSpPr>
            <p:cNvPr id="32" name="椭圆 31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  <a:endParaRPr lang="en-US" altLang="zh-CN" sz="40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2380615" y="3140710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弧形 38"/>
          <p:cNvSpPr/>
          <p:nvPr/>
        </p:nvSpPr>
        <p:spPr>
          <a:xfrm rot="10200000">
            <a:off x="1866265" y="4131945"/>
            <a:ext cx="893445" cy="720090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955800" y="4265930"/>
            <a:ext cx="334010" cy="706120"/>
            <a:chOff x="12006" y="5264"/>
            <a:chExt cx="526" cy="1112"/>
          </a:xfrm>
        </p:grpSpPr>
        <p:sp>
          <p:nvSpPr>
            <p:cNvPr id="36" name="椭圆 35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  <a:endParaRPr lang="en-US" altLang="zh-CN" sz="40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1427480" y="286194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436370" y="495617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2724150" y="3272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2724150" y="480187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弧形 44"/>
          <p:cNvSpPr/>
          <p:nvPr/>
        </p:nvSpPr>
        <p:spPr>
          <a:xfrm rot="10800000">
            <a:off x="1483995" y="3950335"/>
            <a:ext cx="1869440" cy="1807845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1945005" y="5168265"/>
            <a:ext cx="334010" cy="706120"/>
            <a:chOff x="12006" y="5264"/>
            <a:chExt cx="526" cy="1112"/>
          </a:xfrm>
        </p:grpSpPr>
        <p:sp>
          <p:nvSpPr>
            <p:cNvPr id="47" name="椭圆 46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  <a:endParaRPr lang="en-US" altLang="zh-CN" sz="40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49" name="直接箭头连接符 48"/>
          <p:cNvCxnSpPr/>
          <p:nvPr/>
        </p:nvCxnSpPr>
        <p:spPr>
          <a:xfrm>
            <a:off x="2724150" y="584644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5006340" y="4339590"/>
            <a:ext cx="939800" cy="8820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5006340" y="2838450"/>
            <a:ext cx="939800" cy="882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6" name="直接箭头连接符 75"/>
          <p:cNvCxnSpPr/>
          <p:nvPr/>
        </p:nvCxnSpPr>
        <p:spPr>
          <a:xfrm>
            <a:off x="4472305" y="326136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4472305" y="477964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5388610" y="576326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388610" y="5986145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388610" y="620903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93" name="直接箭头连接符 92"/>
          <p:cNvCxnSpPr/>
          <p:nvPr/>
        </p:nvCxnSpPr>
        <p:spPr>
          <a:xfrm>
            <a:off x="4436110" y="583247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右箭头 3"/>
          <p:cNvSpPr/>
          <p:nvPr/>
        </p:nvSpPr>
        <p:spPr>
          <a:xfrm>
            <a:off x="6096000" y="3933190"/>
            <a:ext cx="576580" cy="57594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rot="5400000">
            <a:off x="10329545" y="3018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5400000">
            <a:off x="9015095" y="3018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31" idx="3"/>
          </p:cNvCxnSpPr>
          <p:nvPr/>
        </p:nvCxnSpPr>
        <p:spPr>
          <a:xfrm flipH="1">
            <a:off x="8009255" y="295084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右大括号 70"/>
          <p:cNvSpPr/>
          <p:nvPr/>
        </p:nvSpPr>
        <p:spPr>
          <a:xfrm rot="5400000">
            <a:off x="9071610" y="2971800"/>
            <a:ext cx="360045" cy="2520315"/>
          </a:xfrm>
          <a:prstGeom prst="rightBrace">
            <a:avLst>
              <a:gd name="adj1" fmla="val 74074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5400000">
            <a:off x="9126855" y="2662555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5400000">
            <a:off x="10426700" y="2662555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rot="5400000">
            <a:off x="7879080" y="2662555"/>
            <a:ext cx="287655" cy="288290"/>
          </a:xfrm>
          <a:prstGeom prst="rect">
            <a:avLst/>
          </a:prstGeom>
          <a:gradFill>
            <a:gsLst>
              <a:gs pos="0">
                <a:srgbClr val="FD6666"/>
              </a:gs>
              <a:gs pos="81000">
                <a:srgbClr val="832B2B">
                  <a:alpha val="35000"/>
                </a:srgbClr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5400000">
            <a:off x="10125075" y="3241675"/>
            <a:ext cx="85471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5400000">
            <a:off x="8843010" y="3241675"/>
            <a:ext cx="85471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 rot="5400000">
            <a:off x="7585710" y="3241675"/>
            <a:ext cx="854710" cy="882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6383020" y="2553335"/>
            <a:ext cx="1255395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Filter / Kernel 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 3x3      		     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DWC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BN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ReLU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Filter / Kernel 1x1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PWC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BN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ReLU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3" name="组合 102"/>
          <p:cNvGrpSpPr/>
          <p:nvPr/>
        </p:nvGrpSpPr>
        <p:grpSpPr>
          <a:xfrm>
            <a:off x="8422005" y="4988560"/>
            <a:ext cx="1821815" cy="1635760"/>
            <a:chOff x="12811" y="7856"/>
            <a:chExt cx="2869" cy="2576"/>
          </a:xfrm>
        </p:grpSpPr>
        <p:sp>
          <p:nvSpPr>
            <p:cNvPr id="97" name="矩形 96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8240395" y="295084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5" name="矩形 104"/>
          <p:cNvSpPr/>
          <p:nvPr/>
        </p:nvSpPr>
        <p:spPr>
          <a:xfrm rot="5400000">
            <a:off x="9107170" y="4464050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/>
          <p:cNvSpPr txBox="1"/>
          <p:nvPr/>
        </p:nvSpPr>
        <p:spPr>
          <a:xfrm>
            <a:off x="8167370" y="478028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9564370" y="45605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9535160" y="458724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9505950" y="461391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114" name="直接箭头连接符 113"/>
          <p:cNvCxnSpPr/>
          <p:nvPr/>
        </p:nvCxnSpPr>
        <p:spPr>
          <a:xfrm flipH="1">
            <a:off x="9235440" y="4734560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804545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问题：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v1</a:t>
            </a: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减少了计算量，但实际训练中，梯度容易为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endParaRPr lang="en-US" altLang="zh-CN" sz="1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方法：线性瓶颈和逆残差：复用特征，缓解退化</a:t>
            </a:r>
            <a:endParaRPr lang="zh-CN" altLang="en-US" sz="1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205865" y="330708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731645" y="4196715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/>
          <p:nvPr/>
        </p:nvCxnSpPr>
        <p:spPr>
          <a:xfrm rot="16200000" flipH="1">
            <a:off x="2155825" y="418909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2323465" y="3263265"/>
            <a:ext cx="1821815" cy="1635760"/>
            <a:chOff x="12811" y="7856"/>
            <a:chExt cx="2869" cy="2576"/>
          </a:xfrm>
        </p:grpSpPr>
        <p:sp>
          <p:nvSpPr>
            <p:cNvPr id="37" name="矩形 36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矩形 49"/>
          <p:cNvSpPr/>
          <p:nvPr/>
        </p:nvSpPr>
        <p:spPr>
          <a:xfrm>
            <a:off x="2031365" y="388937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002155" y="39160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972945" y="39427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940560" y="39751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911350" y="40017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82140" y="402844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806315" y="535559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179310" y="322897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5217160" y="270319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5217160" y="380238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右大括号 60"/>
          <p:cNvSpPr/>
          <p:nvPr/>
        </p:nvSpPr>
        <p:spPr>
          <a:xfrm>
            <a:off x="6576695" y="2677160"/>
            <a:ext cx="360045" cy="3528695"/>
          </a:xfrm>
          <a:prstGeom prst="rightBrace">
            <a:avLst>
              <a:gd name="adj1" fmla="val 74074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4756785" y="3656330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4756785" y="2571750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4756785" y="4760595"/>
            <a:ext cx="287655" cy="288290"/>
          </a:xfrm>
          <a:prstGeom prst="rect">
            <a:avLst/>
          </a:prstGeom>
          <a:gradFill>
            <a:gsLst>
              <a:gs pos="0">
                <a:srgbClr val="FD6666"/>
              </a:gs>
              <a:gs pos="81000">
                <a:srgbClr val="832B2B">
                  <a:alpha val="35000"/>
                </a:srgbClr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5708015" y="2292985"/>
            <a:ext cx="85471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5708015" y="3359785"/>
            <a:ext cx="85471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5708015" y="4473575"/>
            <a:ext cx="854710" cy="882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7060565" y="4106545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箭头连接符 68"/>
          <p:cNvCxnSpPr/>
          <p:nvPr/>
        </p:nvCxnSpPr>
        <p:spPr>
          <a:xfrm rot="16200000" flipH="1">
            <a:off x="7484745" y="409892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>
            <a:off x="7652385" y="3173095"/>
            <a:ext cx="1821815" cy="1635760"/>
            <a:chOff x="12811" y="7856"/>
            <a:chExt cx="2869" cy="2576"/>
          </a:xfrm>
        </p:grpSpPr>
        <p:sp>
          <p:nvSpPr>
            <p:cNvPr id="72" name="矩形 71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0" name="矩形 89"/>
          <p:cNvSpPr/>
          <p:nvPr/>
        </p:nvSpPr>
        <p:spPr>
          <a:xfrm>
            <a:off x="7360285" y="379920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7331075" y="382587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301865" y="38525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269480" y="38849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240270" y="39116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211060" y="39382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6088380" y="566674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6088380" y="5889625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088380" y="611251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4858385" y="566610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4858385" y="5888990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4858385" y="611187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9" name="直接连接符 118"/>
          <p:cNvCxnSpPr/>
          <p:nvPr/>
        </p:nvCxnSpPr>
        <p:spPr>
          <a:xfrm flipV="1">
            <a:off x="4148455" y="2853690"/>
            <a:ext cx="578485" cy="36004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3215005" y="4941570"/>
            <a:ext cx="1643380" cy="121729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/>
          <p:cNvSpPr txBox="1"/>
          <p:nvPr/>
        </p:nvSpPr>
        <p:spPr>
          <a:xfrm>
            <a:off x="2441575" y="2017395"/>
            <a:ext cx="82226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通道升维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        3x3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卷积深度分离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通道数不变            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通道降维</a:t>
            </a:r>
            <a:endParaRPr lang="zh-CN" altLang="en-US" sz="1200">
              <a:solidFill>
                <a:srgbClr val="0F8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3" name="直接箭头连接符 122"/>
          <p:cNvCxnSpPr/>
          <p:nvPr/>
        </p:nvCxnSpPr>
        <p:spPr>
          <a:xfrm rot="16200000" flipH="1">
            <a:off x="1564005" y="418020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622300" y="3841115"/>
            <a:ext cx="854710" cy="882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输入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6" name="直接箭头连接符 125"/>
          <p:cNvCxnSpPr/>
          <p:nvPr/>
        </p:nvCxnSpPr>
        <p:spPr>
          <a:xfrm>
            <a:off x="5200015" y="491426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/>
          <p:cNvSpPr txBox="1"/>
          <p:nvPr/>
        </p:nvSpPr>
        <p:spPr>
          <a:xfrm>
            <a:off x="209550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  <a:endParaRPr lang="en-US" altLang="zh-CN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674497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  <a:endParaRPr lang="en-US" altLang="zh-CN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949706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  <a:endParaRPr lang="en-US" altLang="zh-CN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0" name="直接箭头连接符 129"/>
          <p:cNvCxnSpPr/>
          <p:nvPr/>
        </p:nvCxnSpPr>
        <p:spPr>
          <a:xfrm>
            <a:off x="9773920" y="38182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/>
          <p:cNvSpPr txBox="1"/>
          <p:nvPr/>
        </p:nvSpPr>
        <p:spPr>
          <a:xfrm>
            <a:off x="7453630" y="5006975"/>
            <a:ext cx="26079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ReLU6 非线性层</a:t>
            </a: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在低精度计算时能压缩动态范围，    </a:t>
            </a: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算法更稳健。</a:t>
            </a: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ReLU6 定义为：</a:t>
            </a: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f(x) = min(max(x, 0), 6)</a:t>
            </a: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6416040" y="6326505"/>
            <a:ext cx="23406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Linear Bottleneck 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3" name="直接箭头连接符 132"/>
          <p:cNvCxnSpPr/>
          <p:nvPr/>
        </p:nvCxnSpPr>
        <p:spPr>
          <a:xfrm flipV="1">
            <a:off x="10406380" y="3860800"/>
            <a:ext cx="0" cy="245872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合 133"/>
          <p:cNvGrpSpPr/>
          <p:nvPr/>
        </p:nvGrpSpPr>
        <p:grpSpPr>
          <a:xfrm>
            <a:off x="10248900" y="3263265"/>
            <a:ext cx="334010" cy="706120"/>
            <a:chOff x="12006" y="5264"/>
            <a:chExt cx="526" cy="1112"/>
          </a:xfrm>
        </p:grpSpPr>
        <p:sp>
          <p:nvSpPr>
            <p:cNvPr id="135" name="椭圆 134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  <a:endParaRPr lang="en-US" altLang="zh-CN" sz="40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37" name="文本框 136"/>
          <p:cNvSpPr txBox="1"/>
          <p:nvPr/>
        </p:nvSpPr>
        <p:spPr>
          <a:xfrm>
            <a:off x="10519410" y="3620770"/>
            <a:ext cx="1257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Add</a:t>
            </a:r>
            <a:endParaRPr lang="en-US" altLang="zh-CN" sz="1200">
              <a:solidFill>
                <a:srgbClr val="0F80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按元素相加</a:t>
            </a:r>
            <a:endParaRPr lang="zh-CN" altLang="en-US" sz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8" name="肘形连接符 137"/>
          <p:cNvCxnSpPr/>
          <p:nvPr/>
        </p:nvCxnSpPr>
        <p:spPr>
          <a:xfrm rot="5400000" flipV="1">
            <a:off x="4939665" y="833120"/>
            <a:ext cx="1586230" cy="9366250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804545"/>
          </a:xfrm>
        </p:spPr>
        <p:txBody>
          <a:bodyPr/>
          <a:lstStyle/>
          <a:p>
            <a:pPr algn="l"/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目标：降低计算复杂度，确保一定的精度，能够在移动端或嵌入式设备上运行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U-GAN-IT_v1 - 2019.07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- 2014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9532" y="1151280"/>
            <a:ext cx="4548505" cy="498810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- 2014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31413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CGAN - 2014</a:t>
            </a:r>
            <a:endParaRPr lang="en-US" altLang="zh-CN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9600" y="1271160"/>
            <a:ext cx="6216970" cy="52834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平行四边形 21"/>
          <p:cNvSpPr/>
          <p:nvPr/>
        </p:nvSpPr>
        <p:spPr>
          <a:xfrm rot="16200000" flipH="1">
            <a:off x="745426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平行四边形 23"/>
          <p:cNvSpPr/>
          <p:nvPr/>
        </p:nvSpPr>
        <p:spPr>
          <a:xfrm rot="16200000" flipH="1">
            <a:off x="757491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平行四边形 24"/>
          <p:cNvSpPr/>
          <p:nvPr/>
        </p:nvSpPr>
        <p:spPr>
          <a:xfrm rot="16200000" flipH="1">
            <a:off x="7697470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 rot="16200000" flipH="1">
            <a:off x="7454265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 rot="16200000" flipH="1">
            <a:off x="7594600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/>
        </p:nvSpPr>
        <p:spPr>
          <a:xfrm rot="16200000" flipH="1">
            <a:off x="7715250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376555" y="1096645"/>
            <a:ext cx="46729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生成固定长度的特征向量，与输入图片的大小和尺度无关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平行四边形 1"/>
          <p:cNvSpPr/>
          <p:nvPr/>
        </p:nvSpPr>
        <p:spPr>
          <a:xfrm rot="16200000" flipH="1">
            <a:off x="7836535" y="170942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8573135" y="1492250"/>
            <a:ext cx="0" cy="9264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8291195" y="1717675"/>
            <a:ext cx="525145" cy="508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8291830" y="1381760"/>
            <a:ext cx="525145" cy="1181100"/>
            <a:chOff x="11982" y="2110"/>
            <a:chExt cx="827" cy="186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12616" y="2110"/>
              <a:ext cx="0" cy="14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2204" y="2512"/>
              <a:ext cx="0" cy="14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11982" y="2970"/>
              <a:ext cx="827" cy="8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11983" y="2312"/>
              <a:ext cx="827" cy="8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平行四边形 18"/>
          <p:cNvSpPr/>
          <p:nvPr/>
        </p:nvSpPr>
        <p:spPr>
          <a:xfrm rot="16200000" flipH="1">
            <a:off x="783780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8555355" y="3156585"/>
            <a:ext cx="0" cy="92646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8292465" y="3365500"/>
            <a:ext cx="525145" cy="50863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平行四边形 22"/>
          <p:cNvSpPr/>
          <p:nvPr/>
        </p:nvSpPr>
        <p:spPr>
          <a:xfrm rot="16200000" flipH="1">
            <a:off x="741743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平行四边形 25"/>
          <p:cNvSpPr/>
          <p:nvPr/>
        </p:nvSpPr>
        <p:spPr>
          <a:xfrm rot="16200000" flipH="1">
            <a:off x="7559040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平行四边形 26"/>
          <p:cNvSpPr/>
          <p:nvPr/>
        </p:nvSpPr>
        <p:spPr>
          <a:xfrm rot="16200000" flipH="1">
            <a:off x="767778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平行四边形 27"/>
          <p:cNvSpPr/>
          <p:nvPr/>
        </p:nvSpPr>
        <p:spPr>
          <a:xfrm rot="16200000" flipH="1">
            <a:off x="780097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348470" y="132461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9348470" y="158115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9348470" y="206756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9348470" y="232410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9348470" y="310769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9348470" y="336423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348470" y="363728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9348470" y="389382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9348470" y="5092700"/>
            <a:ext cx="76200" cy="2076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9159240" y="1639570"/>
            <a:ext cx="459740" cy="4006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...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764905" y="256349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16x256-d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右箭头 40"/>
          <p:cNvSpPr/>
          <p:nvPr/>
        </p:nvSpPr>
        <p:spPr>
          <a:xfrm>
            <a:off x="8907145" y="1826260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8773795" y="410146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4x256-d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790305" y="530034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右箭头 43"/>
          <p:cNvSpPr/>
          <p:nvPr/>
        </p:nvSpPr>
        <p:spPr>
          <a:xfrm>
            <a:off x="8907145" y="3439795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右箭头 44"/>
          <p:cNvSpPr/>
          <p:nvPr/>
        </p:nvSpPr>
        <p:spPr>
          <a:xfrm>
            <a:off x="8907145" y="5016500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9950450" y="2380615"/>
            <a:ext cx="459740" cy="1206500"/>
            <a:chOff x="15243" y="2572"/>
            <a:chExt cx="724" cy="1900"/>
          </a:xfrm>
        </p:grpSpPr>
        <p:sp>
          <p:nvSpPr>
            <p:cNvPr id="46" name="矩形 45"/>
            <p:cNvSpPr/>
            <p:nvPr/>
          </p:nvSpPr>
          <p:spPr>
            <a:xfrm>
              <a:off x="15541" y="2572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5541" y="2976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5541" y="3742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5541" y="4146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5243" y="3068"/>
              <a:ext cx="724" cy="63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b="1">
                  <a:latin typeface="微软雅黑" panose="020B0503020204020204" charset="-122"/>
                  <a:ea typeface="微软雅黑" panose="020B0503020204020204" charset="-122"/>
                </a:rPr>
                <a:t>...</a:t>
              </a:r>
              <a:endParaRPr lang="en-US" altLang="zh-CN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0128250" y="3650615"/>
            <a:ext cx="76200" cy="993140"/>
            <a:chOff x="14267" y="4751"/>
            <a:chExt cx="120" cy="1564"/>
          </a:xfrm>
        </p:grpSpPr>
        <p:sp>
          <p:nvSpPr>
            <p:cNvPr id="52" name="矩形 51"/>
            <p:cNvSpPr/>
            <p:nvPr/>
          </p:nvSpPr>
          <p:spPr>
            <a:xfrm>
              <a:off x="14267" y="4751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14267" y="5155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14267" y="5585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14267" y="5989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" name="矩形 56"/>
          <p:cNvSpPr/>
          <p:nvPr/>
        </p:nvSpPr>
        <p:spPr>
          <a:xfrm>
            <a:off x="10125710" y="4713605"/>
            <a:ext cx="76200" cy="2076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右大括号 57"/>
          <p:cNvSpPr/>
          <p:nvPr/>
        </p:nvSpPr>
        <p:spPr>
          <a:xfrm>
            <a:off x="9687560" y="1820545"/>
            <a:ext cx="270510" cy="3456305"/>
          </a:xfrm>
          <a:prstGeom prst="rightBrace">
            <a:avLst>
              <a:gd name="adj1" fmla="val 220264"/>
              <a:gd name="adj2" fmla="val 50000"/>
            </a:avLst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7545705" y="1199515"/>
            <a:ext cx="2886710" cy="4987925"/>
          </a:xfrm>
          <a:prstGeom prst="rect">
            <a:avLst/>
          </a:prstGeom>
          <a:noFill/>
          <a:ln w="19050"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1"/>
          <a:srcRect l="80518"/>
          <a:stretch>
            <a:fillRect/>
          </a:stretch>
        </p:blipFill>
        <p:spPr>
          <a:xfrm>
            <a:off x="10447020" y="2353945"/>
            <a:ext cx="1047750" cy="2227580"/>
          </a:xfrm>
          <a:prstGeom prst="rect">
            <a:avLst/>
          </a:prstGeom>
        </p:spPr>
      </p:pic>
      <p:sp>
        <p:nvSpPr>
          <p:cNvPr id="61" name="文本框 60"/>
          <p:cNvSpPr txBox="1"/>
          <p:nvPr/>
        </p:nvSpPr>
        <p:spPr>
          <a:xfrm>
            <a:off x="7193915" y="847725"/>
            <a:ext cx="3590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Spatial Pyramid Pooling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空间金字塔池化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9834880" y="5045075"/>
            <a:ext cx="612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固定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长度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7289165" y="6227445"/>
            <a:ext cx="27533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Max Pooling @ 256 depth </a:t>
            </a:r>
            <a:endParaRPr lang="en-US" altLang="zh-CN" sz="14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7677150" y="2601595"/>
            <a:ext cx="1116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5x5@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en-US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7611110" y="4267835"/>
            <a:ext cx="1116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7x7@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endParaRPr lang="en-US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7611110" y="5916295"/>
            <a:ext cx="12611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13x13@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13</a:t>
            </a:r>
            <a:endParaRPr lang="en-US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左大括号 68"/>
          <p:cNvSpPr/>
          <p:nvPr/>
        </p:nvSpPr>
        <p:spPr>
          <a:xfrm>
            <a:off x="7332345" y="1882140"/>
            <a:ext cx="180340" cy="3455670"/>
          </a:xfrm>
          <a:prstGeom prst="leftBrace">
            <a:avLst>
              <a:gd name="adj1" fmla="val 319014"/>
              <a:gd name="adj2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74" name="曲线连接符 73"/>
          <p:cNvCxnSpPr>
            <a:stCxn id="70" idx="2"/>
            <a:endCxn id="72" idx="1"/>
          </p:cNvCxnSpPr>
          <p:nvPr/>
        </p:nvCxnSpPr>
        <p:spPr>
          <a:xfrm rot="5400000" flipV="1">
            <a:off x="2401253" y="2970848"/>
            <a:ext cx="292100" cy="3251835"/>
          </a:xfrm>
          <a:prstGeom prst="curvedConnector2">
            <a:avLst/>
          </a:prstGeom>
          <a:ln w="1905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71" idx="3"/>
          </p:cNvCxnSpPr>
          <p:nvPr/>
        </p:nvCxnSpPr>
        <p:spPr>
          <a:xfrm flipV="1">
            <a:off x="5191125" y="3947160"/>
            <a:ext cx="2165350" cy="805815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143510" y="4787265"/>
            <a:ext cx="3719195" cy="103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将输入图片的区域小图 映射到</a:t>
            </a:r>
            <a:endParaRPr lang="zh-CN" altLang="en-US" sz="14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10000"/>
              </a:lnSpc>
            </a:pP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conv_5 </a:t>
            </a:r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的特征图对应的区域小图上</a:t>
            </a:r>
            <a:endParaRPr lang="zh-CN" altLang="en-US" sz="14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窗口的左上</a:t>
            </a: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右下 对应 特征图窗口的像素点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选择合适的偏移量</a:t>
            </a: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14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5407660" y="4307840"/>
            <a:ext cx="163639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conv_5 </a:t>
            </a:r>
            <a:endParaRPr lang="en-US" altLang="zh-CN" sz="14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4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区域小图执行</a:t>
            </a: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SPP </a:t>
            </a:r>
            <a:endParaRPr lang="en-US" altLang="zh-CN" sz="14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1184890" y="2348230"/>
            <a:ext cx="612140" cy="2270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</a:rPr>
              <a:t>SVM</a:t>
            </a:r>
            <a:endParaRPr lang="en-US" altLang="zh-CN" sz="1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ConditionalGAN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- 2014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80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Fréchet Inception Distance - 2017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911520"/>
            <a:ext cx="11257526" cy="5034960"/>
          </a:xfrm>
          <a:prstGeom prst="rect">
            <a:avLst/>
          </a:prstGeom>
        </p:spPr>
      </p:pic>
      <p:cxnSp>
        <p:nvCxnSpPr>
          <p:cNvPr id="6" name="连接符: 肘形 5"/>
          <p:cNvCxnSpPr/>
          <p:nvPr/>
        </p:nvCxnSpPr>
        <p:spPr>
          <a:xfrm rot="5400000" flipH="1" flipV="1">
            <a:off x="10591500" y="3968460"/>
            <a:ext cx="1318680" cy="239760"/>
          </a:xfrm>
          <a:prstGeom prst="bentConnector3">
            <a:avLst>
              <a:gd name="adj1" fmla="val 40"/>
            </a:avLst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29801" y="4539667"/>
            <a:ext cx="1318680" cy="359640"/>
          </a:xfrm>
          <a:prstGeom prst="rect">
            <a:avLst/>
          </a:prstGeom>
          <a:noFill/>
          <a:ln w="28575">
            <a:solidFill>
              <a:srgbClr val="FD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99000" y="3309120"/>
            <a:ext cx="239760" cy="479520"/>
          </a:xfrm>
          <a:prstGeom prst="rect">
            <a:avLst/>
          </a:prstGeom>
          <a:noFill/>
          <a:ln w="28575">
            <a:solidFill>
              <a:srgbClr val="FD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6885" y="79375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Inception-v3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80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Fréchet Inception Distance - 2017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520" y="1750680"/>
            <a:ext cx="9212880" cy="296149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979120" y="2949480"/>
            <a:ext cx="959040" cy="8391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177920" y="2949480"/>
            <a:ext cx="1198800" cy="8391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672308" y="3788640"/>
            <a:ext cx="60264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xure Handwriting" panose="020B0402020200020204" pitchFamily="34" charset="0"/>
              </a:rPr>
              <a:t>Pooling Layer</a:t>
            </a:r>
            <a:endParaRPr lang="zh-CN" altLang="en-US" sz="9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53748" y="3429000"/>
            <a:ext cx="23976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11173" y="1323023"/>
            <a:ext cx="5442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FID Calculation through Inception-v3 Pretrained Model</a:t>
            </a:r>
            <a:endParaRPr lang="en-US" altLang="zh-CN" sz="1400" b="1" dirty="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73204" y="3763232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52797" y="3762044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832780" y="4362061"/>
            <a:ext cx="60264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xure Handwriting" panose="020B0402020200020204" pitchFamily="34" charset="0"/>
              </a:rPr>
              <a:t>Pooling Layer</a:t>
            </a:r>
            <a:endParaRPr lang="zh-CN" altLang="en-US" sz="9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14220" y="4002421"/>
            <a:ext cx="23976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033676" y="4336653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113269" y="4335465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117741" y="5227200"/>
            <a:ext cx="3826256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Axure Handwriting" panose="020B0402020200020204" pitchFamily="34" charset="0"/>
                <a:ea typeface="微软雅黑" panose="020B0503020204020204" charset="-122"/>
              </a:rPr>
              <a:t>Compute</a:t>
            </a:r>
            <a:r>
              <a:rPr lang="en-US" altLang="zh-CN" sz="1400" dirty="0">
                <a:latin typeface="Axure Handwriting" panose="020B0402020200020204" pitchFamily="34" charset="0"/>
                <a:ea typeface="微软雅黑" panose="020B0503020204020204" charset="-122"/>
              </a:rPr>
              <a:t> mean &amp; Covariance</a:t>
            </a:r>
            <a:endParaRPr lang="en-US" altLang="zh-CN" sz="1400" dirty="0">
              <a:latin typeface="Axure Handwriting" panose="020B0402020200020204" pitchFamily="34" charset="0"/>
              <a:ea typeface="微软雅黑" panose="020B0503020204020204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2183920" y="4148280"/>
            <a:ext cx="0" cy="1078920"/>
          </a:xfrm>
          <a:prstGeom prst="straightConnector1">
            <a:avLst/>
          </a:prstGeom>
          <a:ln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5856240" y="4721701"/>
            <a:ext cx="0" cy="505499"/>
          </a:xfrm>
          <a:prstGeom prst="straightConnector1">
            <a:avLst/>
          </a:prstGeom>
          <a:ln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600436" y="5227199"/>
            <a:ext cx="1533524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Axure Handwriting" panose="020B0402020200020204" pitchFamily="34" charset="0"/>
                <a:ea typeface="微软雅黑" panose="020B0503020204020204" charset="-122"/>
              </a:rPr>
              <a:t>Compute</a:t>
            </a:r>
            <a:r>
              <a:rPr lang="en-US" altLang="zh-CN" sz="1400" dirty="0">
                <a:latin typeface="Axure Handwriting" panose="020B0402020200020204" pitchFamily="34" charset="0"/>
                <a:ea typeface="微软雅黑" panose="020B0503020204020204" charset="-122"/>
              </a:rPr>
              <a:t> FID</a:t>
            </a:r>
            <a:endParaRPr lang="en-US" altLang="zh-CN" sz="1400" dirty="0">
              <a:latin typeface="Axure Handwriting" panose="020B0402020200020204" pitchFamily="34" charset="0"/>
              <a:ea typeface="微软雅黑" panose="020B0503020204020204" charset="-122"/>
            </a:endParaRPr>
          </a:p>
        </p:txBody>
      </p:sp>
      <p:cxnSp>
        <p:nvCxnSpPr>
          <p:cNvPr id="28" name="直接箭头连接符 27"/>
          <p:cNvCxnSpPr>
            <a:stCxn id="22" idx="3"/>
            <a:endCxn id="27" idx="1"/>
          </p:cNvCxnSpPr>
          <p:nvPr/>
        </p:nvCxnSpPr>
        <p:spPr>
          <a:xfrm flipV="1">
            <a:off x="5943997" y="5381088"/>
            <a:ext cx="656439" cy="1"/>
          </a:xfrm>
          <a:prstGeom prst="straightConnector1">
            <a:avLst/>
          </a:prstGeom>
          <a:ln w="28575"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99091" y="3579432"/>
            <a:ext cx="3596400" cy="133947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DCGAN - 2015</a:t>
            </a:r>
            <a:endParaRPr lang="en-US" altLang="zh-CN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  <a:endParaRPr lang="en-US" altLang="zh-CN" sz="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 descr="gen_models_diag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329" y="1932104"/>
            <a:ext cx="3837871" cy="15190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420680" y="1870560"/>
            <a:ext cx="2997000" cy="15190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894889" y="3500725"/>
            <a:ext cx="3119191" cy="1548259"/>
          </a:xfrm>
          <a:prstGeom prst="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  <a:endParaRPr lang="en-US" altLang="zh-CN" sz="1400" b="1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  <a:endParaRPr lang="en-US" altLang="zh-CN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 descr="gen_models_diag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6049" y="471170"/>
            <a:ext cx="7182648" cy="28430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DCGAN - 2015</a:t>
            </a:r>
            <a:endParaRPr lang="en-US" altLang="zh-CN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363229" y="786937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立方体 19"/>
          <p:cNvSpPr/>
          <p:nvPr/>
        </p:nvSpPr>
        <p:spPr>
          <a:xfrm>
            <a:off x="1767093" y="3924917"/>
            <a:ext cx="709163" cy="2216055"/>
          </a:xfrm>
          <a:prstGeom prst="cube">
            <a:avLst>
              <a:gd name="adj" fmla="val 91089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412063" y="330244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84564" y="4832310"/>
            <a:ext cx="13399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64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400" dirty="0">
                <a:latin typeface="Axure Handwriting" panose="020B0402020200020204" pitchFamily="34" charset="0"/>
                <a:cs typeface="Arial" panose="020B0604020202090204" pitchFamily="34" charset="0"/>
              </a:rPr>
              <a:t>  x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64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Real Image         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2" name="左大括号 11"/>
          <p:cNvSpPr/>
          <p:nvPr/>
        </p:nvSpPr>
        <p:spPr>
          <a:xfrm rot="5400000">
            <a:off x="3506510" y="3881194"/>
            <a:ext cx="65096" cy="31440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左大括号 24"/>
          <p:cNvSpPr/>
          <p:nvPr/>
        </p:nvSpPr>
        <p:spPr>
          <a:xfrm rot="5400000">
            <a:off x="4568603" y="3785385"/>
            <a:ext cx="45719" cy="61683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左大括号 25"/>
          <p:cNvSpPr/>
          <p:nvPr/>
        </p:nvSpPr>
        <p:spPr>
          <a:xfrm rot="5400000">
            <a:off x="5815529" y="3656972"/>
            <a:ext cx="95884" cy="940304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左大括号 26"/>
          <p:cNvSpPr/>
          <p:nvPr/>
        </p:nvSpPr>
        <p:spPr>
          <a:xfrm rot="5400000">
            <a:off x="7385031" y="3308393"/>
            <a:ext cx="95882" cy="1637461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304615" y="3757842"/>
            <a:ext cx="60785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Arial" panose="020B0604020202090204" pitchFamily="34" charset="0"/>
                <a:cs typeface="Arial" panose="020B0604020202090204" pitchFamily="34" charset="0"/>
              </a:rPr>
              <a:t> 3                	    128	       256	                   512	          	          1024</a:t>
            </a:r>
            <a:endParaRPr lang="zh-CN" altLang="en-US" sz="9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784859" y="4635494"/>
            <a:ext cx="112804" cy="188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744143" y="4739748"/>
            <a:ext cx="12292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32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32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Conv1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847321" y="4544814"/>
            <a:ext cx="13134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16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16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Conv2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219691" y="4447779"/>
            <a:ext cx="1379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8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8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Conv3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952820" y="4483638"/>
            <a:ext cx="1544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  4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4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Conv4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751234" y="4462610"/>
            <a:ext cx="1374630" cy="308421"/>
            <a:chOff x="674451" y="4605040"/>
            <a:chExt cx="1374630" cy="308421"/>
          </a:xfrm>
        </p:grpSpPr>
        <p:sp>
          <p:nvSpPr>
            <p:cNvPr id="34" name="平行四边形 33"/>
            <p:cNvSpPr/>
            <p:nvPr/>
          </p:nvSpPr>
          <p:spPr>
            <a:xfrm rot="19031392">
              <a:off x="674451" y="468235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 rot="5400000">
              <a:off x="1357398" y="4127240"/>
              <a:ext cx="184882" cy="114048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rot="5400000">
              <a:off x="1315511" y="4179891"/>
              <a:ext cx="184882" cy="128225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立方体 13"/>
          <p:cNvSpPr/>
          <p:nvPr/>
        </p:nvSpPr>
        <p:spPr>
          <a:xfrm>
            <a:off x="2905519" y="4125730"/>
            <a:ext cx="661183" cy="1688399"/>
          </a:xfrm>
          <a:prstGeom prst="cube">
            <a:avLst>
              <a:gd name="adj" fmla="val 7017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3096863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FD666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立方体 16"/>
          <p:cNvSpPr/>
          <p:nvPr/>
        </p:nvSpPr>
        <p:spPr>
          <a:xfrm>
            <a:off x="3143002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66CCFF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3108596" y="4493281"/>
            <a:ext cx="949418" cy="308421"/>
            <a:chOff x="2079179" y="4634495"/>
            <a:chExt cx="949418" cy="308421"/>
          </a:xfrm>
        </p:grpSpPr>
        <p:sp>
          <p:nvSpPr>
            <p:cNvPr id="48" name="平行四边形 4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等腰三角形 4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936306" y="4270931"/>
            <a:ext cx="925407" cy="1084619"/>
            <a:chOff x="2834125" y="4531885"/>
            <a:chExt cx="925407" cy="1084619"/>
          </a:xfrm>
        </p:grpSpPr>
        <p:sp>
          <p:nvSpPr>
            <p:cNvPr id="6" name="立方体 5"/>
            <p:cNvSpPr/>
            <p:nvPr/>
          </p:nvSpPr>
          <p:spPr>
            <a:xfrm>
              <a:off x="2834125" y="4532942"/>
              <a:ext cx="744270" cy="1083562"/>
            </a:xfrm>
            <a:prstGeom prst="cube">
              <a:avLst>
                <a:gd name="adj" fmla="val 47169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立方体 8"/>
            <p:cNvSpPr/>
            <p:nvPr/>
          </p:nvSpPr>
          <p:spPr>
            <a:xfrm>
              <a:off x="3229617" y="4531885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立方体 12"/>
            <p:cNvSpPr/>
            <p:nvPr/>
          </p:nvSpPr>
          <p:spPr>
            <a:xfrm>
              <a:off x="3318938" y="4532942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437487" y="4516990"/>
            <a:ext cx="949418" cy="308421"/>
            <a:chOff x="2079179" y="4634495"/>
            <a:chExt cx="949418" cy="308421"/>
          </a:xfrm>
        </p:grpSpPr>
        <p:sp>
          <p:nvSpPr>
            <p:cNvPr id="53" name="平行四边形 52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160776" y="4365906"/>
            <a:ext cx="1198245" cy="764540"/>
            <a:chOff x="4083993" y="4508336"/>
            <a:chExt cx="1198245" cy="764540"/>
          </a:xfrm>
        </p:grpSpPr>
        <p:sp>
          <p:nvSpPr>
            <p:cNvPr id="7" name="立方体 6"/>
            <p:cNvSpPr/>
            <p:nvPr/>
          </p:nvSpPr>
          <p:spPr>
            <a:xfrm>
              <a:off x="4083993" y="4508336"/>
              <a:ext cx="1089660" cy="76454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立方体 7"/>
            <p:cNvSpPr/>
            <p:nvPr/>
          </p:nvSpPr>
          <p:spPr>
            <a:xfrm>
              <a:off x="489171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立方体 9"/>
            <p:cNvSpPr/>
            <p:nvPr/>
          </p:nvSpPr>
          <p:spPr>
            <a:xfrm>
              <a:off x="494886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000615" y="4547661"/>
            <a:ext cx="656114" cy="308421"/>
            <a:chOff x="7654440" y="3548880"/>
            <a:chExt cx="656114" cy="308421"/>
          </a:xfrm>
        </p:grpSpPr>
        <p:sp>
          <p:nvSpPr>
            <p:cNvPr id="60" name="平行四边形 59"/>
            <p:cNvSpPr/>
            <p:nvPr/>
          </p:nvSpPr>
          <p:spPr>
            <a:xfrm rot="19031392">
              <a:off x="7654440" y="362619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等腰三角形 60"/>
            <p:cNvSpPr/>
            <p:nvPr/>
          </p:nvSpPr>
          <p:spPr>
            <a:xfrm rot="5400000">
              <a:off x="7992630" y="3415837"/>
              <a:ext cx="184882" cy="450967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腰三角形 61"/>
            <p:cNvSpPr/>
            <p:nvPr/>
          </p:nvSpPr>
          <p:spPr>
            <a:xfrm rot="5400000">
              <a:off x="7907885" y="3511346"/>
              <a:ext cx="184882" cy="50702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515611" y="4554255"/>
            <a:ext cx="1761490" cy="369570"/>
            <a:chOff x="5438828" y="4748096"/>
            <a:chExt cx="1761490" cy="369570"/>
          </a:xfrm>
        </p:grpSpPr>
        <p:sp>
          <p:nvSpPr>
            <p:cNvPr id="2" name="立方体 1"/>
            <p:cNvSpPr/>
            <p:nvPr/>
          </p:nvSpPr>
          <p:spPr>
            <a:xfrm>
              <a:off x="5438828" y="4748096"/>
              <a:ext cx="1658620" cy="36957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立方体 2"/>
            <p:cNvSpPr/>
            <p:nvPr/>
          </p:nvSpPr>
          <p:spPr>
            <a:xfrm>
              <a:off x="69640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立方体 10"/>
            <p:cNvSpPr/>
            <p:nvPr/>
          </p:nvSpPr>
          <p:spPr>
            <a:xfrm>
              <a:off x="70148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箭头: 右 64"/>
          <p:cNvSpPr/>
          <p:nvPr/>
        </p:nvSpPr>
        <p:spPr>
          <a:xfrm>
            <a:off x="8423907" y="4643973"/>
            <a:ext cx="284464" cy="18833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组合 66"/>
          <p:cNvGrpSpPr/>
          <p:nvPr/>
        </p:nvGrpSpPr>
        <p:grpSpPr>
          <a:xfrm>
            <a:off x="8976605" y="4247450"/>
            <a:ext cx="675514" cy="903027"/>
            <a:chOff x="7698207" y="3194599"/>
            <a:chExt cx="675514" cy="903027"/>
          </a:xfrm>
        </p:grpSpPr>
        <p:sp>
          <p:nvSpPr>
            <p:cNvPr id="68" name="矩形 67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3057</Words>
  <Application>WPS 文字</Application>
  <PresentationFormat>宽屏</PresentationFormat>
  <Paragraphs>359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Arial</vt:lpstr>
      <vt:lpstr>方正书宋_GBK</vt:lpstr>
      <vt:lpstr>Wingdings</vt:lpstr>
      <vt:lpstr>微软雅黑</vt:lpstr>
      <vt:lpstr>Arial Narrow</vt:lpstr>
      <vt:lpstr>Axure Handwriting</vt:lpstr>
      <vt:lpstr>宋体</vt:lpstr>
      <vt:lpstr>Arial Unicode MS</vt:lpstr>
      <vt:lpstr>汉仪书宋二KW</vt:lpstr>
      <vt:lpstr>Calibri Light</vt:lpstr>
      <vt:lpstr>Helvetica Neue</vt:lpstr>
      <vt:lpstr>Calibri</vt:lpstr>
      <vt:lpstr>苹方-简</vt:lpstr>
      <vt:lpstr>Office 主题</vt:lpstr>
      <vt:lpstr>GAN  Understanding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taylorguo</dc:creator>
  <cp:lastModifiedBy>taylorguo</cp:lastModifiedBy>
  <cp:revision>1003</cp:revision>
  <dcterms:created xsi:type="dcterms:W3CDTF">2020-07-02T02:53:59Z</dcterms:created>
  <dcterms:modified xsi:type="dcterms:W3CDTF">2020-07-02T02:53:59Z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2052-1.2.1.1575</vt:lpwstr>
  </property>
</Properties>
</file>