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67" r:id="rId2"/>
    <p:sldId id="266" r:id="rId3"/>
    <p:sldId id="323" r:id="rId4"/>
    <p:sldId id="325" r:id="rId5"/>
    <p:sldId id="295" r:id="rId6"/>
    <p:sldId id="279" r:id="rId7"/>
    <p:sldId id="261" r:id="rId8"/>
    <p:sldId id="294" r:id="rId9"/>
    <p:sldId id="296" r:id="rId10"/>
    <p:sldId id="257" r:id="rId11"/>
    <p:sldId id="293" r:id="rId12"/>
    <p:sldId id="324" r:id="rId13"/>
    <p:sldId id="280" r:id="rId14"/>
    <p:sldId id="326" r:id="rId15"/>
    <p:sldId id="311" r:id="rId16"/>
    <p:sldId id="312" r:id="rId17"/>
    <p:sldId id="313" r:id="rId18"/>
    <p:sldId id="259" r:id="rId19"/>
    <p:sldId id="310" r:id="rId20"/>
    <p:sldId id="258" r:id="rId21"/>
    <p:sldId id="264" r:id="rId22"/>
    <p:sldId id="265" r:id="rId23"/>
    <p:sldId id="328" r:id="rId24"/>
    <p:sldId id="288" r:id="rId25"/>
    <p:sldId id="289" r:id="rId26"/>
    <p:sldId id="327" r:id="rId27"/>
    <p:sldId id="290" r:id="rId28"/>
    <p:sldId id="355" r:id="rId29"/>
    <p:sldId id="354" r:id="rId30"/>
    <p:sldId id="360" r:id="rId31"/>
    <p:sldId id="329" r:id="rId32"/>
    <p:sldId id="330" r:id="rId33"/>
    <p:sldId id="331" r:id="rId34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0FF"/>
    <a:srgbClr val="0000FF"/>
    <a:srgbClr val="FD6666"/>
    <a:srgbClr val="FC0280"/>
    <a:srgbClr val="FD66FF"/>
    <a:srgbClr val="00CC66"/>
    <a:srgbClr val="00FF99"/>
    <a:srgbClr val="006666"/>
    <a:srgbClr val="66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64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SGAN – 2016.06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143002" y="99848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46078" y="485739"/>
            <a:ext cx="285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GAN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7713980" y="2725420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z3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47420"/>
            <a:ext cx="7913370" cy="187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163" name="直接箭头连接符 162"/>
          <p:cNvCxnSpPr/>
          <p:nvPr/>
        </p:nvCxnSpPr>
        <p:spPr>
          <a:xfrm flipV="1">
            <a:off x="8208645" y="2370455"/>
            <a:ext cx="0" cy="456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441565" y="867410"/>
            <a:ext cx="332740" cy="228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51550" y="549910"/>
            <a:ext cx="231838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l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的输入先验条件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885" y="3547745"/>
            <a:ext cx="7943215" cy="293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311785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Training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400" y="3547745"/>
            <a:ext cx="1203240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图像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64x64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68575" y="3424555"/>
            <a:ext cx="11188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98700" y="4094480"/>
            <a:ext cx="111887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上采样   低通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36040" y="4928870"/>
            <a:ext cx="9944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h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=I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-l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52470" y="4459605"/>
            <a:ext cx="86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 图像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27070" y="4954270"/>
            <a:ext cx="992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 高通图像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l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添加到</a:t>
                </a: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h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卷积层之前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blipFill rotWithShape="1"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7591312" y="3695067"/>
            <a:ext cx="60526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8x8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68037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16x16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23338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32x32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1158206" y="1808499"/>
            <a:ext cx="0" cy="2546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1552" y="1175248"/>
            <a:ext cx="1684800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Conditional Class Label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rgbClr val="FF0000"/>
                </a:solidFill>
                <a:latin typeface="Menlo" panose="020B0609030804020204" charset="0"/>
                <a:ea typeface="微软雅黑" panose="020B0503020204020204" charset="-122"/>
              </a:rPr>
              <a:t>One-hot Code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26" y="1271160"/>
            <a:ext cx="5435879" cy="306085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50792" y="2102704"/>
            <a:ext cx="1684800" cy="32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Flatten           </a:t>
            </a:r>
            <a:r>
              <a:rPr lang="en-US" altLang="zh-CN" sz="1200" b="1" dirty="0">
                <a:solidFill>
                  <a:schemeClr val="accent2"/>
                </a:solidFill>
                <a:latin typeface="Menlo" panose="020B0609030804020204" charset="0"/>
                <a:ea typeface="微软雅黑" panose="020B0503020204020204" charset="-122"/>
              </a:rPr>
              <a:t>Reshape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19480" y="2029327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374925" y="2293732"/>
            <a:ext cx="33924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338298" y="2298402"/>
            <a:ext cx="23341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123182" y="3429000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303002" y="2589840"/>
            <a:ext cx="0" cy="70466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378405" y="2265697"/>
            <a:ext cx="0" cy="3749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657895" y="2640640"/>
            <a:ext cx="371628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657895" y="2640640"/>
            <a:ext cx="0" cy="5486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099000" y="3189240"/>
            <a:ext cx="55889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4" y="1343660"/>
            <a:ext cx="2605375" cy="39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56441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952" y="1819476"/>
            <a:ext cx="8438095" cy="321904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6620" y="3721735"/>
            <a:ext cx="4022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Generator Loss     = argmax(Ls + Lc)</a:t>
            </a:r>
          </a:p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Discriminator Loss = argmax(Ls - Lc)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515" y="582295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AC-GAN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AC-GAN - 2016.11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10" y="1670670"/>
            <a:ext cx="5283767" cy="19180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21055" y="932815"/>
            <a:ext cx="60102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S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source</a:t>
            </a:r>
            <a:b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</a:b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C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class</a:t>
            </a:r>
            <a:endParaRPr lang="zh-CN" altLang="en-US" dirty="0">
              <a:latin typeface="Menlo" panose="020B0609030804020204" charset="0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769916" y="3023055"/>
            <a:ext cx="368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Generator		      Discriminator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LSGAN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- 2016.11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60" y="622650"/>
            <a:ext cx="3716280" cy="23885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729" y="3379673"/>
            <a:ext cx="4286311" cy="14554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86500" y="4926575"/>
            <a:ext cx="336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 Model Architecture with amount of classes</a:t>
            </a:r>
            <a:endParaRPr lang="zh-CN" altLang="en-US" sz="1200" dirty="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94" y="5203574"/>
            <a:ext cx="6010276" cy="78645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39961" y="6035334"/>
            <a:ext cx="419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Φ(·) - linear mapping function 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y  - label vectors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SAGAN - 2018.05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20" y="1206278"/>
            <a:ext cx="6454906" cy="246248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928908" y="2110320"/>
            <a:ext cx="1088227" cy="44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matrix 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multiplication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77920" y="1190139"/>
            <a:ext cx="1763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softmax operation </a:t>
            </a:r>
          </a:p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 performed on each row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Pix2Pix - 2016.11</a:t>
            </a:r>
          </a:p>
        </p:txBody>
      </p:sp>
      <p:sp>
        <p:nvSpPr>
          <p:cNvPr id="2" name="矩形 1"/>
          <p:cNvSpPr/>
          <p:nvPr/>
        </p:nvSpPr>
        <p:spPr>
          <a:xfrm>
            <a:off x="1821867" y="3365649"/>
            <a:ext cx="139192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cGAN Loss Function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6880" y="63563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改进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：图像到图像的风格转移： 无需手工处理映射函数，损失函数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cGAN + L1 Loss, U-Net ;  PatchGAN Discriminator on NxN image patch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" y="2763520"/>
            <a:ext cx="5521960" cy="52641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788285" y="3289935"/>
            <a:ext cx="1631315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15" y="3892550"/>
            <a:ext cx="2179320" cy="229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485" y="3909060"/>
            <a:ext cx="1793240" cy="21018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3098800" y="3402330"/>
            <a:ext cx="114935" cy="38608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700" y="3610610"/>
            <a:ext cx="2261235" cy="21971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4833620" y="3289935"/>
            <a:ext cx="105918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50562" y="3290084"/>
            <a:ext cx="117856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L1 Loss Function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201920" y="3310255"/>
            <a:ext cx="54610" cy="2387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64542" y="4280684"/>
            <a:ext cx="6261735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众所周知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图像生成问题中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L2/L1 Loss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会生成模糊的结果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虽然捕捉高频信息有问题， 但可以获取低频信息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那么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就需要设计判别器架构来获取高频信息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PatchGAN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在局部区域约束结构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对每个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NxN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区域进行分类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MUNIT - 2018.04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A301FA-6248-4CBB-971A-490EE1089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1733550"/>
            <a:ext cx="9896475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GAN Understanding</a:t>
            </a:r>
            <a:b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Probability Theory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94698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之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概率论与信息论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Agenda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概率论：表述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标记不确定性；在不确定性存在的情况下进行推理；</a:t>
            </a: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信息论：量化概率分布中的不确定性总量。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概率论是用于表示不确定性陈述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(statement)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的数学框架。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提供了量化不确定性的方法，也提供了用于导出新的不确定性陈述的公理。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概率法则告诉如何推理，设计一些算法来计算或者近似由概率论导出的表达式。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用概率和统计从理论上分析我们提出的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系统的行为。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4113" y="1179288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51792" y="6268822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2" name="箭头: 右 11"/>
          <p:cNvSpPr/>
          <p:nvPr/>
        </p:nvSpPr>
        <p:spPr>
          <a:xfrm>
            <a:off x="7678032" y="4695290"/>
            <a:ext cx="254469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64" y="3565121"/>
            <a:ext cx="3244961" cy="190181"/>
          </a:xfrm>
          <a:prstGeom prst="rect">
            <a:avLst/>
          </a:prstGeom>
        </p:spPr>
      </p:pic>
      <p:cxnSp>
        <p:nvCxnSpPr>
          <p:cNvPr id="22" name="连接符: 肘形 21"/>
          <p:cNvCxnSpPr>
            <a:stCxn id="16" idx="0"/>
          </p:cNvCxnSpPr>
          <p:nvPr/>
        </p:nvCxnSpPr>
        <p:spPr>
          <a:xfrm rot="16200000" flipV="1">
            <a:off x="7216791" y="957978"/>
            <a:ext cx="487210" cy="325436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501662" y="4873339"/>
            <a:ext cx="27984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立方体 23"/>
          <p:cNvSpPr/>
          <p:nvPr/>
        </p:nvSpPr>
        <p:spPr>
          <a:xfrm>
            <a:off x="3866260" y="419472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83731" y="510212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28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28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左大括号 26"/>
          <p:cNvSpPr/>
          <p:nvPr/>
        </p:nvSpPr>
        <p:spPr>
          <a:xfrm rot="5400000">
            <a:off x="5317560" y="4118842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5400000">
            <a:off x="6971207" y="3716839"/>
            <a:ext cx="83266" cy="1124312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327986" y="4016975"/>
            <a:ext cx="3254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                    128                 128	                  7x7x128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37388" y="4924950"/>
            <a:ext cx="53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FC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50401" y="4732420"/>
            <a:ext cx="1374630" cy="308421"/>
            <a:chOff x="674451" y="4605040"/>
            <a:chExt cx="1374630" cy="308421"/>
          </a:xfrm>
        </p:grpSpPr>
        <p:sp>
          <p:nvSpPr>
            <p:cNvPr id="38" name="平行四边形 37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945189" y="4421825"/>
            <a:ext cx="572355" cy="903027"/>
            <a:chOff x="7698207" y="3194599"/>
            <a:chExt cx="675514" cy="903027"/>
          </a:xfrm>
        </p:grpSpPr>
        <p:sp>
          <p:nvSpPr>
            <p:cNvPr id="70" name="矩形 69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左大括号 71"/>
          <p:cNvSpPr/>
          <p:nvPr/>
        </p:nvSpPr>
        <p:spPr>
          <a:xfrm rot="5400000">
            <a:off x="6032424" y="4169306"/>
            <a:ext cx="45719" cy="250396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4750559" y="4331691"/>
            <a:ext cx="749461" cy="1688399"/>
            <a:chOff x="4446188" y="4321574"/>
            <a:chExt cx="749461" cy="1688399"/>
          </a:xfrm>
        </p:grpSpPr>
        <p:sp>
          <p:nvSpPr>
            <p:cNvPr id="74" name="立方体 73"/>
            <p:cNvSpPr/>
            <p:nvPr/>
          </p:nvSpPr>
          <p:spPr>
            <a:xfrm>
              <a:off x="4446188" y="4321574"/>
              <a:ext cx="661183" cy="1688399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4637532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立方体 75"/>
            <p:cNvSpPr/>
            <p:nvPr/>
          </p:nvSpPr>
          <p:spPr>
            <a:xfrm>
              <a:off x="4683671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325995" y="2339506"/>
            <a:ext cx="45719" cy="306705"/>
          </a:xfrm>
          <a:prstGeom prst="rect">
            <a:avLst/>
          </a:prstGeom>
          <a:solidFill>
            <a:srgbClr val="FC0280"/>
          </a:solidFill>
          <a:ln>
            <a:solidFill>
              <a:srgbClr val="FC0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大括号 80"/>
          <p:cNvSpPr/>
          <p:nvPr/>
        </p:nvSpPr>
        <p:spPr>
          <a:xfrm>
            <a:off x="1206115" y="2339506"/>
            <a:ext cx="83655" cy="306705"/>
          </a:xfrm>
          <a:prstGeom prst="leftBrace">
            <a:avLst>
              <a:gd name="adj1" fmla="val 40197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98154" y="1437362"/>
            <a:ext cx="461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100                  128x7x7	           128               128               128                    1 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64113" y="2762519"/>
            <a:ext cx="72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左大括号 85"/>
          <p:cNvSpPr/>
          <p:nvPr/>
        </p:nvSpPr>
        <p:spPr>
          <a:xfrm rot="5400000">
            <a:off x="2105541" y="1429046"/>
            <a:ext cx="91291" cy="1132057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左大括号 86"/>
          <p:cNvSpPr/>
          <p:nvPr/>
        </p:nvSpPr>
        <p:spPr>
          <a:xfrm rot="5400000">
            <a:off x="3460248" y="1756853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2755868" y="2493230"/>
            <a:ext cx="37433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374649" y="2491013"/>
            <a:ext cx="165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Projection 	Reshape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1378590" y="2489502"/>
            <a:ext cx="1871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259889" y="2450863"/>
            <a:ext cx="122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14  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3147986" y="1945648"/>
            <a:ext cx="420209" cy="985601"/>
            <a:chOff x="5470030" y="1762399"/>
            <a:chExt cx="420209" cy="1003846"/>
          </a:xfrm>
        </p:grpSpPr>
        <p:sp>
          <p:nvSpPr>
            <p:cNvPr id="123" name="立方体 122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10800000">
            <a:off x="3419480" y="2171095"/>
            <a:ext cx="515958" cy="308421"/>
            <a:chOff x="2079179" y="4634495"/>
            <a:chExt cx="949418" cy="308421"/>
          </a:xfrm>
        </p:grpSpPr>
        <p:sp>
          <p:nvSpPr>
            <p:cNvPr id="93" name="平行四边形 9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798668" y="1699287"/>
            <a:ext cx="448072" cy="1266928"/>
            <a:chOff x="5470030" y="1762399"/>
            <a:chExt cx="420209" cy="1003846"/>
          </a:xfrm>
        </p:grpSpPr>
        <p:sp>
          <p:nvSpPr>
            <p:cNvPr id="119" name="立方体 118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立方体 119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立方体 120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 rot="10800000">
            <a:off x="4074063" y="2184437"/>
            <a:ext cx="515958" cy="308421"/>
            <a:chOff x="2079179" y="4634495"/>
            <a:chExt cx="949418" cy="308421"/>
          </a:xfrm>
        </p:grpSpPr>
        <p:sp>
          <p:nvSpPr>
            <p:cNvPr id="128" name="平行四边形 12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等腰三角形 12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12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364306" y="1661223"/>
            <a:ext cx="576330" cy="1477144"/>
            <a:chOff x="5470030" y="1762399"/>
            <a:chExt cx="420209" cy="1003846"/>
          </a:xfrm>
        </p:grpSpPr>
        <p:sp>
          <p:nvSpPr>
            <p:cNvPr id="132" name="立方体 13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10800000">
            <a:off x="4778079" y="2246206"/>
            <a:ext cx="515958" cy="308421"/>
            <a:chOff x="2079179" y="4634495"/>
            <a:chExt cx="949418" cy="308421"/>
          </a:xfrm>
        </p:grpSpPr>
        <p:sp>
          <p:nvSpPr>
            <p:cNvPr id="138" name="平行四边形 13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等腰三角形 13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等腰三角形 13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立方体 135"/>
          <p:cNvSpPr/>
          <p:nvPr/>
        </p:nvSpPr>
        <p:spPr>
          <a:xfrm>
            <a:off x="5122758" y="1599948"/>
            <a:ext cx="460293" cy="1551723"/>
          </a:xfrm>
          <a:prstGeom prst="cube">
            <a:avLst>
              <a:gd name="adj" fmla="val 90742"/>
            </a:avLst>
          </a:prstGeom>
          <a:solidFill>
            <a:srgbClr val="0000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大括号 140"/>
          <p:cNvSpPr/>
          <p:nvPr/>
        </p:nvSpPr>
        <p:spPr>
          <a:xfrm rot="5400000">
            <a:off x="4135030" y="153087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左大括号 141"/>
          <p:cNvSpPr/>
          <p:nvPr/>
        </p:nvSpPr>
        <p:spPr>
          <a:xfrm rot="5400000">
            <a:off x="4790902" y="150745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626738" y="2445192"/>
            <a:ext cx="1229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7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7   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3973456" y="2400417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641644" y="2284061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Conv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1508" y="2828766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4955806" y="4710203"/>
            <a:ext cx="949418" cy="308421"/>
            <a:chOff x="2079179" y="4634495"/>
            <a:chExt cx="949418" cy="308421"/>
          </a:xfrm>
        </p:grpSpPr>
        <p:sp>
          <p:nvSpPr>
            <p:cNvPr id="45" name="平行四边形 44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700424" y="4557417"/>
            <a:ext cx="448072" cy="1135572"/>
            <a:chOff x="5470030" y="1762399"/>
            <a:chExt cx="420209" cy="1003846"/>
          </a:xfrm>
        </p:grpSpPr>
        <p:sp>
          <p:nvSpPr>
            <p:cNvPr id="152" name="立方体 15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立方体 15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531763" y="5053748"/>
            <a:ext cx="12292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14      </a:t>
            </a:r>
          </a:p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615854" y="4738481"/>
            <a:ext cx="1013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7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7    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815916" y="4717773"/>
            <a:ext cx="949418" cy="308421"/>
            <a:chOff x="2079179" y="4634495"/>
            <a:chExt cx="949418" cy="308421"/>
          </a:xfrm>
        </p:grpSpPr>
        <p:sp>
          <p:nvSpPr>
            <p:cNvPr id="78" name="平行四边形 7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立方体 64"/>
          <p:cNvSpPr/>
          <p:nvPr/>
        </p:nvSpPr>
        <p:spPr>
          <a:xfrm>
            <a:off x="6542300" y="4863449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立方体 155"/>
          <p:cNvSpPr/>
          <p:nvPr/>
        </p:nvSpPr>
        <p:spPr>
          <a:xfrm>
            <a:off x="1581864" y="2456657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4954459" y="3238722"/>
            <a:ext cx="1253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Generated Image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32680" y="1445382"/>
            <a:ext cx="4075402" cy="19977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4734652" y="4059028"/>
            <a:ext cx="2943380" cy="2260316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5103374" y="3477635"/>
            <a:ext cx="0" cy="4795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493984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5736360" y="1284604"/>
            <a:ext cx="4939840" cy="402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2016.06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UNIT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456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04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15,&quot;width&quot;:445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1554</Words>
  <Application>Microsoft Office PowerPoint</Application>
  <PresentationFormat>宽屏</PresentationFormat>
  <Paragraphs>426</Paragraphs>
  <Slides>33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Menlo</vt:lpstr>
      <vt:lpstr>Microsoft YaHei UI</vt:lpstr>
      <vt:lpstr>微软雅黑</vt:lpstr>
      <vt:lpstr>Arial</vt:lpstr>
      <vt:lpstr>Arial Narrow</vt:lpstr>
      <vt:lpstr>Axure Handwriting</vt:lpstr>
      <vt:lpstr>Bahnschrift SemiBold</vt:lpstr>
      <vt:lpstr>Calibri</vt:lpstr>
      <vt:lpstr>Calibri Light</vt:lpstr>
      <vt:lpstr>Cambria Math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GAN Understanding Probability Theory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1319</cp:revision>
  <dcterms:created xsi:type="dcterms:W3CDTF">2020-07-25T08:41:33Z</dcterms:created>
  <dcterms:modified xsi:type="dcterms:W3CDTF">2020-07-26T13:54:19Z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