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328" r:id="rId24"/>
    <p:sldId id="288" r:id="rId25"/>
    <p:sldId id="289" r:id="rId26"/>
    <p:sldId id="327" r:id="rId27"/>
    <p:sldId id="290" r:id="rId28"/>
    <p:sldId id="355" r:id="rId29"/>
    <p:sldId id="354" r:id="rId30"/>
    <p:sldId id="360" r:id="rId31"/>
    <p:sldId id="329" r:id="rId32"/>
    <p:sldId id="330" r:id="rId33"/>
    <p:sldId id="331" r:id="rId34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0F80FF"/>
    <a:srgbClr val="FD6666"/>
    <a:srgbClr val="FC0280"/>
    <a:srgbClr val="FD66FF"/>
    <a:srgbClr val="00CC66"/>
    <a:srgbClr val="00FF99"/>
    <a:srgbClr val="00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89585" y="1184337"/>
            <a:ext cx="7582535" cy="40165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38AFC-A629-4938-A0F7-1466D9A4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9" y="1282780"/>
            <a:ext cx="3473448" cy="297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3303F1-209B-405C-A335-9CE4ACAE0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6" y="2032829"/>
            <a:ext cx="7233377" cy="1535111"/>
          </a:xfrm>
          <a:prstGeom prst="rect">
            <a:avLst/>
          </a:prstGeom>
        </p:spPr>
      </p:pic>
      <p:sp>
        <p:nvSpPr>
          <p:cNvPr id="11" name="左大括号 10">
            <a:extLst>
              <a:ext uri="{FF2B5EF4-FFF2-40B4-BE49-F238E27FC236}">
                <a16:creationId xmlns:a16="http://schemas.microsoft.com/office/drawing/2014/main" id="{D60E1A5D-E948-4571-830A-749E622286B1}"/>
              </a:ext>
            </a:extLst>
          </p:cNvPr>
          <p:cNvSpPr/>
          <p:nvPr/>
        </p:nvSpPr>
        <p:spPr>
          <a:xfrm rot="5400000">
            <a:off x="2095154" y="379346"/>
            <a:ext cx="89610" cy="3116881"/>
          </a:xfrm>
          <a:prstGeom prst="leftBrace">
            <a:avLst>
              <a:gd name="adj1" fmla="val 77806"/>
              <a:gd name="adj2" fmla="val 50000"/>
            </a:avLst>
          </a:prstGeom>
          <a:ln w="31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13BF9E-2417-47BE-B5ED-2E367200E271}"/>
              </a:ext>
            </a:extLst>
          </p:cNvPr>
          <p:cNvSpPr txBox="1"/>
          <p:nvPr/>
        </p:nvSpPr>
        <p:spPr>
          <a:xfrm>
            <a:off x="2539711" y="1643142"/>
            <a:ext cx="2477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Q(c|x) 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估计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P(c|x),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最小化分布的信息熵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4FAE68B-FD82-48E4-A3DE-B506E14DB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899" y="1248793"/>
            <a:ext cx="3599749" cy="330532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7E5EA005-0527-4D21-BCFE-DD3094AD4619}"/>
              </a:ext>
            </a:extLst>
          </p:cNvPr>
          <p:cNvSpPr/>
          <p:nvPr/>
        </p:nvSpPr>
        <p:spPr>
          <a:xfrm>
            <a:off x="4067346" y="1303302"/>
            <a:ext cx="275021" cy="199188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9851A28-EC89-4006-A0E0-F36725D0F877}"/>
              </a:ext>
            </a:extLst>
          </p:cNvPr>
          <p:cNvCxnSpPr/>
          <p:nvPr/>
        </p:nvCxnSpPr>
        <p:spPr>
          <a:xfrm>
            <a:off x="3086798" y="1510879"/>
            <a:ext cx="892346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0183D1B-9570-4E4D-BC16-C2DD67130F62}"/>
              </a:ext>
            </a:extLst>
          </p:cNvPr>
          <p:cNvCxnSpPr>
            <a:cxnSpLocks/>
          </p:cNvCxnSpPr>
          <p:nvPr/>
        </p:nvCxnSpPr>
        <p:spPr>
          <a:xfrm flipH="1">
            <a:off x="2164807" y="1535911"/>
            <a:ext cx="892347" cy="29704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AC-GAN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AC-GAN - 2016.11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769916" y="3023055"/>
            <a:ext cx="368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Generator		      Discriminator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60" y="622650"/>
            <a:ext cx="3716280" cy="2388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29" y="3379673"/>
            <a:ext cx="4286311" cy="1455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86500" y="4926575"/>
            <a:ext cx="336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 Model Architecture with amount of classes</a:t>
            </a:r>
            <a:endParaRPr lang="zh-CN" altLang="en-US" sz="1200" dirty="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4" y="5203574"/>
            <a:ext cx="6010276" cy="786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39961" y="6035334"/>
            <a:ext cx="41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Φ(·) - linear mapping function 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y  - label vectors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Pix2Pix - 2016.11</a:t>
            </a:r>
          </a:p>
        </p:txBody>
      </p:sp>
      <p:sp>
        <p:nvSpPr>
          <p:cNvPr id="2" name="矩形 1"/>
          <p:cNvSpPr/>
          <p:nvPr/>
        </p:nvSpPr>
        <p:spPr>
          <a:xfrm>
            <a:off x="1821867" y="3365649"/>
            <a:ext cx="139192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cGAN Loss Function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880" y="63563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改进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：图像到图像的风格转移： 无需手工处理映射函数，损失函数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cGAN + L1 Loss, U-Net ;  PatchGAN Discriminator on NxN image patch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2763520"/>
            <a:ext cx="5521960" cy="5264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788285" y="3289935"/>
            <a:ext cx="163131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" y="3892550"/>
            <a:ext cx="2179320" cy="22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85" y="3909060"/>
            <a:ext cx="1793240" cy="2101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098800" y="3402330"/>
            <a:ext cx="114935" cy="386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700" y="3610610"/>
            <a:ext cx="2261235" cy="21971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833620" y="3289935"/>
            <a:ext cx="105918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50562" y="3290084"/>
            <a:ext cx="117856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L1 Loss Function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1920" y="3310255"/>
            <a:ext cx="54610" cy="2387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4542" y="4280684"/>
            <a:ext cx="626173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众所周知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图像生成问题中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L2/L1 Loss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会生成模糊的结果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虽然捕捉高频信息有问题， 但可以获取低频信息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就需要设计判别器架构来获取高频信息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PatchGAN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在局部区域约束结构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对每个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NxN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区域进行分类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MUNIT - 2018.04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A301FA-6248-4CBB-971A-490EE108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733550"/>
            <a:ext cx="98964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GAN Understanding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Probability Theory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9469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之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概率论与信息论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Agenda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概率论：表述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标记不确定性；在不确定性存在的情况下进行推理；</a:t>
            </a: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信息论：量化概率分布中的不确定性总量。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概率论是用于表示不确定性陈述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(statement)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的数学框架。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提供了量化不确定性的方法，也提供了用于导出新的不确定性陈述的公理。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概率法则告诉如何推理，设计一些算法来计算或者近似由概率论导出的表达式。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用概率和统计从理论上分析我们提出的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系统的行为。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1572</Words>
  <Application>Microsoft Office PowerPoint</Application>
  <PresentationFormat>宽屏</PresentationFormat>
  <Paragraphs>426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Menlo</vt:lpstr>
      <vt:lpstr>Microsoft JhengHei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GAN Understanding Probability Theory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1332</cp:revision>
  <dcterms:created xsi:type="dcterms:W3CDTF">2020-07-25T08:41:33Z</dcterms:created>
  <dcterms:modified xsi:type="dcterms:W3CDTF">2020-07-29T09:23:14Z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